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custDataLst>
    <p:tags r:id="rId1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19415F-0EB4-4C24-56E2-9D78298B3887}" v="11" dt="2024-01-19T10:52:32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889" autoAdjust="0"/>
  </p:normalViewPr>
  <p:slideViewPr>
    <p:cSldViewPr snapToGrid="0">
      <p:cViewPr varScale="1">
        <p:scale>
          <a:sx n="102" d="100"/>
          <a:sy n="102" d="100"/>
        </p:scale>
        <p:origin x="16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3EBE5DDB-563D-4AAA-B809-3094CB2B70FF}"/>
    <pc:docChg chg="custSel modSld">
      <pc:chgData name="Roordink, Bas" userId="e6b80f22-b7ea-4a1b-9826-4cad8536796c" providerId="ADAL" clId="{3EBE5DDB-563D-4AAA-B809-3094CB2B70FF}" dt="2023-12-19T12:32:26.395" v="7"/>
      <pc:docMkLst>
        <pc:docMk/>
      </pc:docMkLst>
      <pc:sldChg chg="addSp delSp modSp mod modAnim modNotesTx">
        <pc:chgData name="Roordink, Bas" userId="e6b80f22-b7ea-4a1b-9826-4cad8536796c" providerId="ADAL" clId="{3EBE5DDB-563D-4AAA-B809-3094CB2B70FF}" dt="2023-12-19T12:32:26.395" v="7"/>
        <pc:sldMkLst>
          <pc:docMk/>
          <pc:sldMk cId="1885442784" sldId="263"/>
        </pc:sldMkLst>
        <pc:spChg chg="del">
          <ac:chgData name="Roordink, Bas" userId="e6b80f22-b7ea-4a1b-9826-4cad8536796c" providerId="ADAL" clId="{3EBE5DDB-563D-4AAA-B809-3094CB2B70FF}" dt="2023-12-19T12:32:00.674" v="0" actId="478"/>
          <ac:spMkLst>
            <pc:docMk/>
            <pc:sldMk cId="1885442784" sldId="263"/>
            <ac:spMk id="2" creationId="{A87740D1-B12A-A21F-0C30-DCE5739DFA8A}"/>
          </ac:spMkLst>
        </pc:spChg>
        <pc:picChg chg="add mod">
          <ac:chgData name="Roordink, Bas" userId="e6b80f22-b7ea-4a1b-9826-4cad8536796c" providerId="ADAL" clId="{3EBE5DDB-563D-4AAA-B809-3094CB2B70FF}" dt="2023-12-19T12:32:24.742" v="6" actId="1076"/>
          <ac:picMkLst>
            <pc:docMk/>
            <pc:sldMk cId="1885442784" sldId="263"/>
            <ac:picMk id="3" creationId="{7E2997A1-18F0-251D-2C23-52C75CD277BD}"/>
          </ac:picMkLst>
        </pc:picChg>
      </pc:sldChg>
      <pc:sldChg chg="modSp mod">
        <pc:chgData name="Roordink, Bas" userId="e6b80f22-b7ea-4a1b-9826-4cad8536796c" providerId="ADAL" clId="{3EBE5DDB-563D-4AAA-B809-3094CB2B70FF}" dt="2023-12-19T12:32:14.118" v="2" actId="27636"/>
        <pc:sldMkLst>
          <pc:docMk/>
          <pc:sldMk cId="2386992394" sldId="269"/>
        </pc:sldMkLst>
        <pc:spChg chg="mod">
          <ac:chgData name="Roordink, Bas" userId="e6b80f22-b7ea-4a1b-9826-4cad8536796c" providerId="ADAL" clId="{3EBE5DDB-563D-4AAA-B809-3094CB2B70FF}" dt="2023-12-19T12:32:14.118" v="2" actId="27636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Beek, Ine van" userId="S::ivbeek@volkerwessels.com::6cdcb5ba-d09f-47fd-a504-8034a8f98ff2" providerId="AD" clId="Web-{5019415F-0EB4-4C24-56E2-9D78298B3887}"/>
    <pc:docChg chg="modSld">
      <pc:chgData name="Beek, Ine van" userId="S::ivbeek@volkerwessels.com::6cdcb5ba-d09f-47fd-a504-8034a8f98ff2" providerId="AD" clId="Web-{5019415F-0EB4-4C24-56E2-9D78298B3887}" dt="2024-01-19T10:52:32.420" v="8"/>
      <pc:docMkLst>
        <pc:docMk/>
      </pc:docMkLst>
      <pc:sldChg chg="addSp delSp modSp">
        <pc:chgData name="Beek, Ine van" userId="S::ivbeek@volkerwessels.com::6cdcb5ba-d09f-47fd-a504-8034a8f98ff2" providerId="AD" clId="Web-{5019415F-0EB4-4C24-56E2-9D78298B3887}" dt="2024-01-19T10:52:32.420" v="8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5019415F-0EB4-4C24-56E2-9D78298B3887}" dt="2024-01-19T10:52:32.420" v="8"/>
          <ac:spMkLst>
            <pc:docMk/>
            <pc:sldMk cId="3753470074" sldId="260"/>
            <ac:spMk id="7" creationId="{D38B991B-9499-7034-0A8B-12213ACA36A7}"/>
          </ac:spMkLst>
        </pc:spChg>
        <pc:picChg chg="add mod">
          <ac:chgData name="Beek, Ine van" userId="S::ivbeek@volkerwessels.com::6cdcb5ba-d09f-47fd-a504-8034a8f98ff2" providerId="AD" clId="Web-{5019415F-0EB4-4C24-56E2-9D78298B3887}" dt="2024-01-19T10:52:31.670" v="7" actId="1076"/>
          <ac:picMkLst>
            <pc:docMk/>
            <pc:sldMk cId="3753470074" sldId="260"/>
            <ac:picMk id="6" creationId="{7DFD8D96-1EB6-D341-D7C3-8B3DFFD7D6FA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TDdISoyhCj4&amp;data=05%7C02%7CBRoordink%40volkerwessels.com%7C44390f41a777430188a008dc008b8c44%7C0ef544fb3d5c4c60932e735bcef00405%7C0%7C0%7C638385846552517505%7CUnknown%7CTWFpbGZsb3d8eyJWIjoiMC4wLjAwMDAiLCJQIjoiV2luMzIiLCJBTiI6Ik1haWwiLCJXVCI6Mn0%3D%7C3000%7C%7C%7C&amp;sdata=%2Bd7Q8NxEycYpQELajsOzN1d66uEsLOdFExk4uoN8GV8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https://youtu.be/TDdISoyhCj4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53bKGrzvLg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TDdISoyhCj4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2057" b="1"/>
              <a:t>Fair</a:t>
            </a:r>
            <a:br>
              <a:rPr lang="2057" b="1"/>
            </a:br>
            <a:r>
              <a:rPr lang="2057" sz="2800" b="0" i="1"/>
              <a:t>One of the WAVE values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/>
          </a:p>
          <a:p>
            <a:pPr>
              <a:defRPr b="0" i="0"/>
            </a:pPr>
            <a:r>
              <a:rPr lang="2057" b="1"/>
              <a:t>WAVE value ‘Fair’ toolbox</a:t>
            </a:r>
          </a:p>
          <a:p>
            <a:endParaRPr lang="nl-NL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2057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2057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7945C36B-DA6D-4FF6-B38B-4D3C869A3228}" type="slidenum">
              <a:rPr lang="nl-NL" smtClean="0"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57" b="1"/>
              <a:t>WAVE value Fair</a:t>
            </a:r>
          </a:p>
        </p:txBody>
      </p:sp>
      <p:pic>
        <p:nvPicPr>
          <p:cNvPr id="6" name="Online Media 5" title="VW WAVE waarde Eerlijk ENsub">
            <a:hlinkClick r:id="" action="ppaction://media"/>
            <a:extLst>
              <a:ext uri="{FF2B5EF4-FFF2-40B4-BE49-F238E27FC236}">
                <a16:creationId xmlns:a16="http://schemas.microsoft.com/office/drawing/2014/main" id="{7DFD8D96-1EB6-D341-D7C3-8B3DFFD7D6F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65985" y="1600200"/>
            <a:ext cx="7871778" cy="44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57" b="1"/>
              <a:t>Background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2057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2057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EBDED077-FF02-40C0-98E4-F8E494567F9D}" type="slidenum">
              <a:rPr lang="nl-NL" smtClean="0"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8852555" cy="2461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57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WAVE values represent the safety behaviour desired by VolkerWessels. We are convinced that if we familiarise ourselves more with the WAVE values, we can prevent accidents together.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57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toolbox we consider the WAVE value ‘Fair’ – </a:t>
            </a:r>
            <a:r>
              <a:rPr lang="2057" i="1" dirty="0">
                <a:latin typeface="Calibri" panose="020F0502020204030204" pitchFamily="34" charset="0"/>
                <a:cs typeface="Times New Roman" panose="02020603050405020304" pitchFamily="18" charset="0"/>
              </a:rPr>
              <a:t>I report all accidents and near-accidents</a:t>
            </a:r>
            <a:r>
              <a:rPr lang="2057" i="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57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go home safely every day, it is important that incidents are reported using the WAVE app. These reports allow us to learn from this and prevent similar situations in the future.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57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The toolbox includes tips on how you can implement the WAVE value ‘Fair.’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57" b="1"/>
              <a:t>Subjects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2057" sz="2000">
                <a:latin typeface="Calibri" panose="020F0502020204030204" pitchFamily="34" charset="0"/>
              </a:rPr>
              <a:t>The ‘Fair’ WAVE value animation</a:t>
            </a:r>
          </a:p>
          <a:p>
            <a:pPr marL="0" indent="0">
              <a:buNone/>
            </a:pPr>
            <a:endParaRPr lang="nl-N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2057" sz="2000">
                <a:latin typeface="Calibri" panose="020F0502020204030204" pitchFamily="34" charset="0"/>
              </a:rPr>
              <a:t>In dialogue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5717CD3B-B2E9-4FBB-8CE4-B67A9E5D79E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9E59E9C2-806B-4540-8EA1-CDA5C6E49244}" type="slidenum">
              <a:rPr lang="nl-NL" smtClean="0"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57" b="1"/>
              <a:t>WAVE value Fair</a:t>
            </a:r>
          </a:p>
        </p:txBody>
      </p:sp>
      <p:pic>
        <p:nvPicPr>
          <p:cNvPr id="3" name="Onlinemedia 2" title="VW TOOLBOX EERLIJK - EN">
            <a:hlinkClick r:id="" action="ppaction://media"/>
            <a:extLst>
              <a:ext uri="{FF2B5EF4-FFF2-40B4-BE49-F238E27FC236}">
                <a16:creationId xmlns:a16="http://schemas.microsoft.com/office/drawing/2014/main" id="{7E2997A1-18F0-251D-2C23-52C75CD277B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01222" y="1234794"/>
            <a:ext cx="6589556" cy="494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944FDAFD-4E58-4CF9-881E-3033AAAB9E7E}" type="slidenum">
              <a:rPr lang="nl-NL" smtClean="0"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57" b="1"/>
              <a:t>In dialogue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2057"/>
              <a:t>Have you ever experienced a situation that, in retrospect, you wish you had reported?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2057"/>
              <a:t>Which situations are not worth reporting in your opinion?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57" b="1"/>
              <a:t>Thank you for your attention!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  <a:defRPr b="0" i="0"/>
            </a:pPr>
            <a:r>
              <a:rPr lang="2057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2C519AFD-D2D9-466B-A1A1-7DCB9E3096D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57"/>
              <a:t>Fair is one of the WAVE values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A7B9495B-104D-42E6-9300-7AC880137DBD}" type="slidenum">
              <a:rPr lang="nl-NL" smtClean="0"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57" b="1"/>
              <a:t>Additional questions for dialogue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b="0" i="0"/>
            </a:pPr>
            <a:r>
              <a:rPr lang="2057" b="1"/>
              <a:t>Additional questions for the toolbox at office and/or operational work locations. The questions can be used at your discretion.</a:t>
            </a:r>
            <a:endParaRPr lang="nl-NL" b="1"/>
          </a:p>
          <a:p>
            <a:endParaRPr lang="nl-NL"/>
          </a:p>
          <a:p>
            <a:pPr algn="l">
              <a:defRPr b="0" i="0"/>
            </a:pPr>
            <a:r>
              <a:rPr lang="2057" sz="2800" b="0" i="0" u="none" strike="noStrike" baseline="0">
                <a:latin typeface="IBMPlexSans-Regular"/>
              </a:rPr>
              <a:t>How do you arrive at a collaboration in which reporting situations is considered normal? What have you already done and/or what do you still have to do about this?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2057">
                <a:latin typeface="IBMPlexSans-Regular"/>
              </a:rPr>
              <a:t>Who has ever received praise via the WAVE app? If so, why did the colleague deserve praise?</a:t>
            </a:r>
            <a:endParaRPr lang="nl-NL" sz="2800" b="0" i="0" u="none" strike="noStrike" baseline="0">
              <a:latin typeface="IBMPlexSans-Regular"/>
            </a:endParaRP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2057" sz="2800" b="0" i="0" u="none" strike="noStrike" baseline="0">
                <a:latin typeface="IBMPlexSans-Regular"/>
              </a:rPr>
              <a:t>Who has ever reported a situation?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2057" sz="2800" b="0" i="0" u="none" strike="noStrike" baseline="0">
                <a:latin typeface="IBMPlexSans-Regular"/>
              </a:rPr>
              <a:t>Statement: reporting situations only applies to construction site employees. Explain your opinion.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2057" sz="2800" b="0" i="0" u="none" strike="noStrike" baseline="0">
                <a:latin typeface="IBMPlexSans-Regular"/>
              </a:rPr>
              <a:t>Are there any situations in which you consider whether or not to report something so as not to harm yourself or others?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2057" sz="2800" b="0" i="0" u="none" strike="noStrike" baseline="0">
                <a:latin typeface="IBMPlexSans-Regular"/>
              </a:rPr>
              <a:t>Who has the WAVE app on their phone? What was the last thing you reported?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167C30-D37D-4212-AC1A-202B3BCEA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101</TotalTime>
  <Words>390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Fair One of the WAVE values</vt:lpstr>
      <vt:lpstr>WAVE value Fair</vt:lpstr>
      <vt:lpstr>Background</vt:lpstr>
      <vt:lpstr>Subjects</vt:lpstr>
      <vt:lpstr>WAVE value Fair</vt:lpstr>
      <vt:lpstr>In dialogue</vt:lpstr>
      <vt:lpstr>Thank you for your attention!</vt:lpstr>
      <vt:lpstr>Additional questions for dialogue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12</cp:revision>
  <dcterms:created xsi:type="dcterms:W3CDTF">2021-02-11T14:15:30Z</dcterms:created>
  <dcterms:modified xsi:type="dcterms:W3CDTF">2024-01-19T10:52:35Z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