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1"/>
  </p:notesMasterIdLst>
  <p:handoutMasterIdLst>
    <p:handoutMasterId r:id="rId12"/>
  </p:handoutMasterIdLst>
  <p:sldIdLst>
    <p:sldId id="257" r:id="rId5"/>
    <p:sldId id="260" r:id="rId6"/>
    <p:sldId id="266" r:id="rId7"/>
    <p:sldId id="263" r:id="rId8"/>
    <p:sldId id="267" r:id="rId9"/>
    <p:sldId id="261"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ordink, Bas" initials="RB" lastIdx="1" clrIdx="0">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FE0B2A-BD4B-4653-ABA9-3380037EC0DF}" v="6" dt="2022-06-20T07:21:25.9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inimized">
    <p:restoredLeft sz="0" autoAdjust="0"/>
    <p:restoredTop sz="0" autoAdjust="0"/>
  </p:normalViewPr>
  <p:slideViewPr>
    <p:cSldViewPr snapToGrid="0">
      <p:cViewPr varScale="1">
        <p:scale>
          <a:sx n="22" d="100"/>
          <a:sy n="22" d="100"/>
        </p:scale>
        <p:origin x="3494" y="24"/>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3C9284CA-EE09-4B3F-9B00-2DDCC75282E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406FA12D-EBC8-405D-A962-9ADF9107298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8317C7-521E-4CAE-AC4F-38E8DAB6A462}" type="datetimeFigureOut">
              <a:rPr lang="nl-NL" smtClean="0"/>
              <a:t>1-11-2022</a:t>
            </a:fld>
            <a:endParaRPr lang="nl-NL"/>
          </a:p>
        </p:txBody>
      </p:sp>
      <p:sp>
        <p:nvSpPr>
          <p:cNvPr id="4" name="Tijdelijke aanduiding voor voettekst 3">
            <a:extLst>
              <a:ext uri="{FF2B5EF4-FFF2-40B4-BE49-F238E27FC236}">
                <a16:creationId xmlns:a16="http://schemas.microsoft.com/office/drawing/2014/main" id="{C7D59D3B-EF79-4626-9877-36215975A2F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BD50ACBB-A86D-4D70-BC3C-4659F1B339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0DE843-64F8-4497-BDD2-590291499EAE}" type="slidenum">
              <a:rPr lang="nl-NL" smtClean="0"/>
              <a:t>‹nr.›</a:t>
            </a:fld>
            <a:endParaRPr lang="nl-NL"/>
          </a:p>
        </p:txBody>
      </p:sp>
    </p:spTree>
    <p:extLst>
      <p:ext uri="{BB962C8B-B14F-4D97-AF65-F5344CB8AC3E}">
        <p14:creationId xmlns:p14="http://schemas.microsoft.com/office/powerpoint/2010/main" val="19853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1-11-2022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‹nr.›</a:t>
            </a:fld>
            <a:endParaRPr lang="nl-NL"/>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5</a:t>
            </a:fld>
            <a:endParaRPr lang="nl-NL"/>
          </a:p>
        </p:txBody>
      </p:sp>
    </p:spTree>
    <p:extLst>
      <p:ext uri="{BB962C8B-B14F-4D97-AF65-F5344CB8AC3E}">
        <p14:creationId xmlns:p14="http://schemas.microsoft.com/office/powerpoint/2010/main" val="3729068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6</a:t>
            </a:fld>
            <a:endParaRPr lang="nl-NL"/>
          </a:p>
        </p:txBody>
      </p:sp>
    </p:spTree>
    <p:extLst>
      <p:ext uri="{BB962C8B-B14F-4D97-AF65-F5344CB8AC3E}">
        <p14:creationId xmlns:p14="http://schemas.microsoft.com/office/powerpoint/2010/main" val="27728626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4" name="Tijdelijke aanduiding voor voettekst 3">
            <a:extLst>
              <a:ext uri="{FF2B5EF4-FFF2-40B4-BE49-F238E27FC236}">
                <a16:creationId xmlns:a16="http://schemas.microsoft.com/office/drawing/2014/main" id="{DFDBD2BC-DA55-2D4E-8862-5C21587C474A}"/>
              </a:ext>
            </a:extLst>
          </p:cNvPr>
          <p:cNvSpPr>
            <a:spLocks noGrp="1"/>
          </p:cNvSpPr>
          <p:nvPr>
            <p:ph type="ftr" sz="quarter" idx="10"/>
          </p:nvPr>
        </p:nvSpPr>
        <p:spPr/>
        <p:txBody>
          <a:bodyPr/>
          <a:lstStyle/>
          <a:p>
            <a:r>
              <a:rPr lang="nl-NL" dirty="0"/>
              <a:t>Toolbox snij-incidenten</a:t>
            </a:r>
          </a:p>
        </p:txBody>
      </p:sp>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6D0B490A-9255-0827-797F-5E3D6EF1596D}"/>
              </a:ext>
            </a:extLst>
          </p:cNvPr>
          <p:cNvPicPr>
            <a:picLocks noChangeAspect="1"/>
          </p:cNvPicPr>
          <p:nvPr userDrawn="1"/>
        </p:nvPicPr>
        <p:blipFill>
          <a:blip r:embed="rId3"/>
          <a:stretch>
            <a:fillRect/>
          </a:stretch>
        </p:blipFill>
        <p:spPr>
          <a:xfrm>
            <a:off x="9756087" y="6176962"/>
            <a:ext cx="2240285" cy="167640"/>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dirty="0"/>
              <a:t>Toolbox snij-incidenten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5" name="Afbeelding 4">
            <a:extLst>
              <a:ext uri="{FF2B5EF4-FFF2-40B4-BE49-F238E27FC236}">
                <a16:creationId xmlns:a16="http://schemas.microsoft.com/office/drawing/2014/main" id="{195D2BB6-21D2-B7B0-86E5-38C6AFA8FC2A}"/>
              </a:ext>
            </a:extLst>
          </p:cNvPr>
          <p:cNvPicPr>
            <a:picLocks noChangeAspect="1"/>
          </p:cNvPicPr>
          <p:nvPr userDrawn="1"/>
        </p:nvPicPr>
        <p:blipFill>
          <a:blip r:embed="rId2"/>
          <a:stretch>
            <a:fillRect/>
          </a:stretch>
        </p:blipFill>
        <p:spPr>
          <a:xfrm>
            <a:off x="9737980" y="6176962"/>
            <a:ext cx="2240285" cy="167640"/>
          </a:xfrm>
          <a:prstGeom prst="rect">
            <a:avLst/>
          </a:prstGeom>
        </p:spPr>
      </p:pic>
    </p:spTree>
    <p:extLst>
      <p:ext uri="{BB962C8B-B14F-4D97-AF65-F5344CB8AC3E}">
        <p14:creationId xmlns:p14="http://schemas.microsoft.com/office/powerpoint/2010/main" val="375872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232294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dirty="0"/>
              <a:t>Toolbox snij-incidenten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pic>
        <p:nvPicPr>
          <p:cNvPr id="5" name="Afbeelding 4">
            <a:extLst>
              <a:ext uri="{FF2B5EF4-FFF2-40B4-BE49-F238E27FC236}">
                <a16:creationId xmlns:a16="http://schemas.microsoft.com/office/drawing/2014/main" id="{9DE94D45-D7C2-4B5C-A4B1-BBBDBAB87D78}"/>
              </a:ext>
            </a:extLst>
          </p:cNvPr>
          <p:cNvPicPr>
            <a:picLocks noChangeAspect="1"/>
          </p:cNvPicPr>
          <p:nvPr userDrawn="1"/>
        </p:nvPicPr>
        <p:blipFill>
          <a:blip r:embed="rId3"/>
          <a:stretch>
            <a:fillRect/>
          </a:stretch>
        </p:blipFill>
        <p:spPr>
          <a:xfrm>
            <a:off x="9719873" y="6120051"/>
            <a:ext cx="2240285" cy="167640"/>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lvl1pPr>
              <a:defRPr sz="800"/>
            </a:lvl1pPr>
          </a:lstStyle>
          <a:p>
            <a:r>
              <a:rPr lang="nl-NL" dirty="0"/>
              <a:t>Toolbox snij-incidenten</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lvl1pPr>
              <a:defRPr sz="800"/>
            </a:lvl1pPr>
          </a:lstStyle>
          <a:p>
            <a:fld id="{4EE4AD8C-2841-0441-ABCE-FDDBA89E857F}" type="slidenum">
              <a:rPr lang="nl-NL" smtClean="0"/>
              <a:pPr/>
              <a:t>‹nr.›</a:t>
            </a:fld>
            <a:endParaRPr lang="nl-NL"/>
          </a:p>
        </p:txBody>
      </p:sp>
      <p:pic>
        <p:nvPicPr>
          <p:cNvPr id="5" name="Afbeelding 4">
            <a:extLst>
              <a:ext uri="{FF2B5EF4-FFF2-40B4-BE49-F238E27FC236}">
                <a16:creationId xmlns:a16="http://schemas.microsoft.com/office/drawing/2014/main" id="{C3086AF8-18D0-AA09-CAD4-693665DB9DB2}"/>
              </a:ext>
            </a:extLst>
          </p:cNvPr>
          <p:cNvPicPr>
            <a:picLocks noChangeAspect="1"/>
          </p:cNvPicPr>
          <p:nvPr userDrawn="1"/>
        </p:nvPicPr>
        <p:blipFill>
          <a:blip r:embed="rId2"/>
          <a:stretch>
            <a:fillRect/>
          </a:stretch>
        </p:blipFill>
        <p:spPr>
          <a:xfrm>
            <a:off x="9792301" y="6203871"/>
            <a:ext cx="2240285" cy="167640"/>
          </a:xfrm>
          <a:prstGeom prst="rect">
            <a:avLst/>
          </a:prstGeom>
        </p:spPr>
      </p:pic>
    </p:spTree>
    <p:extLst>
      <p:ext uri="{BB962C8B-B14F-4D97-AF65-F5344CB8AC3E}">
        <p14:creationId xmlns:p14="http://schemas.microsoft.com/office/powerpoint/2010/main" val="264684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100916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r>
              <a:rPr lang="nl-NL" dirty="0"/>
              <a:t>Toolbox snij-incidenten</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pic>
        <p:nvPicPr>
          <p:cNvPr id="5" name="Afbeelding 4">
            <a:extLst>
              <a:ext uri="{FF2B5EF4-FFF2-40B4-BE49-F238E27FC236}">
                <a16:creationId xmlns:a16="http://schemas.microsoft.com/office/drawing/2014/main" id="{C58EFFE0-169C-0168-E8B3-354EB8426D92}"/>
              </a:ext>
            </a:extLst>
          </p:cNvPr>
          <p:cNvPicPr>
            <a:picLocks noChangeAspect="1"/>
          </p:cNvPicPr>
          <p:nvPr userDrawn="1"/>
        </p:nvPicPr>
        <p:blipFill>
          <a:blip r:embed="rId3"/>
          <a:stretch>
            <a:fillRect/>
          </a:stretch>
        </p:blipFill>
        <p:spPr>
          <a:xfrm>
            <a:off x="9819461" y="6165645"/>
            <a:ext cx="2240285" cy="167640"/>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r>
              <a:rPr lang="nl-NL" dirty="0"/>
              <a:t>Toolbox snij-incidenten</a:t>
            </a:r>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ideo" Target="https://www.youtube.com/embed/msj3dTd-JSE?feature=oembed" TargetMode="Externa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mailto:veiligheid@volkerwessels.com" TargetMode="Externa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2976533" y="1894721"/>
            <a:ext cx="8321040" cy="2387600"/>
          </a:xfrm>
        </p:spPr>
        <p:txBody>
          <a:bodyPr>
            <a:normAutofit fontScale="90000"/>
          </a:bodyPr>
          <a:lstStyle/>
          <a:p>
            <a:r>
              <a:rPr lang="ro-RO" b="1" dirty="0"/>
              <a:t>Set de instrumente legat de Agresiunea</a:t>
            </a:r>
            <a:r>
              <a:rPr lang="en-US" b="1" dirty="0"/>
              <a:t> </a:t>
            </a:r>
            <a:r>
              <a:rPr lang="ro-RO" b="1" dirty="0"/>
              <a:t>la locul de muncă</a:t>
            </a:r>
            <a:br>
              <a:rPr lang="ro-RO" dirty="0"/>
            </a:br>
            <a:r>
              <a:rPr lang="ro-RO" sz="2800" b="0" dirty="0"/>
              <a:t>Septembrie 2022</a:t>
            </a:r>
            <a:br>
              <a:rPr lang="ro-RO" sz="2800" b="0" dirty="0"/>
            </a:br>
            <a:endParaRPr lang="ro-RO" sz="2800" b="0" dirty="0"/>
          </a:p>
        </p:txBody>
      </p:sp>
      <p:pic>
        <p:nvPicPr>
          <p:cNvPr id="5" name="Afbeelding 4">
            <a:extLst>
              <a:ext uri="{FF2B5EF4-FFF2-40B4-BE49-F238E27FC236}">
                <a16:creationId xmlns:a16="http://schemas.microsoft.com/office/drawing/2014/main" id="{4EF3F3FF-6898-894B-BBBE-EC7B2543F4D6}"/>
              </a:ext>
            </a:extLst>
          </p:cNvPr>
          <p:cNvPicPr>
            <a:picLocks noChangeAspect="1"/>
          </p:cNvPicPr>
          <p:nvPr/>
        </p:nvPicPr>
        <p:blipFill>
          <a:blip r:embed="rId2"/>
          <a:stretch>
            <a:fillRect/>
          </a:stretch>
        </p:blipFill>
        <p:spPr>
          <a:xfrm>
            <a:off x="1207967" y="1199520"/>
            <a:ext cx="1514683" cy="4023377"/>
          </a:xfrm>
          <a:prstGeom prst="rect">
            <a:avLst/>
          </a:prstGeom>
        </p:spPr>
      </p:pic>
    </p:spTree>
    <p:extLst>
      <p:ext uri="{BB962C8B-B14F-4D97-AF65-F5344CB8AC3E}">
        <p14:creationId xmlns:p14="http://schemas.microsoft.com/office/powerpoint/2010/main" val="192953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ro-RO"/>
              <a:t>Fundal</a:t>
            </a:r>
            <a:endParaRPr lang="ro-RO"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vert="horz" lIns="91440" tIns="45720" rIns="91440" bIns="45720" rtlCol="0" anchor="t">
            <a:normAutofit/>
          </a:bodyPr>
          <a:lstStyle/>
          <a:p>
            <a:pPr marL="0" indent="0">
              <a:buNone/>
            </a:pPr>
            <a:endParaRPr lang="ro-RO" sz="180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ro-RO" sz="1800">
              <a:solidFill>
                <a:srgbClr val="000000"/>
              </a:solidFill>
              <a:latin typeface="Calibri"/>
              <a:ea typeface="Calibri" panose="020F0502020204030204" pitchFamily="34" charset="0"/>
              <a:cs typeface="Calibri"/>
            </a:endParaRPr>
          </a:p>
          <a:p>
            <a:pPr marL="0" indent="0">
              <a:buNone/>
            </a:pPr>
            <a:endParaRPr lang="ro-RO" sz="1800">
              <a:solidFill>
                <a:srgbClr val="000000"/>
              </a:solidFill>
              <a:latin typeface="Calibri"/>
              <a:ea typeface="Calibri" panose="020F0502020204030204" pitchFamily="34" charset="0"/>
              <a:cs typeface="Calibri"/>
            </a:endParaRPr>
          </a:p>
          <a:p>
            <a:pPr marL="0" indent="0">
              <a:buNone/>
            </a:pPr>
            <a:endParaRPr lang="ro-RO" sz="1800">
              <a:solidFill>
                <a:srgbClr val="000000"/>
              </a:solidFill>
              <a:latin typeface="Calibri"/>
              <a:ea typeface="Calibri" panose="020F0502020204030204" pitchFamily="34" charset="0"/>
              <a:cs typeface="Calibri"/>
            </a:endParaRPr>
          </a:p>
          <a:p>
            <a:pPr marL="0" indent="0">
              <a:buNone/>
            </a:pPr>
            <a:endParaRPr lang="ro-RO" sz="1800">
              <a:solidFill>
                <a:srgbClr val="000000"/>
              </a:solidFill>
              <a:latin typeface="Calibri"/>
              <a:ea typeface="Calibri" panose="020F0502020204030204" pitchFamily="34" charset="0"/>
              <a:cs typeface="Calibri"/>
            </a:endParaRPr>
          </a:p>
          <a:p>
            <a:pPr marL="0" indent="0">
              <a:buNone/>
            </a:pPr>
            <a:endParaRPr lang="ro-RO" sz="1800" dirty="0">
              <a:solidFill>
                <a:srgbClr val="FF0000"/>
              </a:solidFill>
              <a:latin typeface="Calibri"/>
              <a:cs typeface="Calibri"/>
            </a:endParaRPr>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r>
              <a:rPr lang="ro-RO"/>
              <a:t>Set de instrumente legat de agresiunea la locul de muncă</a:t>
            </a:r>
            <a:endParaRPr lang="ro-RO"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fld id="{4EE4AD8C-2841-0441-ABCE-FDDBA89E857F}" type="slidenum">
              <a:rPr lang="ro-RO" smtClean="0"/>
              <a:pPr/>
              <a:t>3</a:t>
            </a:fld>
            <a:endParaRPr lang="ro-RO" dirty="0"/>
          </a:p>
        </p:txBody>
      </p:sp>
      <p:sp>
        <p:nvSpPr>
          <p:cNvPr id="6" name="Tijdelijke aanduiding voor inhoud 2">
            <a:extLst>
              <a:ext uri="{FF2B5EF4-FFF2-40B4-BE49-F238E27FC236}">
                <a16:creationId xmlns:a16="http://schemas.microsoft.com/office/drawing/2014/main" id="{876AD194-8815-4117-80C8-ED8CCD9270F9}"/>
              </a:ext>
            </a:extLst>
          </p:cNvPr>
          <p:cNvSpPr txBox="1">
            <a:spLocks/>
          </p:cNvSpPr>
          <p:nvPr/>
        </p:nvSpPr>
        <p:spPr>
          <a:xfrm>
            <a:off x="838199" y="1867297"/>
            <a:ext cx="10867931" cy="4064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spcAft>
                <a:spcPts val="800"/>
              </a:spcAft>
              <a:buFont typeface="Arial" panose="020B0604020202020204" pitchFamily="34" charset="0"/>
              <a:buNone/>
            </a:pPr>
            <a:r>
              <a:rPr lang="ro-RO" sz="1800">
                <a:latin typeface="Calibri" panose="020F0502020204030204" pitchFamily="34" charset="0"/>
                <a:ea typeface="Calibri" panose="020F0502020204030204" pitchFamily="34" charset="0"/>
                <a:cs typeface="Times New Roman" panose="02020603050405020304" pitchFamily="18" charset="0"/>
              </a:rPr>
              <a:t>VolkerWessels acordă o atenție deosebită unui anumit număr de riscuri în fiecare an. Riscuri care au un impact major asupra siguranței colegilor la locul de muncă. Suntem siguri că discutând unii cu ceilalți, vom preveni situațiile periculoase și accidentele.</a:t>
            </a:r>
          </a:p>
          <a:p>
            <a:pPr marL="0" indent="0">
              <a:lnSpc>
                <a:spcPct val="107000"/>
              </a:lnSpc>
              <a:spcAft>
                <a:spcPts val="800"/>
              </a:spcAft>
              <a:buFont typeface="Arial" panose="020B0604020202020204" pitchFamily="34" charset="0"/>
              <a:buNone/>
            </a:pPr>
            <a:r>
              <a:rPr lang="ro-RO" sz="1800">
                <a:latin typeface="Calibri" panose="020F0502020204030204" pitchFamily="34" charset="0"/>
                <a:ea typeface="Calibri" panose="020F0502020204030204" pitchFamily="34" charset="0"/>
                <a:cs typeface="Times New Roman" panose="02020603050405020304" pitchFamily="18" charset="0"/>
              </a:rPr>
              <a:t>În acest set de instrumente ne referim la „Agresiunea la locul de muncă” </a:t>
            </a:r>
          </a:p>
          <a:p>
            <a:pPr marL="0" indent="0">
              <a:lnSpc>
                <a:spcPct val="107000"/>
              </a:lnSpc>
              <a:spcAft>
                <a:spcPts val="800"/>
              </a:spcAft>
              <a:buFont typeface="Arial" panose="020B0604020202020204" pitchFamily="34" charset="0"/>
              <a:buNone/>
            </a:pPr>
            <a:r>
              <a:rPr lang="ro-RO" sz="1800">
                <a:latin typeface="Calibri" panose="020F0502020204030204" pitchFamily="34" charset="0"/>
                <a:ea typeface="Calibri" panose="020F0502020204030204" pitchFamily="34" charset="0"/>
                <a:cs typeface="Times New Roman" panose="02020603050405020304" pitchFamily="18" charset="0"/>
              </a:rPr>
              <a:t>La locul de muncă, vă confruntați uneori cu agresiunea și violența. De exemplu, în timpul blocajelor rutiere, atunci când lucrați acasă la clienți și printre colegi. Nu vă puteți feri de astfel de situații și asta va avea un impact.</a:t>
            </a:r>
            <a:br>
              <a:rPr lang="ro-RO" sz="1800">
                <a:latin typeface="Calibri" panose="020F0502020204030204" pitchFamily="34" charset="0"/>
                <a:ea typeface="Calibri" panose="020F0502020204030204" pitchFamily="34" charset="0"/>
                <a:cs typeface="Times New Roman" panose="02020603050405020304" pitchFamily="18" charset="0"/>
              </a:rPr>
            </a:br>
            <a:br>
              <a:rPr lang="ro-RO" sz="1800">
                <a:latin typeface="Calibri" panose="020F0502020204030204" pitchFamily="34" charset="0"/>
                <a:ea typeface="Calibri" panose="020F0502020204030204" pitchFamily="34" charset="0"/>
                <a:cs typeface="Times New Roman" panose="02020603050405020304" pitchFamily="18" charset="0"/>
              </a:rPr>
            </a:br>
            <a:r>
              <a:rPr lang="ro-RO" sz="1800">
                <a:latin typeface="Calibri" panose="020F0502020204030204" pitchFamily="34" charset="0"/>
                <a:ea typeface="Calibri" panose="020F0502020204030204" pitchFamily="34" charset="0"/>
                <a:cs typeface="Times New Roman" panose="02020603050405020304" pitchFamily="18" charset="0"/>
              </a:rPr>
              <a:t>În acest </a:t>
            </a:r>
            <a:r>
              <a:rPr lang="ro-RO" sz="1800">
                <a:latin typeface="Calibri" panose="020F0502020204030204" pitchFamily="34" charset="0"/>
                <a:cs typeface="Times New Roman" panose="02020603050405020304" pitchFamily="18" charset="0"/>
              </a:rPr>
              <a:t>set de instrumente vă oferim sfaturi despre cum să recunoașteți agresiunea și cum să preveniți violența.</a:t>
            </a:r>
          </a:p>
          <a:p>
            <a:pPr marL="0" indent="0">
              <a:lnSpc>
                <a:spcPct val="107000"/>
              </a:lnSpc>
              <a:spcAft>
                <a:spcPts val="800"/>
              </a:spcAft>
              <a:buFont typeface="Arial" panose="020B0604020202020204" pitchFamily="34" charset="0"/>
              <a:buNone/>
            </a:pPr>
            <a:br>
              <a:rPr lang="ro-RO" sz="1800">
                <a:latin typeface="Calibri" panose="020F0502020204030204" pitchFamily="34" charset="0"/>
                <a:cs typeface="Times New Roman" panose="02020603050405020304" pitchFamily="18" charset="0"/>
              </a:rPr>
            </a:br>
            <a:endParaRPr lang="ro-RO" dirty="0"/>
          </a:p>
        </p:txBody>
      </p:sp>
    </p:spTree>
    <p:extLst>
      <p:ext uri="{BB962C8B-B14F-4D97-AF65-F5344CB8AC3E}">
        <p14:creationId xmlns:p14="http://schemas.microsoft.com/office/powerpoint/2010/main" val="3753470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ro-RO"/>
              <a:t>Teme</a:t>
            </a:r>
            <a:endParaRPr lang="ro-RO"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vert="horz" lIns="91440" tIns="45720" rIns="91440" bIns="45720" rtlCol="0" anchor="t">
            <a:normAutofit/>
          </a:bodyPr>
          <a:lstStyle/>
          <a:p>
            <a:pPr marL="0" indent="0">
              <a:buNone/>
            </a:pPr>
            <a:endParaRPr lang="ro-RO" sz="1800">
              <a:effectLst/>
              <a:latin typeface="Calibri" panose="020F0502020204030204" pitchFamily="34" charset="0"/>
              <a:ea typeface="Calibri" panose="020F0502020204030204" pitchFamily="34" charset="0"/>
            </a:endParaRPr>
          </a:p>
          <a:p>
            <a:pPr marL="0" indent="0">
              <a:buNone/>
            </a:pPr>
            <a:endParaRPr lang="ro-RO" sz="1800">
              <a:latin typeface="Calibri" panose="020F0502020204030204" pitchFamily="34" charset="0"/>
              <a:ea typeface="Calibri" panose="020F0502020204030204" pitchFamily="34" charset="0"/>
            </a:endParaRPr>
          </a:p>
          <a:p>
            <a:pPr>
              <a:buFont typeface="Wingdings" panose="05000000000000000000" pitchFamily="2" charset="2"/>
              <a:buChar char="§"/>
            </a:pPr>
            <a:r>
              <a:rPr lang="ro-RO" sz="1800">
                <a:latin typeface="Calibri" panose="020F0502020204030204" pitchFamily="34" charset="0"/>
              </a:rPr>
              <a:t>Animația</a:t>
            </a:r>
          </a:p>
          <a:p>
            <a:pPr>
              <a:buFont typeface="Wingdings" panose="05000000000000000000" pitchFamily="2" charset="2"/>
              <a:buChar char="§"/>
            </a:pPr>
            <a:endParaRPr lang="ro-RO" sz="1800">
              <a:latin typeface="Calibri" panose="020F0502020204030204" pitchFamily="34" charset="0"/>
            </a:endParaRPr>
          </a:p>
          <a:p>
            <a:pPr>
              <a:buFont typeface="Wingdings" panose="05000000000000000000" pitchFamily="2" charset="2"/>
              <a:buChar char="§"/>
            </a:pPr>
            <a:r>
              <a:rPr lang="ro-RO" sz="1800">
                <a:latin typeface="Calibri" panose="020F0502020204030204" pitchFamily="34" charset="0"/>
              </a:rPr>
              <a:t>În dialog</a:t>
            </a:r>
            <a:endParaRPr lang="ro-RO" sz="1800" dirty="0">
              <a:latin typeface="Calibri" panose="020F0502020204030204" pitchFamily="34" charset="0"/>
            </a:endParaRPr>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r>
              <a:rPr lang="ro-RO"/>
              <a:t>Set de instrumente legat de agresiunea la locul de muncă</a:t>
            </a:r>
            <a:endParaRPr lang="ro-RO"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fld id="{4EE4AD8C-2841-0441-ABCE-FDDBA89E857F}" type="slidenum">
              <a:rPr lang="ro-RO" smtClean="0"/>
              <a:pPr/>
              <a:t>4</a:t>
            </a:fld>
            <a:endParaRPr lang="ro-RO" dirty="0"/>
          </a:p>
        </p:txBody>
      </p:sp>
    </p:spTree>
    <p:extLst>
      <p:ext uri="{BB962C8B-B14F-4D97-AF65-F5344CB8AC3E}">
        <p14:creationId xmlns:p14="http://schemas.microsoft.com/office/powerpoint/2010/main" val="28953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r>
              <a:rPr lang="ro-RO"/>
              <a:t>Set de instrumente legat de agresiunea la locul de muncă</a:t>
            </a:r>
            <a:endParaRPr lang="ro-RO" dirty="0"/>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p:txBody>
          <a:bodyPr/>
          <a:lstStyle/>
          <a:p>
            <a:fld id="{4EE4AD8C-2841-0441-ABCE-FDDBA89E857F}" type="slidenum">
              <a:rPr lang="ro-RO" smtClean="0"/>
              <a:pPr/>
              <a:t>5</a:t>
            </a:fld>
            <a:endParaRPr lang="ro-RO"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ro-RO"/>
              <a:t>Agresivitatea la locul de muncă</a:t>
            </a:r>
            <a:endParaRPr lang="ro-RO" dirty="0"/>
          </a:p>
        </p:txBody>
      </p:sp>
      <p:pic>
        <p:nvPicPr>
          <p:cNvPr id="3" name="Onlinemedia 2" title="VW TOOLBOX AGRESSIE SUBS RO">
            <a:hlinkClick r:id="" action="ppaction://media"/>
            <a:extLst>
              <a:ext uri="{FF2B5EF4-FFF2-40B4-BE49-F238E27FC236}">
                <a16:creationId xmlns:a16="http://schemas.microsoft.com/office/drawing/2014/main" id="{BD6775CD-F11E-D146-9A87-1EE052ABF66D}"/>
              </a:ext>
            </a:extLst>
          </p:cNvPr>
          <p:cNvPicPr>
            <a:picLocks noRot="1" noChangeAspect="1"/>
          </p:cNvPicPr>
          <p:nvPr>
            <a:videoFile r:link="rId1"/>
          </p:nvPr>
        </p:nvPicPr>
        <p:blipFill>
          <a:blip r:embed="rId4"/>
          <a:stretch>
            <a:fillRect/>
          </a:stretch>
        </p:blipFill>
        <p:spPr>
          <a:xfrm>
            <a:off x="3339123" y="1405737"/>
            <a:ext cx="5513754" cy="4135316"/>
          </a:xfrm>
          <a:prstGeom prst="rect">
            <a:avLst/>
          </a:prstGeom>
        </p:spPr>
      </p:pic>
    </p:spTree>
    <p:extLst>
      <p:ext uri="{BB962C8B-B14F-4D97-AF65-F5344CB8AC3E}">
        <p14:creationId xmlns:p14="http://schemas.microsoft.com/office/powerpoint/2010/main" val="1885442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r>
              <a:rPr lang="ro-RO"/>
              <a:t>Set de instrumente legat de agresiunea la locul de muncă</a:t>
            </a:r>
            <a:endParaRPr lang="ro-RO" dirty="0"/>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p:txBody>
          <a:bodyPr/>
          <a:lstStyle/>
          <a:p>
            <a:fld id="{4EE4AD8C-2841-0441-ABCE-FDDBA89E857F}" type="slidenum">
              <a:rPr lang="ro-RO" smtClean="0"/>
              <a:pPr/>
              <a:t>6</a:t>
            </a:fld>
            <a:endParaRPr lang="ro-RO"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ro-RO"/>
              <a:t>În dialog</a:t>
            </a:r>
            <a:endParaRPr lang="ro-RO" dirty="0"/>
          </a:p>
        </p:txBody>
      </p:sp>
      <p:sp>
        <p:nvSpPr>
          <p:cNvPr id="3" name="Tijdelijke aanduiding voor inhoud 2">
            <a:extLst>
              <a:ext uri="{FF2B5EF4-FFF2-40B4-BE49-F238E27FC236}">
                <a16:creationId xmlns:a16="http://schemas.microsoft.com/office/drawing/2014/main" id="{E66620E2-0AC1-4D8B-B976-A05830657905}"/>
              </a:ext>
            </a:extLst>
          </p:cNvPr>
          <p:cNvSpPr>
            <a:spLocks noGrp="1"/>
          </p:cNvSpPr>
          <p:nvPr>
            <p:ph idx="1"/>
          </p:nvPr>
        </p:nvSpPr>
        <p:spPr/>
        <p:txBody>
          <a:bodyPr>
            <a:normAutofit/>
          </a:bodyPr>
          <a:lstStyle/>
          <a:p>
            <a:pPr marL="514350" indent="-514350">
              <a:buFont typeface="+mj-lt"/>
              <a:buAutoNum type="arabicPeriod"/>
            </a:pPr>
            <a:endParaRPr lang="ro-RO">
              <a:solidFill>
                <a:srgbClr val="FF0000"/>
              </a:solidFill>
            </a:endParaRPr>
          </a:p>
          <a:p>
            <a:pPr marL="514350" indent="-514350">
              <a:buFont typeface="+mj-lt"/>
              <a:buAutoNum type="arabicPeriod"/>
            </a:pPr>
            <a:endParaRPr lang="ro-RO"/>
          </a:p>
          <a:p>
            <a:pPr marL="514350" indent="-514350">
              <a:buFont typeface="+mj-lt"/>
              <a:buAutoNum type="arabicPeriod"/>
            </a:pPr>
            <a:endParaRPr lang="ro-RO"/>
          </a:p>
          <a:p>
            <a:pPr marL="0" indent="0">
              <a:buNone/>
            </a:pPr>
            <a:endParaRPr lang="ro-RO" dirty="0"/>
          </a:p>
        </p:txBody>
      </p:sp>
      <p:sp>
        <p:nvSpPr>
          <p:cNvPr id="8" name="Tijdelijke aanduiding voor inhoud 2">
            <a:extLst>
              <a:ext uri="{FF2B5EF4-FFF2-40B4-BE49-F238E27FC236}">
                <a16:creationId xmlns:a16="http://schemas.microsoft.com/office/drawing/2014/main" id="{673EFD66-E1ED-4FA1-93B1-CD428160988F}"/>
              </a:ext>
            </a:extLst>
          </p:cNvPr>
          <p:cNvSpPr txBox="1">
            <a:spLocks/>
          </p:cNvSpPr>
          <p:nvPr/>
        </p:nvSpPr>
        <p:spPr>
          <a:xfrm>
            <a:off x="590550" y="1480084"/>
            <a:ext cx="10515600" cy="4064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ro-RO"/>
          </a:p>
          <a:p>
            <a:pPr marL="514350" indent="-514350">
              <a:buFont typeface="+mj-lt"/>
              <a:buAutoNum type="arabicPeriod"/>
            </a:pPr>
            <a:r>
              <a:rPr lang="ro-RO"/>
              <a:t>Ați avut parte vreodată de agresiuni la locul de muncă? Care a fost cauza și cum ați gestionat-o?</a:t>
            </a:r>
          </a:p>
          <a:p>
            <a:pPr marL="514350" indent="-514350">
              <a:buFont typeface="+mj-lt"/>
              <a:buAutoNum type="arabicPeriod"/>
            </a:pPr>
            <a:endParaRPr lang="ro-RO">
              <a:solidFill>
                <a:srgbClr val="FF0000"/>
              </a:solidFill>
            </a:endParaRPr>
          </a:p>
          <a:p>
            <a:pPr marL="514350" indent="-514350">
              <a:buFont typeface="+mj-lt"/>
              <a:buAutoNum type="arabicPeriod"/>
            </a:pPr>
            <a:r>
              <a:rPr lang="ro-RO" i="1">
                <a:solidFill>
                  <a:schemeClr val="tx2"/>
                </a:solidFill>
              </a:rPr>
              <a:t>Declarație:</a:t>
            </a:r>
            <a:r>
              <a:rPr lang="ro-RO">
                <a:solidFill>
                  <a:schemeClr val="tx2"/>
                </a:solidFill>
              </a:rPr>
              <a:t> Fiecare reacționează diferit. O oarecare agresiune face parte din viață!</a:t>
            </a:r>
          </a:p>
          <a:p>
            <a:pPr marL="514350" indent="-514350">
              <a:buFont typeface="+mj-lt"/>
              <a:buAutoNum type="arabicPeriod"/>
            </a:pPr>
            <a:endParaRPr lang="ro-RO">
              <a:solidFill>
                <a:srgbClr val="FF0000"/>
              </a:solidFill>
            </a:endParaRPr>
          </a:p>
          <a:p>
            <a:pPr marL="514350" indent="-514350">
              <a:buFont typeface="+mj-lt"/>
              <a:buAutoNum type="arabicPeriod"/>
            </a:pPr>
            <a:endParaRPr lang="ro-RO">
              <a:solidFill>
                <a:srgbClr val="FF0000"/>
              </a:solidFill>
            </a:endParaRPr>
          </a:p>
          <a:p>
            <a:pPr marL="0" indent="0">
              <a:buFont typeface="Arial" panose="020B0604020202020204" pitchFamily="34" charset="0"/>
              <a:buNone/>
            </a:pPr>
            <a:endParaRPr lang="ro-RO"/>
          </a:p>
          <a:p>
            <a:pPr marL="0" indent="0">
              <a:buFont typeface="Arial" panose="020B0604020202020204" pitchFamily="34" charset="0"/>
              <a:buNone/>
            </a:pPr>
            <a:endParaRPr lang="ro-RO" dirty="0">
              <a:solidFill>
                <a:srgbClr val="FF0000"/>
              </a:solidFill>
            </a:endParaRPr>
          </a:p>
        </p:txBody>
      </p:sp>
    </p:spTree>
    <p:extLst>
      <p:ext uri="{BB962C8B-B14F-4D97-AF65-F5344CB8AC3E}">
        <p14:creationId xmlns:p14="http://schemas.microsoft.com/office/powerpoint/2010/main" val="1587596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B667F7-1C6D-824E-BFED-BB824306E2E6}"/>
              </a:ext>
            </a:extLst>
          </p:cNvPr>
          <p:cNvSpPr>
            <a:spLocks noGrp="1"/>
          </p:cNvSpPr>
          <p:nvPr>
            <p:ph type="title"/>
          </p:nvPr>
        </p:nvSpPr>
        <p:spPr/>
        <p:txBody>
          <a:bodyPr/>
          <a:lstStyle/>
          <a:p>
            <a:r>
              <a:rPr lang="ro-RO"/>
              <a:t>Vă mulțumesc pentru atenție!</a:t>
            </a:r>
            <a:endParaRPr lang="ro-RO" dirty="0"/>
          </a:p>
        </p:txBody>
      </p:sp>
      <p:sp>
        <p:nvSpPr>
          <p:cNvPr id="3" name="Tijdelijke aanduiding voor inhoud 2">
            <a:extLst>
              <a:ext uri="{FF2B5EF4-FFF2-40B4-BE49-F238E27FC236}">
                <a16:creationId xmlns:a16="http://schemas.microsoft.com/office/drawing/2014/main" id="{64535D5F-4E78-144C-A407-989D05CBAB47}"/>
              </a:ext>
            </a:extLst>
          </p:cNvPr>
          <p:cNvSpPr>
            <a:spLocks noGrp="1"/>
          </p:cNvSpPr>
          <p:nvPr>
            <p:ph idx="1"/>
          </p:nvPr>
        </p:nvSpPr>
        <p:spPr/>
        <p:txBody>
          <a:bodyPr/>
          <a:lstStyle/>
          <a:p>
            <a:pPr marL="0" indent="0">
              <a:buNone/>
            </a:pPr>
            <a:endParaRPr lang="ro-RO"/>
          </a:p>
          <a:p>
            <a:pPr marL="0" indent="0">
              <a:buNone/>
            </a:pPr>
            <a:endParaRPr lang="ro-RO"/>
          </a:p>
          <a:p>
            <a:pPr marL="0" indent="0">
              <a:buNone/>
            </a:pPr>
            <a:endParaRPr lang="ro-RO"/>
          </a:p>
          <a:p>
            <a:pPr marL="0" indent="0">
              <a:buNone/>
            </a:pPr>
            <a:endParaRPr lang="ro-RO"/>
          </a:p>
          <a:p>
            <a:pPr marL="0" indent="0">
              <a:buNone/>
            </a:pPr>
            <a:endParaRPr lang="ro-RO"/>
          </a:p>
          <a:p>
            <a:pPr marL="0" indent="0">
              <a:buNone/>
            </a:pPr>
            <a:endParaRPr lang="ro-RO"/>
          </a:p>
          <a:p>
            <a:pPr marL="0" indent="0">
              <a:buNone/>
            </a:pPr>
            <a:endParaRPr lang="ro-RO"/>
          </a:p>
          <a:p>
            <a:pPr marL="0" indent="0">
              <a:buNone/>
            </a:pPr>
            <a:r>
              <a:rPr lang="ro-RO" sz="1800">
                <a:hlinkClick r:id="rId2"/>
              </a:rPr>
              <a:t>veiligheid@volkerwessels.com</a:t>
            </a:r>
            <a:endParaRPr lang="ro-RO" sz="1800"/>
          </a:p>
          <a:p>
            <a:pPr marL="0" indent="0">
              <a:buNone/>
            </a:pPr>
            <a:endParaRPr lang="ro-RO" dirty="0"/>
          </a:p>
        </p:txBody>
      </p:sp>
      <p:sp>
        <p:nvSpPr>
          <p:cNvPr id="4" name="Tijdelijke aanduiding voor voettekst 3">
            <a:extLst>
              <a:ext uri="{FF2B5EF4-FFF2-40B4-BE49-F238E27FC236}">
                <a16:creationId xmlns:a16="http://schemas.microsoft.com/office/drawing/2014/main" id="{370EDB71-C56E-2D4C-97D8-90041AF473F8}"/>
              </a:ext>
            </a:extLst>
          </p:cNvPr>
          <p:cNvSpPr>
            <a:spLocks noGrp="1"/>
          </p:cNvSpPr>
          <p:nvPr>
            <p:ph type="ftr" sz="quarter" idx="10"/>
          </p:nvPr>
        </p:nvSpPr>
        <p:spPr/>
        <p:txBody>
          <a:bodyPr/>
          <a:lstStyle/>
          <a:p>
            <a:r>
              <a:rPr lang="ro-RO"/>
              <a:t>Set de instrumente legat de agresiunea la locul de muncă</a:t>
            </a:r>
            <a:endParaRPr lang="ro-RO" dirty="0"/>
          </a:p>
        </p:txBody>
      </p:sp>
      <p:sp>
        <p:nvSpPr>
          <p:cNvPr id="5" name="Tijdelijke aanduiding voor dianummer 4">
            <a:extLst>
              <a:ext uri="{FF2B5EF4-FFF2-40B4-BE49-F238E27FC236}">
                <a16:creationId xmlns:a16="http://schemas.microsoft.com/office/drawing/2014/main" id="{CE6CDCE2-2628-0841-B75D-AFF188BC43F0}"/>
              </a:ext>
            </a:extLst>
          </p:cNvPr>
          <p:cNvSpPr>
            <a:spLocks noGrp="1"/>
          </p:cNvSpPr>
          <p:nvPr>
            <p:ph type="sldNum" sz="quarter" idx="11"/>
          </p:nvPr>
        </p:nvSpPr>
        <p:spPr/>
        <p:txBody>
          <a:bodyPr/>
          <a:lstStyle/>
          <a:p>
            <a:fld id="{4EE4AD8C-2841-0441-ABCE-FDDBA89E857F}" type="slidenum">
              <a:rPr lang="ro-RO" smtClean="0"/>
              <a:pPr/>
              <a:t>7</a:t>
            </a:fld>
            <a:endParaRPr lang="ro-RO" dirty="0"/>
          </a:p>
        </p:txBody>
      </p:sp>
    </p:spTree>
    <p:extLst>
      <p:ext uri="{BB962C8B-B14F-4D97-AF65-F5344CB8AC3E}">
        <p14:creationId xmlns:p14="http://schemas.microsoft.com/office/powerpoint/2010/main" val="634627726"/>
      </p:ext>
    </p:extLst>
  </p:cSld>
  <p:clrMapOvr>
    <a:masterClrMapping/>
  </p:clrMapOvr>
</p:sld>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AB685409C87DC4DA58F3DA56CFAB0F1" ma:contentTypeVersion="15" ma:contentTypeDescription="Een nieuw document maken." ma:contentTypeScope="" ma:versionID="2151005dc3c6fda22bc32a5cb6ed7e3d">
  <xsd:schema xmlns:xsd="http://www.w3.org/2001/XMLSchema" xmlns:xs="http://www.w3.org/2001/XMLSchema" xmlns:p="http://schemas.microsoft.com/office/2006/metadata/properties" xmlns:ns2="b46f7e7e-091b-45fc-b07a-14756525cbd9" xmlns:ns3="508e3145-0529-4d6a-a15f-862d6f4bb661" targetNamespace="http://schemas.microsoft.com/office/2006/metadata/properties" ma:root="true" ma:fieldsID="6ec6e45a769ccc3e2158a8144fa7c506" ns2:_="" ns3:_="">
    <xsd:import namespace="b46f7e7e-091b-45fc-b07a-14756525cbd9"/>
    <xsd:import namespace="508e3145-0529-4d6a-a15f-862d6f4bb66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2:MediaServiceGenerationTime" minOccurs="0"/>
                <xsd:element ref="ns2:MediaServiceEventHashCode" minOccurs="0"/>
                <xsd:element ref="ns2:MediaLengthInSeconds" minOccurs="0"/>
                <xsd:element ref="ns2:MediaServiceAutoKeyPoints" minOccurs="0"/>
                <xsd:element ref="ns2:MediaServiceKeyPoint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6f7e7e-091b-45fc-b07a-14756525cbd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Afbeeldingtags" ma:readOnly="false" ma:fieldId="{5cf76f15-5ced-4ddc-b409-7134ff3c332f}" ma:taxonomyMulti="true" ma:sspId="1050673b-4c74-4831-8420-66cff89eac1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08e3145-0529-4d6a-a15f-862d6f4bb661" elementFormDefault="qualified">
    <xsd:import namespace="http://schemas.microsoft.com/office/2006/documentManagement/types"/>
    <xsd:import namespace="http://schemas.microsoft.com/office/infopath/2007/PartnerControls"/>
    <xsd:element name="SharedWithUsers" ma:index="13"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internalName="SharedWithDetails" ma:readOnly="true">
      <xsd:simpleType>
        <xsd:restriction base="dms:Note">
          <xsd:maxLength value="255"/>
        </xsd:restriction>
      </xsd:simpleType>
    </xsd:element>
    <xsd:element name="TaxCatchAll" ma:index="22" nillable="true" ma:displayName="Taxonomy Catch All Column" ma:hidden="true" ma:list="{5716b883-c908-44da-8e05-c6c47f0bb803}" ma:internalName="TaxCatchAll" ma:showField="CatchAllData" ma:web="508e3145-0529-4d6a-a15f-862d6f4bb66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508e3145-0529-4d6a-a15f-862d6f4bb661">
      <UserInfo>
        <DisplayName>Hollander, William</DisplayName>
        <AccountId>12</AccountId>
        <AccountType/>
      </UserInfo>
    </SharedWithUsers>
    <TaxCatchAll xmlns="508e3145-0529-4d6a-a15f-862d6f4bb661" xsi:nil="true"/>
    <lcf76f155ced4ddcb4097134ff3c332f xmlns="b46f7e7e-091b-45fc-b07a-14756525cbd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DDD37EB-5AD5-449C-B5F4-A885F3EEC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46f7e7e-091b-45fc-b07a-14756525cbd9"/>
    <ds:schemaRef ds:uri="508e3145-0529-4d6a-a15f-862d6f4bb6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1DD0A9-397E-4707-86B1-5DFD7A181A86}">
  <ds:schemaRefs>
    <ds:schemaRef ds:uri="http://schemas.microsoft.com/sharepoint/v3/contenttype/forms"/>
  </ds:schemaRefs>
</ds:datastoreItem>
</file>

<file path=customXml/itemProps3.xml><?xml version="1.0" encoding="utf-8"?>
<ds:datastoreItem xmlns:ds="http://schemas.openxmlformats.org/officeDocument/2006/customXml" ds:itemID="{80B6B502-389B-4E8A-B84F-F4AB7D47291A}">
  <ds:schemaRefs>
    <ds:schemaRef ds:uri="24e35ab4-3cf1-46c9-8eaa-1b1e0ea8a84b"/>
    <ds:schemaRef ds:uri="http://schemas.microsoft.com/office/2006/metadata/properties"/>
    <ds:schemaRef ds:uri="http://schemas.microsoft.com/office/infopath/2007/PartnerControls"/>
    <ds:schemaRef ds:uri="508e3145-0529-4d6a-a15f-862d6f4bb661"/>
    <ds:schemaRef ds:uri="b46f7e7e-091b-45fc-b07a-14756525cbd9"/>
  </ds:schemaRefs>
</ds:datastoreItem>
</file>

<file path=docProps/app.xml><?xml version="1.0" encoding="utf-8"?>
<Properties xmlns="http://schemas.openxmlformats.org/officeDocument/2006/extended-properties" xmlns:vt="http://schemas.openxmlformats.org/officeDocument/2006/docPropsVTypes">
  <Template>Powerpoint</Template>
  <TotalTime>232</TotalTime>
  <Words>253</Words>
  <Application>Microsoft Office PowerPoint</Application>
  <PresentationFormat>Breedbeeld</PresentationFormat>
  <Paragraphs>47</Paragraphs>
  <Slides>6</Slides>
  <Notes>2</Notes>
  <HiddenSlides>0</HiddenSlides>
  <MMClips>1</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Arial</vt:lpstr>
      <vt:lpstr>Calibri</vt:lpstr>
      <vt:lpstr>Wingdings</vt:lpstr>
      <vt:lpstr>Kantoorthema</vt:lpstr>
      <vt:lpstr>Set de instrumente legat de Agresiunea la locul de muncă Septembrie 2022 </vt:lpstr>
      <vt:lpstr>Fundal</vt:lpstr>
      <vt:lpstr>Teme</vt:lpstr>
      <vt:lpstr>Agresivitatea la locul de muncă</vt:lpstr>
      <vt:lpstr>În dialog</vt:lpstr>
      <vt:lpstr>Vă mulțumesc pentru atenție!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24 maart 2021</dc:title>
  <dc:creator>Buitink, Fleur</dc:creator>
  <cp:lastModifiedBy>Peeters, Michelle</cp:lastModifiedBy>
  <cp:revision>40</cp:revision>
  <dcterms:created xsi:type="dcterms:W3CDTF">2021-02-11T14:15:30Z</dcterms:created>
  <dcterms:modified xsi:type="dcterms:W3CDTF">2022-11-01T14:15:45Z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0x0101008AB685409C87DC4DA58F3DA56CFAB0F1</vt:lpwstr>
  </property>
</Properties>
</file>