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sldIdLst>
    <p:sldId id="257" r:id="rId5"/>
    <p:sldId id="260" r:id="rId6"/>
    <p:sldId id="263" r:id="rId7"/>
    <p:sldId id="264" r:id="rId8"/>
    <p:sldId id="266" r:id="rId9"/>
    <p:sldId id="267" r:id="rId10"/>
    <p:sldId id="265" r:id="rId11"/>
    <p:sldId id="271" r:id="rId12"/>
    <p:sldId id="272" r:id="rId13"/>
    <p:sldId id="273" r:id="rId14"/>
    <p:sldId id="259" r:id="rId15"/>
  </p:sldIdLst>
  <p:sldSz cx="12192000" cy="6858000"/>
  <p:notesSz cx="6858000" cy="9144000"/>
  <p:custDataLst>
    <p:tags r:id="rId17"/>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0" clrIdx="0">
    <p:extLst>
      <p:ext uri="{19B8F6BF-5375-455C-9EA6-DF929625EA0E}">
        <p15:presenceInfo xmlns:p15="http://schemas.microsoft.com/office/powerpoint/2012/main" userId="S::fbuitink@volkerwessels.com::cf590200-e243-4b2e-a585-9874ef062f38" providerId="AD"/>
      </p:ext>
    </p:extLst>
  </p:cmAuthor>
  <p:cmAuthor id="2" name="Bas Roordink" initials="BR" lastIdx="0"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7985E1-D591-4C61-89E7-295AA74565BF}" v="2" dt="2021-07-27T07:42:17.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04"/>
    <p:restoredTop sz="94694"/>
  </p:normalViewPr>
  <p:slideViewPr>
    <p:cSldViewPr snapToGrid="0" snapToObjects="1">
      <p:cViewPr varScale="1">
        <p:scale>
          <a:sx n="86" d="100"/>
          <a:sy n="86" d="100"/>
        </p:scale>
        <p:origin x="595" y="58"/>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13-9-2021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232294421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10091690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transition/>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14389" y="1122363"/>
            <a:ext cx="8321040" cy="2387600"/>
          </a:xfrm>
        </p:spPr>
        <p:txBody>
          <a:bodyPr>
            <a:normAutofit/>
          </a:bodyPr>
          <a:lstStyle/>
          <a:p>
            <a:pPr>
              <a:defRPr b="0" i="0"/>
            </a:pPr>
            <a:r>
              <a:rPr lang="tr-TR" sz="5400" b="1"/>
              <a:t>GÜVENLİK GÜNÜ </a:t>
            </a:r>
            <a:br>
              <a:rPr lang="tr-TR" sz="5400" b="1"/>
            </a:br>
            <a:r>
              <a:rPr lang="tr-TR" sz="3600" b="1"/>
              <a:t>BİRLİKTE GÜVENLİĞE DÜŞMEK</a:t>
            </a:r>
            <a:br>
              <a:rPr lang="tr-TR" sz="3600" b="1"/>
            </a:br>
            <a:br>
              <a:rPr lang="tr-TR" sz="3600" b="1"/>
            </a:br>
            <a:r>
              <a:rPr lang="tr-TR" sz="2000" b="1"/>
              <a:t>6 Ekim 2021</a:t>
            </a:r>
            <a:endParaRPr lang="tr-TR" sz="2000" b="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914389" y="3602038"/>
            <a:ext cx="8321040" cy="1655762"/>
          </a:xfrm>
        </p:spPr>
        <p:txBody>
          <a:bodyPr/>
          <a:lstStyle/>
          <a:p>
            <a:endParaRPr lang="tr-TR"/>
          </a:p>
          <a:p>
            <a:pPr>
              <a:defRPr b="0" i="0"/>
            </a:pPr>
            <a:r>
              <a:rPr lang="tr-TR"/>
              <a:t>İŞLETMELER İÇİN YOL HARİTASI</a:t>
            </a:r>
          </a:p>
          <a:p>
            <a:pPr>
              <a:defRPr b="0" i="0"/>
            </a:pPr>
            <a:r>
              <a:rPr lang="tr-TR" sz="1800"/>
              <a:t>[bu yol haritasını kendi fikirlerinizle destekleyebilirsiniz]</a:t>
            </a:r>
            <a:endParaRPr lang="tr-TR" sz="180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pPr>
              <a:defRPr b="0" i="0"/>
            </a:pPr>
            <a:r>
              <a:rPr lang="tr-TR" b="1"/>
              <a:t>DEĞERLENDİRME VE GERİ BİLDİRİM</a:t>
            </a:r>
            <a:endParaRPr lang="tr-TR" b="1" dirty="0"/>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a:normAutofit fontScale="92500" lnSpcReduction="10000"/>
          </a:bodyPr>
          <a:lstStyle/>
          <a:p>
            <a:pPr marL="0" indent="0">
              <a:lnSpc>
                <a:spcPct val="110000"/>
              </a:lnSpc>
              <a:buNone/>
              <a:defRPr b="0" i="0"/>
            </a:pPr>
            <a:r>
              <a:rPr lang="tr-TR" sz="2200" b="1"/>
              <a:t>Şirketiniz içinde (en az):</a:t>
            </a:r>
          </a:p>
          <a:p>
            <a:pPr lvl="0">
              <a:lnSpc>
                <a:spcPct val="110000"/>
              </a:lnSpc>
              <a:defRPr b="0" i="0"/>
            </a:pPr>
            <a:r>
              <a:rPr lang="tr-TR" sz="2200"/>
              <a:t>Bu oyunu birlikte oynamak nasıldı?</a:t>
            </a:r>
          </a:p>
          <a:p>
            <a:pPr lvl="0">
              <a:lnSpc>
                <a:spcPct val="110000"/>
              </a:lnSpc>
              <a:defRPr b="0" i="0"/>
            </a:pPr>
            <a:r>
              <a:rPr lang="tr-TR" sz="2200"/>
              <a:t>Oyundan ne öğrendiniz?</a:t>
            </a:r>
          </a:p>
          <a:p>
            <a:pPr lvl="0">
              <a:lnSpc>
                <a:spcPct val="110000"/>
              </a:lnSpc>
              <a:defRPr b="0" i="0"/>
            </a:pPr>
            <a:r>
              <a:rPr lang="tr-TR" sz="2200"/>
              <a:t>Yarın iş yerinde neyi farklı yapacaksınız?</a:t>
            </a:r>
          </a:p>
          <a:p>
            <a:pPr marL="0" indent="0">
              <a:lnSpc>
                <a:spcPct val="110000"/>
              </a:lnSpc>
              <a:buNone/>
              <a:defRPr b="0" i="0"/>
            </a:pPr>
            <a:br>
              <a:rPr lang="tr-TR" sz="2200" b="1"/>
            </a:br>
            <a:r>
              <a:rPr lang="tr-TR" sz="2200" b="1"/>
              <a:t>VolkerWessels şirketlerinden VolkerWessels'e geri bildirim:</a:t>
            </a:r>
          </a:p>
          <a:p>
            <a:pPr>
              <a:lnSpc>
                <a:spcPct val="110000"/>
              </a:lnSpc>
              <a:defRPr b="0" i="0"/>
            </a:pPr>
            <a:r>
              <a:rPr lang="tr-TR" sz="2200"/>
              <a:t>Resmi bir geri bildirim talep edilmiyor. Katılımcılardan resimler ve görüşler isteniyor.</a:t>
            </a:r>
          </a:p>
          <a:p>
            <a:pPr>
              <a:lnSpc>
                <a:spcPct val="110000"/>
              </a:lnSpc>
              <a:defRPr b="0" i="0"/>
            </a:pPr>
            <a:r>
              <a:rPr lang="tr-TR" sz="2200"/>
              <a:t>İyi fikirler, deneyimler ve örneğin şirketinizdeki değerlendirmeden veya eğitmenden gelen diğer sonuçlar her zaman memnuniyetle karşılanır. Hem de çok!</a:t>
            </a:r>
          </a:p>
          <a:p>
            <a:pPr>
              <a:lnSpc>
                <a:spcPct val="110000"/>
              </a:lnSpc>
              <a:defRPr b="0" i="0"/>
            </a:pPr>
            <a:r>
              <a:rPr lang="tr-TR" sz="2200"/>
              <a:t>Bunu security@volkerwessels.com adresine e-postalayın.</a:t>
            </a:r>
          </a:p>
          <a:p>
            <a:endParaRPr lang="tr-TR" dirty="0"/>
          </a:p>
        </p:txBody>
      </p:sp>
      <p:sp>
        <p:nvSpPr>
          <p:cNvPr id="4" name="Tijdelijke aanduiding voor voettekst 3">
            <a:extLst>
              <a:ext uri="{FF2B5EF4-FFF2-40B4-BE49-F238E27FC236}">
                <a16:creationId xmlns:a16="http://schemas.microsoft.com/office/drawing/2014/main" id="{17C70257-20D1-4FAE-B2E4-6216618E954C}"/>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
        <p:nvSpPr>
          <p:cNvPr id="5" name="Tijdelijke aanduiding voor dianummer 4">
            <a:extLst>
              <a:ext uri="{FF2B5EF4-FFF2-40B4-BE49-F238E27FC236}">
                <a16:creationId xmlns:a16="http://schemas.microsoft.com/office/drawing/2014/main" id="{7609B9A3-376F-4986-9D13-6BF716011DDE}"/>
              </a:ext>
            </a:extLst>
          </p:cNvPr>
          <p:cNvSpPr>
            <a:spLocks noGrp="1"/>
          </p:cNvSpPr>
          <p:nvPr>
            <p:ph type="sldNum" sz="quarter" idx="11"/>
          </p:nvPr>
        </p:nvSpPr>
        <p:spPr/>
        <p:txBody>
          <a:bodyPr/>
          <a:lstStyle/>
          <a:p>
            <a:pPr>
              <a:defRPr b="0" i="0"/>
            </a:pPr>
            <a:fld id="{87C042D1-7944-4463-8FDB-D7CAEEF3357A}" type="slidenum">
              <a:rPr lang="tr-TR" smtClean="0"/>
              <a:t>11</a:t>
            </a:fld>
            <a:endParaRPr lang="tr-TR" dirty="0"/>
          </a:p>
        </p:txBody>
      </p:sp>
    </p:spTree>
    <p:extLst>
      <p:ext uri="{BB962C8B-B14F-4D97-AF65-F5344CB8AC3E}">
        <p14:creationId xmlns:p14="http://schemas.microsoft.com/office/powerpoint/2010/main" val="15735466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pPr>
              <a:defRPr b="0" i="0"/>
            </a:pPr>
            <a:r>
              <a:rPr lang="tr-TR" b="1"/>
              <a:t>HAZIRLIKLARDA BAŞARILAR!</a:t>
            </a:r>
            <a:endParaRPr lang="tr-TR" b="1" dirty="0"/>
          </a:p>
        </p:txBody>
      </p:sp>
      <p:sp>
        <p:nvSpPr>
          <p:cNvPr id="4" name="Tijdelijke aanduiding voor voettekst 3">
            <a:extLst>
              <a:ext uri="{FF2B5EF4-FFF2-40B4-BE49-F238E27FC236}">
                <a16:creationId xmlns:a16="http://schemas.microsoft.com/office/drawing/2014/main" id="{D639BBED-AFA2-BA4C-B406-7DE1FC559E3F}"/>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407529250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defRPr b="0" i="0"/>
            </a:pPr>
            <a:r>
              <a:rPr lang="tr-TR" b="1"/>
              <a:t>GİRİŞ</a:t>
            </a:r>
            <a:endParaRPr lang="tr-TR" b="1"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lnSpcReduction="20000"/>
          </a:bodyPr>
          <a:lstStyle/>
          <a:p>
            <a:pPr marL="0" indent="0">
              <a:lnSpc>
                <a:spcPct val="110000"/>
              </a:lnSpc>
              <a:buNone/>
              <a:defRPr b="0" i="0"/>
            </a:pPr>
            <a:r>
              <a:rPr lang="tr-TR" sz="1900"/>
              <a:t>Bizim için veya bizim adımıza çalışan meslektaşlarımızla ilgili kazaları ve kişisel acıları önlemek için elimizden gelen her şeyi yaparız. Ayrıca, işlerimiz sonucunda çalıştığımız çevrenin zarar görmesini ve üçüncü şahısların kişisel yaralanmalara maruz kalmasını önlemek istiyoruz. </a:t>
            </a:r>
            <a:br>
              <a:rPr lang="tr-TR" sz="1900"/>
            </a:br>
            <a:endParaRPr lang="tr-TR" sz="1900"/>
          </a:p>
          <a:p>
            <a:pPr marL="0" indent="0">
              <a:lnSpc>
                <a:spcPct val="110000"/>
              </a:lnSpc>
              <a:buNone/>
              <a:defRPr b="0" i="0"/>
            </a:pPr>
            <a:r>
              <a:rPr lang="tr-TR" sz="1900"/>
              <a:t>Uygulamada ise, güvenli çalışmayı ısrarla sürdürmek bazen oldukça zordur. Çoğu zaman, bir işin hızlı bir şekilde yapılabileceğini veya takvime uymanın güvenli çalışmaktan daha önemli olduğunu düşünürüz. Bunu biliyoruz ve </a:t>
            </a:r>
            <a:r>
              <a:rPr lang="tr-TR" sz="1900" u="sng"/>
              <a:t>WAVE programımız</a:t>
            </a:r>
            <a:r>
              <a:rPr lang="tr-TR" sz="1900"/>
              <a:t> aracılığıyla daha güvenli çalışmak için çok çabalıyoruz. </a:t>
            </a:r>
          </a:p>
          <a:p>
            <a:pPr marL="0" indent="0">
              <a:lnSpc>
                <a:spcPct val="110000"/>
              </a:lnSpc>
              <a:buNone/>
              <a:defRPr b="0" i="0"/>
            </a:pPr>
            <a:br>
              <a:rPr lang="tr-TR" sz="1900"/>
            </a:br>
            <a:r>
              <a:rPr lang="tr-TR" sz="1900"/>
              <a:t>Projelerimizde ve iş yerlerimizde ikilemlerin çalışanların tartışmasına açık olması ilerlememize yardımcı olacaktır. Bu nedenle, bu yıl da güvenlik gününde odak noktamız; güvenlik ikilemleri, WAVE güvenlik değerleri ve WAVE kuralları, pratik örnekler ve kendi güvenlik davranışımız. Önceki yıllarda olduğu gibi bunu bir güvenlik oyunu ile yapacağız. </a:t>
            </a:r>
            <a:endParaRPr lang="tr-TR" sz="1900">
              <a:highlight>
                <a:srgbClr val="FFFF00"/>
              </a:highlight>
            </a:endParaRPr>
          </a:p>
          <a:p>
            <a:endParaRPr lang="tr-TR"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37534700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pPr>
              <a:defRPr b="0" i="0"/>
            </a:pPr>
            <a:r>
              <a:rPr lang="tr-TR" b="1"/>
              <a:t>TEMANIN NEDENİ</a:t>
            </a:r>
            <a:endParaRPr lang="tr-TR" b="1" dirty="0"/>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a:normAutofit fontScale="60000" lnSpcReduction="20000"/>
          </a:bodyPr>
          <a:lstStyle/>
          <a:p>
            <a:pPr>
              <a:lnSpc>
                <a:spcPct val="120000"/>
              </a:lnSpc>
              <a:defRPr b="0" i="0"/>
            </a:pPr>
            <a:r>
              <a:rPr lang="tr-TR"/>
              <a:t>Her yıl "sendeleme, tökezleme ve kayma" yaralanma ve devamsızlıkla sonuçlanan kazaların ilk üç nedeni arasında yer almaktadır. </a:t>
            </a:r>
            <a:br>
              <a:rPr lang="tr-TR"/>
            </a:br>
            <a:endParaRPr lang="tr-TR"/>
          </a:p>
          <a:p>
            <a:pPr>
              <a:lnSpc>
                <a:spcPct val="120000"/>
              </a:lnSpc>
              <a:defRPr b="0" i="0"/>
            </a:pPr>
            <a:r>
              <a:rPr lang="tr-TR"/>
              <a:t>Bu raporların yaklaşık %15'i sendeleme, tökezleme ve kayma ile ilgilidir.</a:t>
            </a:r>
            <a:br>
              <a:rPr lang="tr-TR"/>
            </a:br>
            <a:r>
              <a:rPr lang="tr-TR"/>
              <a:t> </a:t>
            </a:r>
          </a:p>
          <a:p>
            <a:pPr>
              <a:lnSpc>
                <a:spcPct val="120000"/>
              </a:lnSpc>
              <a:defRPr b="0" i="0"/>
            </a:pPr>
            <a:r>
              <a:rPr lang="tr-TR"/>
              <a:t>Somut olarak, geçen yıl doğrudan çalışanlarımız ve alt yüklenicilerimizin çalışanlarından 49'u sendeleme, tökezleme ve kayma sonucu yaralandı. </a:t>
            </a:r>
            <a:br>
              <a:rPr lang="tr-TR"/>
            </a:br>
            <a:endParaRPr lang="tr-TR"/>
          </a:p>
          <a:p>
            <a:pPr>
              <a:lnSpc>
                <a:spcPct val="120000"/>
              </a:lnSpc>
              <a:defRPr b="0" i="0"/>
            </a:pPr>
            <a:r>
              <a:rPr lang="tr-TR"/>
              <a:t>Yaralanma nedeniyle en az bir gün çalışamadılar.</a:t>
            </a:r>
            <a:br>
              <a:rPr lang="tr-TR"/>
            </a:br>
            <a:endParaRPr lang="tr-TR"/>
          </a:p>
          <a:p>
            <a:pPr>
              <a:lnSpc>
                <a:spcPct val="120000"/>
              </a:lnSpc>
              <a:defRPr b="0" i="0"/>
            </a:pPr>
            <a:r>
              <a:rPr lang="tr-TR"/>
              <a:t>İşin hazırlanmasında ve organizasyonunda elde edilecek kazanımlar bulunmaktadır. Örneğin şantiyenin düzenli kalması için atık akışlarının uygun şekilde düzenlenmesi ve söz konusu kazalara yol açabilecek güvenli olmayan durumların hesabını çalışanların birbirine sorması.</a:t>
            </a:r>
            <a:endParaRPr lang="tr-TR" dirty="0"/>
          </a:p>
        </p:txBody>
      </p:sp>
      <p:sp>
        <p:nvSpPr>
          <p:cNvPr id="4" name="Tijdelijke aanduiding voor voettekst 3">
            <a:extLst>
              <a:ext uri="{FF2B5EF4-FFF2-40B4-BE49-F238E27FC236}">
                <a16:creationId xmlns:a16="http://schemas.microsoft.com/office/drawing/2014/main" id="{40015FFC-A606-411C-B653-78A2999209EF}"/>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36502636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pPr>
              <a:defRPr b="0" i="0"/>
            </a:pPr>
            <a:r>
              <a:rPr lang="tr-TR" b="1"/>
              <a:t>AMAÇ</a:t>
            </a:r>
            <a:endParaRPr lang="tr-TR" b="1" dirty="0"/>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a:lstStyle/>
          <a:p>
            <a:pPr lvl="0">
              <a:lnSpc>
                <a:spcPct val="100000"/>
              </a:lnSpc>
              <a:defRPr b="0" i="0"/>
            </a:pPr>
            <a:r>
              <a:rPr lang="tr-TR" sz="2000"/>
              <a:t>Çalışanları "sendeleme, tökezleme ve kayma" teması hakkında bilgilendirmek.</a:t>
            </a:r>
            <a:br>
              <a:rPr lang="tr-TR" sz="2000"/>
            </a:br>
            <a:endParaRPr lang="tr-TR" sz="2000"/>
          </a:p>
          <a:p>
            <a:pPr lvl="0">
              <a:lnSpc>
                <a:spcPct val="100000"/>
              </a:lnSpc>
              <a:defRPr b="0" i="0"/>
            </a:pPr>
            <a:r>
              <a:rPr lang="tr-TR" sz="2000"/>
              <a:t>Bu konudaki güvenlik bilincinin artırılması.</a:t>
            </a:r>
            <a:br>
              <a:rPr lang="tr-TR" sz="2000"/>
            </a:br>
            <a:endParaRPr lang="tr-TR" sz="2000"/>
          </a:p>
          <a:p>
            <a:pPr lvl="0">
              <a:lnSpc>
                <a:spcPct val="100000"/>
              </a:lnSpc>
              <a:defRPr b="0" i="0"/>
            </a:pPr>
            <a:r>
              <a:rPr lang="tr-TR" sz="2000"/>
              <a:t>(Kayıp zamanlı) kazaların sayısını azaltmak için harekete geçmeyi teşvik etmek.</a:t>
            </a:r>
          </a:p>
          <a:p>
            <a:endParaRPr lang="tr-TR" dirty="0"/>
          </a:p>
        </p:txBody>
      </p:sp>
      <p:sp>
        <p:nvSpPr>
          <p:cNvPr id="4" name="Tijdelijke aanduiding voor voettekst 3">
            <a:extLst>
              <a:ext uri="{FF2B5EF4-FFF2-40B4-BE49-F238E27FC236}">
                <a16:creationId xmlns:a16="http://schemas.microsoft.com/office/drawing/2014/main" id="{1BAB35D6-9BB2-4948-A391-F810277F37A1}"/>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14103108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pPr>
              <a:defRPr b="0" i="0"/>
            </a:pPr>
            <a:r>
              <a:rPr lang="tr-TR" b="1"/>
              <a:t>MESAJ</a:t>
            </a:r>
            <a:endParaRPr lang="tr-TR" b="1" dirty="0"/>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a:lstStyle/>
          <a:p>
            <a:pPr marL="0" indent="0" algn="ctr">
              <a:lnSpc>
                <a:spcPct val="150000"/>
              </a:lnSpc>
              <a:buNone/>
              <a:defRPr b="0" i="0"/>
            </a:pPr>
            <a:r>
              <a:rPr lang="tr-TR" sz="2000" i="1"/>
              <a:t>“Daha iyi hazırlık, 'düzenli' bir şantiye </a:t>
            </a:r>
          </a:p>
          <a:p>
            <a:pPr marL="0" indent="0" algn="ctr">
              <a:lnSpc>
                <a:spcPct val="150000"/>
              </a:lnSpc>
              <a:buNone/>
              <a:defRPr b="0" i="0"/>
            </a:pPr>
            <a:r>
              <a:rPr lang="tr-TR" sz="2000" i="1"/>
              <a:t>ve güvenli olmayan durumlarda birbirine hesap sormak, </a:t>
            </a:r>
          </a:p>
          <a:p>
            <a:pPr marL="0" indent="0" algn="ctr">
              <a:lnSpc>
                <a:spcPct val="150000"/>
              </a:lnSpc>
              <a:buNone/>
              <a:defRPr b="0" i="0"/>
            </a:pPr>
            <a:r>
              <a:rPr lang="tr-TR" sz="2000" i="1"/>
              <a:t>sendeleme, tökezleme ve kaymanın </a:t>
            </a:r>
          </a:p>
          <a:p>
            <a:pPr marL="0" indent="0" algn="ctr">
              <a:lnSpc>
                <a:spcPct val="150000"/>
              </a:lnSpc>
              <a:buNone/>
              <a:defRPr b="0" i="0"/>
            </a:pPr>
            <a:r>
              <a:rPr lang="tr-TR" sz="2000" i="1"/>
              <a:t>neden olduğu kaza sayısını azaltır"</a:t>
            </a:r>
            <a:endParaRPr lang="tr-TR" sz="2000"/>
          </a:p>
          <a:p>
            <a:endParaRPr lang="tr-TR" dirty="0"/>
          </a:p>
        </p:txBody>
      </p:sp>
      <p:sp>
        <p:nvSpPr>
          <p:cNvPr id="4" name="Tijdelijke aanduiding voor voettekst 3">
            <a:extLst>
              <a:ext uri="{FF2B5EF4-FFF2-40B4-BE49-F238E27FC236}">
                <a16:creationId xmlns:a16="http://schemas.microsoft.com/office/drawing/2014/main" id="{1D71F143-2E9A-45F8-8BE9-32608695363E}"/>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732198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pPr>
              <a:defRPr b="0" i="0"/>
            </a:pPr>
            <a:r>
              <a:rPr lang="tr-TR" b="1"/>
              <a:t>HEDEF KİTLE</a:t>
            </a:r>
            <a:endParaRPr lang="tr-TR" b="1" dirty="0"/>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7500" lnSpcReduction="10000"/>
          </a:bodyPr>
          <a:lstStyle/>
          <a:p>
            <a:pPr marL="0" indent="0">
              <a:lnSpc>
                <a:spcPct val="100000"/>
              </a:lnSpc>
              <a:buNone/>
              <a:defRPr b="0" i="0"/>
            </a:pPr>
            <a:r>
              <a:rPr lang="tr-TR" sz="2200" b="1"/>
              <a:t>VolkerWessels şirketleri</a:t>
            </a:r>
          </a:p>
          <a:p>
            <a:pPr>
              <a:lnSpc>
                <a:spcPct val="100000"/>
              </a:lnSpc>
              <a:defRPr b="0" i="0"/>
            </a:pPr>
            <a:r>
              <a:rPr lang="tr-TR" sz="2200"/>
              <a:t>Güvenlik Günü'ne tüm VolkerWessels şirketlerinin (yabancı ülkeler hariç) katılması zorunludur.</a:t>
            </a:r>
            <a:br>
              <a:rPr lang="tr-TR" sz="2200"/>
            </a:br>
            <a:endParaRPr lang="tr-TR" sz="2200"/>
          </a:p>
          <a:p>
            <a:pPr marL="0" indent="0">
              <a:lnSpc>
                <a:spcPct val="100000"/>
              </a:lnSpc>
              <a:buNone/>
              <a:defRPr b="0" i="0"/>
            </a:pPr>
            <a:r>
              <a:rPr lang="tr-TR" sz="2200" b="1"/>
              <a:t>Kim katılır?</a:t>
            </a:r>
          </a:p>
          <a:p>
            <a:pPr>
              <a:lnSpc>
                <a:spcPct val="100000"/>
              </a:lnSpc>
              <a:defRPr b="0" i="0"/>
            </a:pPr>
            <a:r>
              <a:rPr lang="tr-TR" sz="2200"/>
              <a:t>Şirketlerin kendi çalışanlarının tümü.</a:t>
            </a:r>
          </a:p>
          <a:p>
            <a:pPr>
              <a:lnSpc>
                <a:spcPct val="100000"/>
              </a:lnSpc>
              <a:defRPr b="0" i="0"/>
            </a:pPr>
            <a:r>
              <a:rPr lang="tr-TR" sz="2200"/>
              <a:t>Çalışılan bağımsız yükleniciler.</a:t>
            </a:r>
          </a:p>
          <a:p>
            <a:pPr>
              <a:lnSpc>
                <a:spcPct val="100000"/>
              </a:lnSpc>
              <a:defRPr b="0" i="0"/>
            </a:pPr>
            <a:r>
              <a:rPr lang="tr-TR" sz="2200"/>
              <a:t>Çalışılan ve görevlendirilen diğer personel.</a:t>
            </a:r>
          </a:p>
          <a:p>
            <a:pPr>
              <a:lnSpc>
                <a:spcPct val="100000"/>
              </a:lnSpc>
              <a:defRPr b="0" i="0"/>
            </a:pPr>
            <a:r>
              <a:rPr lang="tr-TR" sz="2200"/>
              <a:t>İsteğe bağlı olsa da son derece arzu edilir: alt yüklenicilerin ve diğer yüklenicilerin personeli. </a:t>
            </a:r>
            <a:br>
              <a:rPr lang="tr-TR" sz="2200"/>
            </a:br>
            <a:r>
              <a:rPr lang="tr-TR" sz="2200"/>
              <a:t>VolkerWessels şirketleri, bu hedef grubu dahil edip etmeyeceklerine kendileri karar verebilir.</a:t>
            </a:r>
          </a:p>
          <a:p>
            <a:endParaRPr lang="tr-TR" dirty="0"/>
          </a:p>
        </p:txBody>
      </p:sp>
      <p:sp>
        <p:nvSpPr>
          <p:cNvPr id="4" name="Tijdelijke aanduiding voor voettekst 3">
            <a:extLst>
              <a:ext uri="{FF2B5EF4-FFF2-40B4-BE49-F238E27FC236}">
                <a16:creationId xmlns:a16="http://schemas.microsoft.com/office/drawing/2014/main" id="{E7F4370F-F28C-48E0-AF00-23D82083B24D}"/>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22824495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pPr>
              <a:defRPr b="0" i="0"/>
            </a:pPr>
            <a:r>
              <a:rPr lang="tr-TR" b="1"/>
              <a:t>MİNİMUM GEREKSİNİMLER</a:t>
            </a:r>
            <a:endParaRPr lang="tr-TR" b="1" dirty="0"/>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a:normAutofit fontScale="60000" lnSpcReduction="10000"/>
          </a:bodyPr>
          <a:lstStyle/>
          <a:p>
            <a:pPr marL="0" indent="0">
              <a:lnSpc>
                <a:spcPct val="120000"/>
              </a:lnSpc>
              <a:buNone/>
              <a:defRPr b="0" i="0"/>
            </a:pPr>
            <a:r>
              <a:rPr lang="tr-TR"/>
              <a:t>Aşağıdaki minimum gereksinimler karşılanmalıdır:</a:t>
            </a:r>
            <a:br>
              <a:rPr lang="tr-TR"/>
            </a:br>
            <a:endParaRPr lang="tr-TR"/>
          </a:p>
          <a:p>
            <a:pPr>
              <a:lnSpc>
                <a:spcPct val="120000"/>
              </a:lnSpc>
              <a:defRPr b="0" i="0"/>
            </a:pPr>
            <a:r>
              <a:rPr lang="tr-TR"/>
              <a:t>Güvenlik Günü, şirketlerin (proje) yerlerinde veya ofis personeli için, örneğin Teams aracılığıyla düzenlenir.</a:t>
            </a:r>
          </a:p>
          <a:p>
            <a:pPr>
              <a:lnSpc>
                <a:spcPct val="120000"/>
              </a:lnSpc>
              <a:defRPr b="0" i="0"/>
            </a:pPr>
            <a:r>
              <a:rPr lang="tr-TR"/>
              <a:t>"Sendeleme, tökezleme ve kayma" teması en az 1,5 saat boyunca tartışılacaktır.</a:t>
            </a:r>
          </a:p>
          <a:p>
            <a:pPr>
              <a:lnSpc>
                <a:spcPct val="120000"/>
              </a:lnSpc>
              <a:defRPr b="0" i="0"/>
            </a:pPr>
            <a:r>
              <a:rPr lang="tr-TR"/>
              <a:t>Temel olarak sunum kullanılır. Elbette sunum, şirketin bu gün boyunca tartışmak istediği diğer güvenlik konularıyla desteklenebilir.</a:t>
            </a:r>
          </a:p>
          <a:p>
            <a:pPr>
              <a:lnSpc>
                <a:spcPct val="120000"/>
              </a:lnSpc>
              <a:defRPr b="0" i="0"/>
            </a:pPr>
            <a:r>
              <a:rPr lang="tr-TR"/>
              <a:t>Her VolkerWessels şirketi bu günün diğer ayrıntılarını kendisi belirler.</a:t>
            </a:r>
          </a:p>
          <a:p>
            <a:pPr>
              <a:lnSpc>
                <a:spcPct val="120000"/>
              </a:lnSpc>
              <a:defRPr b="0" i="0"/>
            </a:pPr>
            <a:r>
              <a:rPr lang="tr-TR"/>
              <a:t>İlginç bir tartışma için: dijital oyun 1,5 m mesafe kuralı dikkate alınarak maksimum 6-12 kişi ile oynanabilmektedir.</a:t>
            </a:r>
          </a:p>
          <a:p>
            <a:pPr>
              <a:lnSpc>
                <a:spcPct val="120000"/>
              </a:lnSpc>
              <a:defRPr b="0" i="0"/>
            </a:pPr>
            <a:r>
              <a:rPr lang="tr-TR"/>
              <a:t>Kaynaklar: araç kutusu ve talimat, kampanya materyali, davetiye posteri, davetiye masaüstü, eğitmen kılavuzu, sorular ve cevaplar, sunuma başlama (animasyon dahil) ve dijital güvenlik oyunu. </a:t>
            </a:r>
          </a:p>
          <a:p>
            <a:pPr marL="0" indent="0">
              <a:lnSpc>
                <a:spcPct val="120000"/>
              </a:lnSpc>
              <a:buNone/>
            </a:pPr>
            <a:endParaRPr lang="tr-TR" dirty="0"/>
          </a:p>
        </p:txBody>
      </p:sp>
      <p:sp>
        <p:nvSpPr>
          <p:cNvPr id="4" name="Tijdelijke aanduiding voor voettekst 3">
            <a:extLst>
              <a:ext uri="{FF2B5EF4-FFF2-40B4-BE49-F238E27FC236}">
                <a16:creationId xmlns:a16="http://schemas.microsoft.com/office/drawing/2014/main" id="{A0BF99E7-219D-4E1B-B7F3-B76A8B127184}"/>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45031557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pPr>
              <a:defRPr b="0" i="0"/>
            </a:pPr>
            <a:r>
              <a:rPr lang="tr-TR" b="1"/>
              <a:t>OLASI ÖZELLİKLER - OFİS</a:t>
            </a:r>
            <a:endParaRPr lang="tr-TR" b="1" dirty="0"/>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a:normAutofit/>
          </a:bodyPr>
          <a:lstStyle/>
          <a:p>
            <a:pPr marL="0" indent="0">
              <a:buNone/>
              <a:defRPr b="0" i="0"/>
            </a:pPr>
            <a:r>
              <a:rPr lang="tr-TR" sz="2000" b="1"/>
              <a:t>Başlangıç ​​ofisi personel yönetimi </a:t>
            </a:r>
            <a:br>
              <a:rPr lang="tr-TR" sz="2000" b="1"/>
            </a:br>
            <a:r>
              <a:rPr lang="tr-TR" sz="2000" b="0"/>
              <a:t>Programın gücü, çalışanlar arasında bir tartışma başlatmasıdır. Böylece güvenliği gerçekten masaya yatırabiliyoruz. </a:t>
            </a:r>
          </a:p>
          <a:p>
            <a:pPr marL="0" indent="0">
              <a:buNone/>
              <a:defRPr b="0" i="0"/>
            </a:pPr>
            <a:r>
              <a:rPr lang="tr-TR" sz="2000" b="1"/>
              <a:t>Gerekli araçlar</a:t>
            </a:r>
            <a:br>
              <a:rPr lang="tr-TR" sz="2000" b="0"/>
            </a:br>
            <a:r>
              <a:rPr lang="tr-TR" sz="2000" b="0"/>
              <a:t>Projektör, dizüstü bilgisayar, ses ve sunuma başlama.</a:t>
            </a:r>
            <a:br>
              <a:rPr lang="tr-TR" sz="2000" b="0"/>
            </a:br>
            <a:br>
              <a:rPr lang="tr-TR" sz="2000" b="0"/>
            </a:br>
            <a:r>
              <a:rPr lang="tr-TR" sz="2000">
                <a:highlight>
                  <a:srgbClr val="FFFF00"/>
                </a:highlight>
              </a:rPr>
              <a:t>NOT: Dijital güvenlik oyununa yalnızca Chrome üzerinden erişilebilir; Internet Explorer üzerinden erişim mümkün </a:t>
            </a:r>
            <a:r>
              <a:rPr lang="tr-TR" sz="2000" u="sng">
                <a:highlight>
                  <a:srgbClr val="FFFF00"/>
                </a:highlight>
              </a:rPr>
              <a:t>değildir</a:t>
            </a:r>
            <a:r>
              <a:rPr lang="tr-TR" sz="2000">
                <a:highlight>
                  <a:srgbClr val="FFFF00"/>
                </a:highlight>
              </a:rPr>
              <a:t>.</a:t>
            </a:r>
          </a:p>
          <a:p>
            <a:endParaRPr lang="tr-TR" dirty="0"/>
          </a:p>
        </p:txBody>
      </p:sp>
      <p:sp>
        <p:nvSpPr>
          <p:cNvPr id="4" name="Tijdelijke aanduiding voor voettekst 3">
            <a:extLst>
              <a:ext uri="{FF2B5EF4-FFF2-40B4-BE49-F238E27FC236}">
                <a16:creationId xmlns:a16="http://schemas.microsoft.com/office/drawing/2014/main" id="{37C755EA-4943-4130-8AD4-36B55BEBEE37}"/>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25649842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pPr>
              <a:defRPr b="0" i="0"/>
            </a:pPr>
            <a:r>
              <a:rPr lang="tr-TR" b="1"/>
              <a:t>OLASI ÖZELLİKLER - PROJE</a:t>
            </a:r>
            <a:endParaRPr lang="tr-TR" b="1" dirty="0"/>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a:normAutofit/>
          </a:bodyPr>
          <a:lstStyle/>
          <a:p>
            <a:pPr marL="0" indent="0">
              <a:buNone/>
              <a:defRPr b="0" i="0"/>
            </a:pPr>
            <a:r>
              <a:rPr lang="tr-TR" sz="2000" b="1"/>
              <a:t>Toplantı (proje) konumları</a:t>
            </a:r>
            <a:br>
              <a:rPr lang="tr-TR" sz="2000" b="1"/>
            </a:br>
            <a:r>
              <a:rPr lang="tr-TR" sz="2000" b="0"/>
              <a:t>Proje lideri/yönetimi, güvenlik gününü organize etmek için projeleri ziyaret eder. Proje lideri/yönetimi birden fazla projeyi ziyaret edebilir. </a:t>
            </a:r>
            <a:r>
              <a:rPr lang="tr-TR" sz="2000" b="1"/>
              <a:t>VolkerWessels şirketinin kendisi bunu belirtecektir</a:t>
            </a:r>
            <a:r>
              <a:rPr lang="tr-TR" sz="2000" b="0"/>
              <a:t>.</a:t>
            </a:r>
          </a:p>
          <a:p>
            <a:pPr marL="0" indent="0">
              <a:buNone/>
              <a:defRPr b="0" i="0"/>
            </a:pPr>
            <a:r>
              <a:rPr lang="tr-TR" sz="2000"/>
              <a:t>Programın gücü, çalışanlar arasında bir tartışma başlatmasıdır. Böylece güvenliği gerçekten masaya yatırabiliyoruz. </a:t>
            </a:r>
          </a:p>
          <a:p>
            <a:pPr marL="0" indent="0">
              <a:buNone/>
            </a:pPr>
            <a:endParaRPr lang="tr-TR" sz="2000"/>
          </a:p>
          <a:p>
            <a:pPr marL="0" indent="0">
              <a:buNone/>
              <a:defRPr b="0" i="0"/>
            </a:pPr>
            <a:r>
              <a:rPr lang="tr-TR" sz="2000" b="1"/>
              <a:t>Gerekli araçlar</a:t>
            </a:r>
            <a:br>
              <a:rPr lang="tr-TR" sz="2000" b="0"/>
            </a:br>
            <a:r>
              <a:rPr lang="tr-TR" sz="2000" b="0"/>
              <a:t>Projektör, dizüstü bilgisayar, ses ve sunuma başlama.</a:t>
            </a:r>
            <a:br>
              <a:rPr lang="tr-TR" sz="2000" b="0"/>
            </a:br>
            <a:br>
              <a:rPr lang="tr-TR" sz="2000" b="0"/>
            </a:br>
            <a:r>
              <a:rPr lang="tr-TR" sz="2000">
                <a:highlight>
                  <a:srgbClr val="FFFF00"/>
                </a:highlight>
              </a:rPr>
              <a:t>NOT: Dijital güvenlik oyununa yalnızca Chrome üzerinden erişilebilir; Internet Explorer üzerinden erişim mümkün </a:t>
            </a:r>
            <a:r>
              <a:rPr lang="tr-TR" sz="2000" u="sng">
                <a:highlight>
                  <a:srgbClr val="FFFF00"/>
                </a:highlight>
              </a:rPr>
              <a:t>değildir</a:t>
            </a:r>
            <a:r>
              <a:rPr lang="tr-TR" sz="2000">
                <a:highlight>
                  <a:srgbClr val="FFFF00"/>
                </a:highlight>
              </a:rPr>
              <a:t>.</a:t>
            </a:r>
          </a:p>
          <a:p>
            <a:endParaRPr lang="tr-TR" dirty="0"/>
          </a:p>
        </p:txBody>
      </p:sp>
      <p:sp>
        <p:nvSpPr>
          <p:cNvPr id="4" name="Tijdelijke aanduiding voor voettekst 3">
            <a:extLst>
              <a:ext uri="{FF2B5EF4-FFF2-40B4-BE49-F238E27FC236}">
                <a16:creationId xmlns:a16="http://schemas.microsoft.com/office/drawing/2014/main" id="{B55CDFD4-3F10-4D9A-965C-13F244AF9DC9}"/>
              </a:ext>
            </a:extLst>
          </p:cNvPr>
          <p:cNvSpPr>
            <a:spLocks noGrp="1"/>
          </p:cNvSpPr>
          <p:nvPr>
            <p:ph type="ftr" sz="quarter" idx="10"/>
          </p:nvPr>
        </p:nvSpPr>
        <p:spPr/>
        <p:txBody>
          <a:bodyPr/>
          <a:lstStyle/>
          <a:p>
            <a:pPr>
              <a:defRPr b="0" i="0"/>
            </a:pPr>
            <a:r>
              <a:rPr lang="tr-TR"/>
              <a:t>"Birlikte güvenliğe düşmek" kampanyasının bir parçası.</a:t>
            </a:r>
            <a:endParaRPr lang="tr-TR" dirty="0"/>
          </a:p>
        </p:txBody>
      </p:sp>
    </p:spTree>
    <p:extLst>
      <p:ext uri="{BB962C8B-B14F-4D97-AF65-F5344CB8AC3E}">
        <p14:creationId xmlns:p14="http://schemas.microsoft.com/office/powerpoint/2010/main" val="167375540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3" ma:contentTypeDescription="Een nieuw document maken." ma:contentTypeScope="" ma:versionID="99ed6ed6b93b81a0ab6b5d9dda785087">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397b613cb173e3839d253020a7d5daa6"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449487-1E5C-4C88-BF11-D36996CDF8B7}">
  <ds:schemaRefs>
    <ds:schemaRef ds:uri="http://schemas.microsoft.com/sharepoint/v3/contenttype/forms"/>
  </ds:schemaRefs>
</ds:datastoreItem>
</file>

<file path=customXml/itemProps2.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FC9701E-D241-4F5A-87D0-231148CB51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275</TotalTime>
  <Words>829</Words>
  <Application>Microsoft Office PowerPoint</Application>
  <PresentationFormat>Breedbeeld</PresentationFormat>
  <Paragraphs>68</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GÜVENLİK GÜNÜ  BİRLİKTE GÜVENLİĞE DÜŞMEK  6 Ekim 2021</vt:lpstr>
      <vt:lpstr>GİRİŞ</vt:lpstr>
      <vt:lpstr>TEMANIN NEDENİ</vt:lpstr>
      <vt:lpstr>AMAÇ</vt:lpstr>
      <vt:lpstr>MESAJ</vt:lpstr>
      <vt:lpstr>HEDEF KİTLE</vt:lpstr>
      <vt:lpstr>MİNİMUM GEREKSİNİMLER</vt:lpstr>
      <vt:lpstr>OLASI ÖZELLİKLER - OFİS</vt:lpstr>
      <vt:lpstr>OLASI ÖZELLİKLER - PROJE</vt:lpstr>
      <vt:lpstr>DEĞERLENDİRME VE GERİ BİLDİRİM</vt:lpstr>
      <vt:lpstr>HAZIRLIKLARDA BAŞARILAR!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Buitink, Fleur</cp:lastModifiedBy>
  <cp:revision>20</cp:revision>
  <dcterms:created xsi:type="dcterms:W3CDTF">2020-01-27T11:52:02Z</dcterms:created>
  <dcterms:modified xsi:type="dcterms:W3CDTF">2021-09-13T11:17:54Z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0x010100767F5A2D1D56FF459CCE8CF027CDFEA7</vt:lpwstr>
  </property>
  <property fmtid="{D5CDD505-2E9C-101B-9397-08002B2CF9AE}" pid="3" name="Order">
    <vt:r8>100</vt:r8>
  </property>
</Properties>
</file>