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sldIdLst>
    <p:sldId id="257" r:id="rId5"/>
    <p:sldId id="260" r:id="rId6"/>
    <p:sldId id="263" r:id="rId7"/>
    <p:sldId id="264" r:id="rId8"/>
    <p:sldId id="266" r:id="rId9"/>
    <p:sldId id="267" r:id="rId10"/>
    <p:sldId id="265" r:id="rId11"/>
    <p:sldId id="271" r:id="rId12"/>
    <p:sldId id="272" r:id="rId13"/>
    <p:sldId id="273" r:id="rId14"/>
    <p:sldId id="259" r:id="rId15"/>
  </p:sldIdLst>
  <p:sldSz cx="12192000" cy="6858000"/>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0" clrIdx="0">
    <p:extLst>
      <p:ext uri="{19B8F6BF-5375-455C-9EA6-DF929625EA0E}">
        <p15:presenceInfo xmlns:p15="http://schemas.microsoft.com/office/powerpoint/2012/main" userId="S::fbuitink@volkerwessels.com::cf590200-e243-4b2e-a585-9874ef062f38" providerId="AD"/>
      </p:ext>
    </p:extLst>
  </p:cmAuthor>
  <p:cmAuthor id="2" name="Bas Roordink" initials="BR" lastIdx="0"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985E1-D591-4C61-89E7-295AA74565BF}" v="2" dt="2021-07-27T07:42:1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4"/>
    <p:restoredTop sz="94694"/>
  </p:normalViewPr>
  <p:slideViewPr>
    <p:cSldViewPr snapToGrid="0" snapToObjects="1">
      <p:cViewPr varScale="1">
        <p:scale>
          <a:sx n="86" d="100"/>
          <a:sy n="86" d="100"/>
        </p:scale>
        <p:origin x="595" y="5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2322944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1009169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transition/>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normAutofit/>
          </a:bodyPr>
          <a:lstStyle/>
          <a:p>
            <a:pPr>
              <a:defRPr b="0" i="0"/>
            </a:pPr>
            <a:r>
              <a:rPr lang="ro-RO" sz="5400" b="1"/>
              <a:t>ZIUA SIGURANȚEI </a:t>
            </a:r>
            <a:br>
              <a:rPr lang="ro-RO" sz="5400" b="1"/>
            </a:br>
            <a:r>
              <a:rPr lang="ro-RO" sz="3600" b="1"/>
              <a:t>ÎMPREUNĂ PENTRU SIGURANȚĂ</a:t>
            </a:r>
            <a:br>
              <a:rPr lang="ro-RO" sz="3600" b="1"/>
            </a:br>
            <a:br>
              <a:rPr lang="ro-RO" sz="3600" b="1"/>
            </a:br>
            <a:r>
              <a:rPr lang="ro-RO" sz="2000" b="1"/>
              <a:t>6 octombrie 2021</a:t>
            </a:r>
            <a:endParaRPr lang="ro-RO" sz="2000" b="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ro-RO"/>
          </a:p>
          <a:p>
            <a:pPr>
              <a:defRPr b="0" i="0"/>
            </a:pPr>
            <a:r>
              <a:rPr lang="ro-RO"/>
              <a:t>FOAIE DE PARCURS PENTRU AFACERI</a:t>
            </a:r>
          </a:p>
          <a:p>
            <a:pPr>
              <a:defRPr b="0" i="0"/>
            </a:pPr>
            <a:r>
              <a:rPr lang="ro-RO" sz="1800"/>
              <a:t>[această foaie de parcurs poate fi completată cu propriile dvs. idei]</a:t>
            </a:r>
            <a:endParaRPr lang="ro-RO" sz="180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pPr>
              <a:defRPr b="0" i="0"/>
            </a:pPr>
            <a:r>
              <a:rPr lang="ro-RO" b="1"/>
              <a:t>EVALUARE ȘI FEEDBACK</a:t>
            </a:r>
            <a:endParaRPr lang="ro-RO" b="1"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a:normAutofit fontScale="92500" lnSpcReduction="10000"/>
          </a:bodyPr>
          <a:lstStyle/>
          <a:p>
            <a:pPr marL="0" indent="0">
              <a:lnSpc>
                <a:spcPct val="110000"/>
              </a:lnSpc>
              <a:buNone/>
              <a:defRPr b="0" i="0"/>
            </a:pPr>
            <a:r>
              <a:rPr lang="ro-RO" sz="2200" b="1"/>
              <a:t>În cadrul companiei dvs. (minim):</a:t>
            </a:r>
          </a:p>
          <a:p>
            <a:pPr lvl="0">
              <a:lnSpc>
                <a:spcPct val="110000"/>
              </a:lnSpc>
              <a:defRPr b="0" i="0"/>
            </a:pPr>
            <a:r>
              <a:rPr lang="ro-RO" sz="2200"/>
              <a:t>Cum a fost să jucați acest joc împreună?</a:t>
            </a:r>
          </a:p>
          <a:p>
            <a:pPr lvl="0">
              <a:lnSpc>
                <a:spcPct val="110000"/>
              </a:lnSpc>
              <a:defRPr b="0" i="0"/>
            </a:pPr>
            <a:r>
              <a:rPr lang="ro-RO" sz="2200"/>
              <a:t>Ce ați învățat din el?</a:t>
            </a:r>
          </a:p>
          <a:p>
            <a:pPr lvl="0">
              <a:lnSpc>
                <a:spcPct val="110000"/>
              </a:lnSpc>
              <a:defRPr b="0" i="0"/>
            </a:pPr>
            <a:r>
              <a:rPr lang="ro-RO" sz="2200"/>
              <a:t>Ce veți face diferit mâine la muncă?</a:t>
            </a:r>
          </a:p>
          <a:p>
            <a:pPr marL="0" indent="0">
              <a:lnSpc>
                <a:spcPct val="110000"/>
              </a:lnSpc>
              <a:buNone/>
              <a:defRPr b="0" i="0"/>
            </a:pPr>
            <a:br>
              <a:rPr lang="ro-RO" sz="2200" b="1"/>
            </a:br>
            <a:r>
              <a:rPr lang="ro-RO" sz="2200" b="1"/>
              <a:t>Feedback de la companiile VolkerWessels către VolkerWessels:</a:t>
            </a:r>
          </a:p>
          <a:p>
            <a:pPr>
              <a:lnSpc>
                <a:spcPct val="110000"/>
              </a:lnSpc>
              <a:defRPr b="0" i="0"/>
            </a:pPr>
            <a:r>
              <a:rPr lang="ro-RO" sz="2200"/>
              <a:t>Nu s-a solicitat feedback formal. S-ar dori poze și citate de la participanți.</a:t>
            </a:r>
          </a:p>
          <a:p>
            <a:pPr>
              <a:lnSpc>
                <a:spcPct val="110000"/>
              </a:lnSpc>
              <a:defRPr b="0" i="0"/>
            </a:pPr>
            <a:r>
              <a:rPr lang="ro-RO" sz="2200"/>
              <a:t>Ideile bune, experiențele și alte rezultate provenind din, de exemplu, evaluarea realizată în cadrul companiei dvs. sau de la instructor sunt întotdeauna binevenite. Chiar foarte mult!</a:t>
            </a:r>
          </a:p>
          <a:p>
            <a:pPr>
              <a:lnSpc>
                <a:spcPct val="110000"/>
              </a:lnSpc>
              <a:defRPr b="0" i="0"/>
            </a:pPr>
            <a:r>
              <a:rPr lang="ro-RO" sz="2200"/>
              <a:t>Trimiteți-le prin e-mail la safety@volkerwessels.com.</a:t>
            </a:r>
          </a:p>
          <a:p>
            <a:endParaRPr lang="ro-RO" dirty="0"/>
          </a:p>
        </p:txBody>
      </p:sp>
      <p:sp>
        <p:nvSpPr>
          <p:cNvPr id="4" name="Tijdelijke aanduiding voor voettekst 3">
            <a:extLst>
              <a:ext uri="{FF2B5EF4-FFF2-40B4-BE49-F238E27FC236}">
                <a16:creationId xmlns:a16="http://schemas.microsoft.com/office/drawing/2014/main" id="{17C70257-20D1-4FAE-B2E4-6216618E954C}"/>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
        <p:nvSpPr>
          <p:cNvPr id="5" name="Tijdelijke aanduiding voor dianummer 4">
            <a:extLst>
              <a:ext uri="{FF2B5EF4-FFF2-40B4-BE49-F238E27FC236}">
                <a16:creationId xmlns:a16="http://schemas.microsoft.com/office/drawing/2014/main" id="{7609B9A3-376F-4986-9D13-6BF716011DDE}"/>
              </a:ext>
            </a:extLst>
          </p:cNvPr>
          <p:cNvSpPr>
            <a:spLocks noGrp="1"/>
          </p:cNvSpPr>
          <p:nvPr>
            <p:ph type="sldNum" sz="quarter" idx="11"/>
          </p:nvPr>
        </p:nvSpPr>
        <p:spPr/>
        <p:txBody>
          <a:bodyPr/>
          <a:lstStyle/>
          <a:p>
            <a:pPr>
              <a:defRPr b="0" i="0"/>
            </a:pPr>
            <a:fld id="{87C042D1-7944-4463-8FDB-D7CAEEF3357A}" type="slidenum">
              <a:rPr lang="ro-RO" smtClean="0"/>
              <a:t>11</a:t>
            </a:fld>
            <a:endParaRPr lang="ro-RO" dirty="0"/>
          </a:p>
        </p:txBody>
      </p:sp>
    </p:spTree>
    <p:extLst>
      <p:ext uri="{BB962C8B-B14F-4D97-AF65-F5344CB8AC3E}">
        <p14:creationId xmlns:p14="http://schemas.microsoft.com/office/powerpoint/2010/main" val="15735466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pPr>
              <a:defRPr b="0" i="0"/>
            </a:pPr>
            <a:r>
              <a:rPr lang="ro-RO" b="1"/>
              <a:t>SUCCES CU PREGĂTIRILE!</a:t>
            </a:r>
            <a:endParaRPr lang="ro-RO" b="1" dirty="0"/>
          </a:p>
        </p:txBody>
      </p:sp>
      <p:sp>
        <p:nvSpPr>
          <p:cNvPr id="4" name="Tijdelijke aanduiding voor voettekst 3">
            <a:extLst>
              <a:ext uri="{FF2B5EF4-FFF2-40B4-BE49-F238E27FC236}">
                <a16:creationId xmlns:a16="http://schemas.microsoft.com/office/drawing/2014/main" id="{D639BBED-AFA2-BA4C-B406-7DE1FC559E3F}"/>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40752925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ro-RO" b="1"/>
              <a:t>INTRODUCERE</a:t>
            </a:r>
            <a:endParaRPr lang="ro-RO" b="1"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lnSpcReduction="20000"/>
          </a:bodyPr>
          <a:lstStyle/>
          <a:p>
            <a:pPr marL="0" indent="0">
              <a:lnSpc>
                <a:spcPct val="110000"/>
              </a:lnSpc>
              <a:buNone/>
              <a:defRPr b="0" i="0"/>
            </a:pPr>
            <a:r>
              <a:rPr lang="ro-RO" sz="1900"/>
              <a:t>Facem tot ce ne stă în putință pentru a preveni accidentele și vătămările personale pe care le-ar putea suferi colegii care lucrează pentru noi sau în numele nostru. În plus, dorim să prevenim degradarea mediului în care lucrăm și să evităm ca terții să sufere vătămări personale ca urmare a activității noastre. </a:t>
            </a:r>
            <a:br>
              <a:rPr lang="ro-RO" sz="1900"/>
            </a:br>
            <a:endParaRPr lang="ro-RO" sz="1900"/>
          </a:p>
          <a:p>
            <a:pPr marL="0" indent="0">
              <a:lnSpc>
                <a:spcPct val="110000"/>
              </a:lnSpc>
              <a:buNone/>
              <a:defRPr b="0" i="0"/>
            </a:pPr>
            <a:r>
              <a:rPr lang="ro-RO" sz="1900"/>
              <a:t>În practică, uneori este destul de dificil să insistăm suficient asupra necesității de a lucra în siguranță. Mult prea des credem că o treabă se poate face rapid sau că realizarea normei este mai importantă decât lucrul în siguranță. Știm asta și depunem eforturi pentru a lucra din ce în ce mai sigur prin intermediul </a:t>
            </a:r>
            <a:r>
              <a:rPr lang="ro-RO" sz="1900" u="sng"/>
              <a:t>Programului WAVE</a:t>
            </a:r>
            <a:r>
              <a:rPr lang="ro-RO" sz="1900"/>
              <a:t>. </a:t>
            </a:r>
          </a:p>
          <a:p>
            <a:pPr marL="0" indent="0">
              <a:lnSpc>
                <a:spcPct val="110000"/>
              </a:lnSpc>
              <a:buNone/>
              <a:defRPr b="0" i="0"/>
            </a:pPr>
            <a:br>
              <a:rPr lang="ro-RO" sz="1900"/>
            </a:br>
            <a:r>
              <a:rPr lang="ro-RO" sz="1900"/>
              <a:t>Discutarea cu angajații a preocupărilor referitoare la locațiile proiectelor și birourilor noastre ne va ajuta să mergem mai departe. De aceea, și în ziua dedicată siguranței din acest an, accentul este pus pe preocupările legate de siguranță, valorile WAVE privind siguranța și regulile WAVE, pe exemple practice și pe propriul nostru comportament de siguranță. Ca și în anii precedenți, acest lucru se face jucând un joc privind siguranța. </a:t>
            </a:r>
            <a:endParaRPr lang="ro-RO" sz="1900">
              <a:highlight>
                <a:srgbClr val="FFFF00"/>
              </a:highlight>
            </a:endParaRPr>
          </a:p>
          <a:p>
            <a:endParaRPr lang="ro-RO"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37534700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pPr>
              <a:defRPr b="0" i="0"/>
            </a:pPr>
            <a:r>
              <a:rPr lang="ro-RO" b="1"/>
              <a:t>MOTIVUL TEMEI</a:t>
            </a:r>
            <a:endParaRPr lang="ro-RO" b="1"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a:normAutofit fontScale="60000" lnSpcReduction="20000"/>
          </a:bodyPr>
          <a:lstStyle/>
          <a:p>
            <a:pPr>
              <a:lnSpc>
                <a:spcPct val="120000"/>
              </a:lnSpc>
              <a:defRPr b="0" i="0"/>
            </a:pPr>
            <a:r>
              <a:rPr lang="ro-RO"/>
              <a:t>„Un pas greșit, împiedicarea și alunecarea” - acestea sunt printre principalele cauze ale accidentelor care duc la vătămare și absenteism. </a:t>
            </a:r>
            <a:br>
              <a:rPr lang="ro-RO"/>
            </a:br>
            <a:endParaRPr lang="ro-RO"/>
          </a:p>
          <a:p>
            <a:pPr>
              <a:lnSpc>
                <a:spcPct val="120000"/>
              </a:lnSpc>
              <a:defRPr b="0" i="0"/>
            </a:pPr>
            <a:r>
              <a:rPr lang="ro-RO"/>
              <a:t>Aproximativ 15% din aceste rapoarte se referă la un pas greșit, împiedicare și alunecare.</a:t>
            </a:r>
            <a:br>
              <a:rPr lang="ro-RO"/>
            </a:br>
            <a:r>
              <a:rPr lang="ro-RO"/>
              <a:t> </a:t>
            </a:r>
          </a:p>
          <a:p>
            <a:pPr>
              <a:lnSpc>
                <a:spcPct val="120000"/>
              </a:lnSpc>
              <a:defRPr b="0" i="0"/>
            </a:pPr>
            <a:r>
              <a:rPr lang="ro-RO"/>
              <a:t>Mai exact, 49 de colegi din companiile noastre și din cadrul subantreprenorilor au fost răniți în ultimul an ca urmare a acestor cauze. </a:t>
            </a:r>
            <a:br>
              <a:rPr lang="ro-RO"/>
            </a:br>
            <a:endParaRPr lang="ro-RO"/>
          </a:p>
          <a:p>
            <a:pPr>
              <a:lnSpc>
                <a:spcPct val="120000"/>
              </a:lnSpc>
              <a:defRPr b="0" i="0"/>
            </a:pPr>
            <a:r>
              <a:rPr lang="ro-RO"/>
              <a:t>Nu au putut lucra timp de una sau mai multe zile din cauza vătămării.</a:t>
            </a:r>
            <a:br>
              <a:rPr lang="ro-RO"/>
            </a:br>
            <a:endParaRPr lang="ro-RO"/>
          </a:p>
          <a:p>
            <a:pPr>
              <a:lnSpc>
                <a:spcPct val="120000"/>
              </a:lnSpc>
              <a:defRPr b="0" i="0"/>
            </a:pPr>
            <a:r>
              <a:rPr lang="ro-RO"/>
              <a:t>Avem de câștigat dacă ne pregătim și ne organizăm munca. De exemplu, organizarea corespunzătoare a fluxurilor de deșeuri, astfel încât șantierul să rămână ordonat și atenționarea reciprocă în cazul situațiilor nesigure care pot duce la aceste tipuri de accidente.</a:t>
            </a:r>
            <a:endParaRPr lang="ro-RO" dirty="0"/>
          </a:p>
        </p:txBody>
      </p:sp>
      <p:sp>
        <p:nvSpPr>
          <p:cNvPr id="4" name="Tijdelijke aanduiding voor voettekst 3">
            <a:extLst>
              <a:ext uri="{FF2B5EF4-FFF2-40B4-BE49-F238E27FC236}">
                <a16:creationId xmlns:a16="http://schemas.microsoft.com/office/drawing/2014/main" id="{40015FFC-A606-411C-B653-78A2999209EF}"/>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36502636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pPr>
              <a:defRPr b="0" i="0"/>
            </a:pPr>
            <a:r>
              <a:rPr lang="ro-RO" b="1"/>
              <a:t>OBIECTIV</a:t>
            </a:r>
            <a:endParaRPr lang="ro-RO" b="1"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a:lstStyle/>
          <a:p>
            <a:pPr lvl="0">
              <a:lnSpc>
                <a:spcPct val="100000"/>
              </a:lnSpc>
              <a:defRPr b="0" i="0"/>
            </a:pPr>
            <a:r>
              <a:rPr lang="ro-RO" sz="2000"/>
              <a:t>Informarea angajaților despre temă - „un pas greșit, împiedicarea și alunecarea”.</a:t>
            </a:r>
            <a:br>
              <a:rPr lang="ro-RO" sz="2000"/>
            </a:br>
            <a:endParaRPr lang="ro-RO" sz="2000"/>
          </a:p>
          <a:p>
            <a:pPr lvl="0">
              <a:lnSpc>
                <a:spcPct val="100000"/>
              </a:lnSpc>
              <a:defRPr b="0" i="0"/>
            </a:pPr>
            <a:r>
              <a:rPr lang="ro-RO" sz="2000"/>
              <a:t>Creșterea gradului de conștientizare a siguranței pe această temă.</a:t>
            </a:r>
            <a:br>
              <a:rPr lang="ro-RO" sz="2000"/>
            </a:br>
            <a:endParaRPr lang="ro-RO" sz="2000"/>
          </a:p>
          <a:p>
            <a:pPr lvl="0">
              <a:lnSpc>
                <a:spcPct val="100000"/>
              </a:lnSpc>
              <a:defRPr b="0" i="0"/>
            </a:pPr>
            <a:r>
              <a:rPr lang="ro-RO" sz="2000"/>
              <a:t>Luarea de măsuri pentru reducerea numărului de accidente (pentru a evita zilele de absență de la muncă).</a:t>
            </a:r>
          </a:p>
          <a:p>
            <a:endParaRPr lang="ro-RO" dirty="0"/>
          </a:p>
        </p:txBody>
      </p:sp>
      <p:sp>
        <p:nvSpPr>
          <p:cNvPr id="4" name="Tijdelijke aanduiding voor voettekst 3">
            <a:extLst>
              <a:ext uri="{FF2B5EF4-FFF2-40B4-BE49-F238E27FC236}">
                <a16:creationId xmlns:a16="http://schemas.microsoft.com/office/drawing/2014/main" id="{1BAB35D6-9BB2-4948-A391-F810277F37A1}"/>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14103108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pPr>
              <a:defRPr b="0" i="0"/>
            </a:pPr>
            <a:r>
              <a:rPr lang="ro-RO" b="1"/>
              <a:t>MESAJ</a:t>
            </a:r>
            <a:endParaRPr lang="ro-RO" b="1"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a:lstStyle/>
          <a:p>
            <a:pPr marL="0" indent="0" algn="ctr">
              <a:lnSpc>
                <a:spcPct val="150000"/>
              </a:lnSpc>
              <a:buNone/>
              <a:defRPr b="0" i="0"/>
            </a:pPr>
            <a:r>
              <a:rPr lang="ro-RO" sz="2000" i="1"/>
              <a:t>„O pregătire mai bună, un șantier „ordonat” </a:t>
            </a:r>
          </a:p>
          <a:p>
            <a:pPr marL="0" indent="0" algn="ctr">
              <a:lnSpc>
                <a:spcPct val="150000"/>
              </a:lnSpc>
              <a:buNone/>
              <a:defRPr b="0" i="0"/>
            </a:pPr>
            <a:r>
              <a:rPr lang="ro-RO" sz="2000" i="1"/>
              <a:t>și atenționarea reciprocă în cazul situațiilor nesigure, </a:t>
            </a:r>
          </a:p>
          <a:p>
            <a:pPr marL="0" indent="0" algn="ctr">
              <a:lnSpc>
                <a:spcPct val="150000"/>
              </a:lnSpc>
              <a:buNone/>
              <a:defRPr b="0" i="0"/>
            </a:pPr>
            <a:r>
              <a:rPr lang="ro-RO" sz="2000" i="1"/>
              <a:t>conduc la mai puține accidente cauzate de </a:t>
            </a:r>
          </a:p>
          <a:p>
            <a:pPr marL="0" indent="0" algn="ctr">
              <a:lnSpc>
                <a:spcPct val="150000"/>
              </a:lnSpc>
              <a:buNone/>
              <a:defRPr b="0" i="0"/>
            </a:pPr>
            <a:r>
              <a:rPr lang="ro-RO" sz="2000" i="1"/>
              <a:t>un pas greșit, împiedicare și alunecare”</a:t>
            </a:r>
            <a:endParaRPr lang="ro-RO" sz="2000"/>
          </a:p>
          <a:p>
            <a:endParaRPr lang="ro-RO" dirty="0"/>
          </a:p>
        </p:txBody>
      </p:sp>
      <p:sp>
        <p:nvSpPr>
          <p:cNvPr id="4" name="Tijdelijke aanduiding voor voettekst 3">
            <a:extLst>
              <a:ext uri="{FF2B5EF4-FFF2-40B4-BE49-F238E27FC236}">
                <a16:creationId xmlns:a16="http://schemas.microsoft.com/office/drawing/2014/main" id="{1D71F143-2E9A-45F8-8BE9-32608695363E}"/>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732198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pPr>
              <a:defRPr b="0" i="0"/>
            </a:pPr>
            <a:r>
              <a:rPr lang="ro-RO" b="1"/>
              <a:t>GRUPUL ȚINTĂ</a:t>
            </a:r>
            <a:endParaRPr lang="ro-RO" b="1"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7500" lnSpcReduction="10000"/>
          </a:bodyPr>
          <a:lstStyle/>
          <a:p>
            <a:pPr marL="0" indent="0">
              <a:lnSpc>
                <a:spcPct val="100000"/>
              </a:lnSpc>
              <a:buNone/>
              <a:defRPr b="0" i="0"/>
            </a:pPr>
            <a:r>
              <a:rPr lang="ro-RO" sz="2200" b="1"/>
              <a:t>Companiile VolkerWessels</a:t>
            </a:r>
          </a:p>
          <a:p>
            <a:pPr>
              <a:lnSpc>
                <a:spcPct val="100000"/>
              </a:lnSpc>
              <a:defRPr b="0" i="0"/>
            </a:pPr>
            <a:r>
              <a:rPr lang="ro-RO" sz="2200"/>
              <a:t>Este obligatoriu ca toate companiile VolkerWessels (cu excepția celor din țările străine) să participe la Ziua siguranței.</a:t>
            </a:r>
            <a:br>
              <a:rPr lang="ro-RO" sz="2200"/>
            </a:br>
            <a:endParaRPr lang="ro-RO" sz="2200"/>
          </a:p>
          <a:p>
            <a:pPr marL="0" indent="0">
              <a:lnSpc>
                <a:spcPct val="100000"/>
              </a:lnSpc>
              <a:buNone/>
              <a:defRPr b="0" i="0"/>
            </a:pPr>
            <a:r>
              <a:rPr lang="ro-RO" sz="2200" b="1"/>
              <a:t>Cine ia parte?</a:t>
            </a:r>
          </a:p>
          <a:p>
            <a:pPr>
              <a:lnSpc>
                <a:spcPct val="100000"/>
              </a:lnSpc>
              <a:defRPr b="0" i="0"/>
            </a:pPr>
            <a:r>
              <a:rPr lang="ro-RO" sz="2200"/>
              <a:t>Toți angajații proprii.</a:t>
            </a:r>
          </a:p>
          <a:p>
            <a:pPr>
              <a:lnSpc>
                <a:spcPct val="100000"/>
              </a:lnSpc>
              <a:defRPr b="0" i="0"/>
            </a:pPr>
            <a:r>
              <a:rPr lang="ro-RO" sz="2200"/>
              <a:t>Antreprenorii independenți angajați.</a:t>
            </a:r>
          </a:p>
          <a:p>
            <a:pPr>
              <a:lnSpc>
                <a:spcPct val="100000"/>
              </a:lnSpc>
              <a:defRPr b="0" i="0"/>
            </a:pPr>
            <a:r>
              <a:rPr lang="ro-RO" sz="2200"/>
              <a:t>Alte tipuri de personal angajat și detașat.</a:t>
            </a:r>
          </a:p>
          <a:p>
            <a:pPr>
              <a:lnSpc>
                <a:spcPct val="100000"/>
              </a:lnSpc>
              <a:defRPr b="0" i="0"/>
            </a:pPr>
            <a:r>
              <a:rPr lang="ro-RO" sz="2200"/>
              <a:t>Opțional, dar de dorit: personalul subantreprenorilor și al altor antreprenori. </a:t>
            </a:r>
            <a:br>
              <a:rPr lang="ro-RO" sz="2200"/>
            </a:br>
            <a:r>
              <a:rPr lang="ro-RO" sz="2200"/>
              <a:t>Companiile VolkerWessels pot decide independent dacă vor implica sau nu acest grup țintă.</a:t>
            </a:r>
          </a:p>
          <a:p>
            <a:endParaRPr lang="ro-RO" dirty="0"/>
          </a:p>
        </p:txBody>
      </p:sp>
      <p:sp>
        <p:nvSpPr>
          <p:cNvPr id="4" name="Tijdelijke aanduiding voor voettekst 3">
            <a:extLst>
              <a:ext uri="{FF2B5EF4-FFF2-40B4-BE49-F238E27FC236}">
                <a16:creationId xmlns:a16="http://schemas.microsoft.com/office/drawing/2014/main" id="{E7F4370F-F28C-48E0-AF00-23D82083B24D}"/>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22824495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pPr>
              <a:defRPr b="0" i="0"/>
            </a:pPr>
            <a:r>
              <a:rPr lang="ro-RO" b="1"/>
              <a:t>CERINȚE MINIME</a:t>
            </a:r>
            <a:endParaRPr lang="ro-RO" b="1"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a:normAutofit fontScale="60000" lnSpcReduction="10000"/>
          </a:bodyPr>
          <a:lstStyle/>
          <a:p>
            <a:pPr marL="0" indent="0">
              <a:lnSpc>
                <a:spcPct val="120000"/>
              </a:lnSpc>
              <a:buNone/>
              <a:defRPr b="0" i="0"/>
            </a:pPr>
            <a:r>
              <a:rPr lang="ro-RO"/>
              <a:t>Trebuie îndeplinite următoarele cerințe minime:</a:t>
            </a:r>
            <a:br>
              <a:rPr lang="ro-RO"/>
            </a:br>
            <a:endParaRPr lang="ro-RO"/>
          </a:p>
          <a:p>
            <a:pPr>
              <a:lnSpc>
                <a:spcPct val="120000"/>
              </a:lnSpc>
              <a:defRPr b="0" i="0"/>
            </a:pPr>
            <a:r>
              <a:rPr lang="ro-RO"/>
              <a:t>Ziua siguranței se organizează la locațiile (de proiect ale) companiilor sau pentru personalul de birou, de exemplu, prin intermediul Teams.</a:t>
            </a:r>
          </a:p>
          <a:p>
            <a:pPr>
              <a:lnSpc>
                <a:spcPct val="120000"/>
              </a:lnSpc>
              <a:defRPr b="0" i="0"/>
            </a:pPr>
            <a:r>
              <a:rPr lang="ro-RO"/>
              <a:t>Tema „un pas greșit, împiedicarea și alunecarea” va fi discutată timp de cel puțin 1,5 ore.</a:t>
            </a:r>
          </a:p>
          <a:p>
            <a:pPr>
              <a:lnSpc>
                <a:spcPct val="120000"/>
              </a:lnSpc>
              <a:defRPr b="0" i="0"/>
            </a:pPr>
            <a:r>
              <a:rPr lang="ro-RO"/>
              <a:t>Prezentarea este folosită ca bază. Desigur, prezentarea poate fi completată și cu alte teme privind siguranța pe care compania dorește să le discute în această zi.</a:t>
            </a:r>
          </a:p>
          <a:p>
            <a:pPr>
              <a:lnSpc>
                <a:spcPct val="120000"/>
              </a:lnSpc>
              <a:defRPr b="0" i="0"/>
            </a:pPr>
            <a:r>
              <a:rPr lang="ro-RO"/>
              <a:t>Fiecare companie VolkerWessels stabilește detaliile suplimentare ale acestei zile.</a:t>
            </a:r>
          </a:p>
          <a:p>
            <a:pPr>
              <a:lnSpc>
                <a:spcPct val="120000"/>
              </a:lnSpc>
              <a:defRPr b="0" i="0"/>
            </a:pPr>
            <a:r>
              <a:rPr lang="ro-RO"/>
              <a:t>Pentru o discuție interesantă: jocul online poate fi jucat cu maximum 6-12 persoane, ținând cont de regula distanței de 1,5 m.</a:t>
            </a:r>
          </a:p>
          <a:p>
            <a:pPr>
              <a:lnSpc>
                <a:spcPct val="120000"/>
              </a:lnSpc>
              <a:defRPr b="0" i="0"/>
            </a:pPr>
            <a:r>
              <a:rPr lang="ro-RO"/>
              <a:t>Resurse: set de instrumente și instrucțiuni, materiale pentru campanie, afiș pentru reținerea datei, desktop pentru reținerea datei, manualul instructorului, întrebări și răspunsuri, prezentare de început (inclusiv animație) și joc online privind siguranța. </a:t>
            </a:r>
          </a:p>
          <a:p>
            <a:pPr marL="0" indent="0">
              <a:lnSpc>
                <a:spcPct val="120000"/>
              </a:lnSpc>
              <a:buNone/>
            </a:pPr>
            <a:endParaRPr lang="ro-RO" dirty="0"/>
          </a:p>
        </p:txBody>
      </p:sp>
      <p:sp>
        <p:nvSpPr>
          <p:cNvPr id="4" name="Tijdelijke aanduiding voor voettekst 3">
            <a:extLst>
              <a:ext uri="{FF2B5EF4-FFF2-40B4-BE49-F238E27FC236}">
                <a16:creationId xmlns:a16="http://schemas.microsoft.com/office/drawing/2014/main" id="{A0BF99E7-219D-4E1B-B7F3-B76A8B127184}"/>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4503155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pPr>
              <a:defRPr b="0" i="0"/>
            </a:pPr>
            <a:r>
              <a:rPr lang="ro-RO" b="1"/>
              <a:t>ASPECTE SPECIFICE POSIBILE - LA BIROU</a:t>
            </a:r>
            <a:endParaRPr lang="ro-RO" b="1"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a:normAutofit/>
          </a:bodyPr>
          <a:lstStyle/>
          <a:p>
            <a:pPr marL="0" indent="0">
              <a:buNone/>
              <a:defRPr b="0" i="0"/>
            </a:pPr>
            <a:r>
              <a:rPr lang="ro-RO" sz="2000" b="1"/>
              <a:t>Ședință inițială cu conducerea personalului de la birou </a:t>
            </a:r>
            <a:br>
              <a:rPr lang="ro-RO" sz="2000" b="1"/>
            </a:br>
            <a:r>
              <a:rPr lang="ro-RO" sz="2000" b="0"/>
              <a:t>Punctul forte al programului este că determină o discuție între angajați. Acest lucru ne determină cu adevărat să discutăm despre siguranță. </a:t>
            </a:r>
          </a:p>
          <a:p>
            <a:pPr marL="0" indent="0">
              <a:buNone/>
              <a:defRPr b="0" i="0"/>
            </a:pPr>
            <a:r>
              <a:rPr lang="ro-RO" sz="2000" b="1"/>
              <a:t>Instrumente necesare</a:t>
            </a:r>
            <a:br>
              <a:rPr lang="ro-RO" sz="2000" b="0"/>
            </a:br>
            <a:r>
              <a:rPr lang="ro-RO" sz="2000" b="0"/>
              <a:t>Proiector, laptop, sunet și prezentare de început.</a:t>
            </a:r>
            <a:br>
              <a:rPr lang="ro-RO" sz="2000" b="0"/>
            </a:br>
            <a:br>
              <a:rPr lang="ro-RO" sz="2000" b="0"/>
            </a:br>
            <a:r>
              <a:rPr lang="ro-RO" sz="2000">
                <a:highlight>
                  <a:srgbClr val="FFFF00"/>
                </a:highlight>
              </a:rPr>
              <a:t>NOTĂ: Jocul online privind siguranța este accesibil doar prin Chrome, </a:t>
            </a:r>
            <a:r>
              <a:rPr lang="ro-RO" sz="2000" u="sng">
                <a:highlight>
                  <a:srgbClr val="FFFF00"/>
                </a:highlight>
              </a:rPr>
              <a:t>nu</a:t>
            </a:r>
            <a:r>
              <a:rPr lang="ro-RO" sz="2000">
                <a:highlight>
                  <a:srgbClr val="FFFF00"/>
                </a:highlight>
              </a:rPr>
              <a:t> prin Internet Explorer.</a:t>
            </a:r>
          </a:p>
          <a:p>
            <a:endParaRPr lang="ro-RO" dirty="0"/>
          </a:p>
        </p:txBody>
      </p:sp>
      <p:sp>
        <p:nvSpPr>
          <p:cNvPr id="4" name="Tijdelijke aanduiding voor voettekst 3">
            <a:extLst>
              <a:ext uri="{FF2B5EF4-FFF2-40B4-BE49-F238E27FC236}">
                <a16:creationId xmlns:a16="http://schemas.microsoft.com/office/drawing/2014/main" id="{37C755EA-4943-4130-8AD4-36B55BEBEE37}"/>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25649842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pPr>
              <a:defRPr b="0" i="0"/>
            </a:pPr>
            <a:r>
              <a:rPr lang="ro-RO" b="1"/>
              <a:t>ASPECTE SPECIFICE POSIBILE - PROIECT</a:t>
            </a:r>
            <a:endParaRPr lang="ro-RO" b="1"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a:normAutofit/>
          </a:bodyPr>
          <a:lstStyle/>
          <a:p>
            <a:pPr marL="0" indent="0">
              <a:buNone/>
              <a:defRPr b="0" i="0"/>
            </a:pPr>
            <a:r>
              <a:rPr lang="ro-RO" sz="2000" b="1"/>
              <a:t>Locații pentru întâlniri (de proiect)</a:t>
            </a:r>
            <a:br>
              <a:rPr lang="ro-RO" sz="2000" b="1"/>
            </a:br>
            <a:r>
              <a:rPr lang="ro-RO" sz="2000" b="0"/>
              <a:t>Managerul de proiect/conducerea vizitează locațiile proiectelor pentru a organiza ziua siguranței. Există posibilitatea ca managerul de proiect/conducerea să viziteze mai multe locații ale proiectelor. </a:t>
            </a:r>
            <a:r>
              <a:rPr lang="ro-RO" sz="2000" b="1"/>
              <a:t>Compania VolkerWessels va decide acest lucru</a:t>
            </a:r>
            <a:r>
              <a:rPr lang="ro-RO" sz="2000" b="0"/>
              <a:t>.</a:t>
            </a:r>
          </a:p>
          <a:p>
            <a:pPr marL="0" indent="0">
              <a:buNone/>
              <a:defRPr b="0" i="0"/>
            </a:pPr>
            <a:r>
              <a:rPr lang="ro-RO" sz="2000"/>
              <a:t>Punctul forte al programului este că determină o discuție între angajați. Acest lucru ne determină cu adevărat să discutăm despre siguranță. </a:t>
            </a:r>
          </a:p>
          <a:p>
            <a:pPr marL="0" indent="0">
              <a:buNone/>
            </a:pPr>
            <a:endParaRPr lang="ro-RO" sz="2000"/>
          </a:p>
          <a:p>
            <a:pPr marL="0" indent="0">
              <a:buNone/>
              <a:defRPr b="0" i="0"/>
            </a:pPr>
            <a:r>
              <a:rPr lang="ro-RO" sz="2000" b="1"/>
              <a:t>Instrumente necesare</a:t>
            </a:r>
            <a:br>
              <a:rPr lang="ro-RO" sz="2000" b="0"/>
            </a:br>
            <a:r>
              <a:rPr lang="ro-RO" sz="2000" b="0"/>
              <a:t>Proiector, laptop, sunet și prezentare de început.</a:t>
            </a:r>
            <a:br>
              <a:rPr lang="ro-RO" sz="2000" b="0"/>
            </a:br>
            <a:br>
              <a:rPr lang="ro-RO" sz="2000" b="0"/>
            </a:br>
            <a:r>
              <a:rPr lang="ro-RO" sz="2000">
                <a:highlight>
                  <a:srgbClr val="FFFF00"/>
                </a:highlight>
              </a:rPr>
              <a:t>NOTĂ: Jocul online privind siguranța este accesibil doar prin Chrome, </a:t>
            </a:r>
            <a:r>
              <a:rPr lang="ro-RO" sz="2000" u="sng">
                <a:highlight>
                  <a:srgbClr val="FFFF00"/>
                </a:highlight>
              </a:rPr>
              <a:t>nu</a:t>
            </a:r>
            <a:r>
              <a:rPr lang="ro-RO" sz="2000">
                <a:highlight>
                  <a:srgbClr val="FFFF00"/>
                </a:highlight>
              </a:rPr>
              <a:t> prin Internet Explorer.</a:t>
            </a:r>
          </a:p>
          <a:p>
            <a:endParaRPr lang="ro-RO" dirty="0"/>
          </a:p>
        </p:txBody>
      </p:sp>
      <p:sp>
        <p:nvSpPr>
          <p:cNvPr id="4" name="Tijdelijke aanduiding voor voettekst 3">
            <a:extLst>
              <a:ext uri="{FF2B5EF4-FFF2-40B4-BE49-F238E27FC236}">
                <a16:creationId xmlns:a16="http://schemas.microsoft.com/office/drawing/2014/main" id="{B55CDFD4-3F10-4D9A-965C-13F244AF9DC9}"/>
              </a:ext>
            </a:extLst>
          </p:cNvPr>
          <p:cNvSpPr>
            <a:spLocks noGrp="1"/>
          </p:cNvSpPr>
          <p:nvPr>
            <p:ph type="ftr" sz="quarter" idx="10"/>
          </p:nvPr>
        </p:nvSpPr>
        <p:spPr/>
        <p:txBody>
          <a:bodyPr/>
          <a:lstStyle/>
          <a:p>
            <a:pPr>
              <a:defRPr b="0" i="0"/>
            </a:pPr>
            <a:r>
              <a:rPr lang="ro-RO"/>
              <a:t>Parte a campaniei „Împreună pentru siguranță”.</a:t>
            </a:r>
            <a:endParaRPr lang="ro-RO" dirty="0"/>
          </a:p>
        </p:txBody>
      </p:sp>
    </p:spTree>
    <p:extLst>
      <p:ext uri="{BB962C8B-B14F-4D97-AF65-F5344CB8AC3E}">
        <p14:creationId xmlns:p14="http://schemas.microsoft.com/office/powerpoint/2010/main" val="16737554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3" ma:contentTypeDescription="Een nieuw document maken." ma:contentTypeScope="" ma:versionID="99ed6ed6b93b81a0ab6b5d9dda785087">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97b613cb173e3839d253020a7d5daa6"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C9701E-D241-4F5A-87D0-231148CB5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275</TotalTime>
  <Words>1029</Words>
  <Application>Microsoft Office PowerPoint</Application>
  <PresentationFormat>Breedbeeld</PresentationFormat>
  <Paragraphs>68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ZIUA SIGURANȚEI  ÎMPREUNĂ PENTRU SIGURANȚĂ  6 octombrie 2021</vt:lpstr>
      <vt:lpstr>INTRODUCERE</vt:lpstr>
      <vt:lpstr>MOTIVUL TEMEI</vt:lpstr>
      <vt:lpstr>OBIECTIV</vt:lpstr>
      <vt:lpstr>MESAJ</vt:lpstr>
      <vt:lpstr>GRUPUL ȚINTĂ</vt:lpstr>
      <vt:lpstr>CERINȚE MINIME</vt:lpstr>
      <vt:lpstr>ASPECTE SPECIFICE POSIBILE - LA BIROU</vt:lpstr>
      <vt:lpstr>ASPECTE SPECIFICE POSIBILE - PROIECT</vt:lpstr>
      <vt:lpstr>EVALUARE ȘI FEEDBACK</vt:lpstr>
      <vt:lpstr>SUCCES CU PREGĂTIRILE!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Buitink, Fleur</cp:lastModifiedBy>
  <cp:revision>20</cp:revision>
  <dcterms:created xsi:type="dcterms:W3CDTF">2020-01-27T11:52:02Z</dcterms:created>
  <dcterms:modified xsi:type="dcterms:W3CDTF">2021-09-13T11:16:22Z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Order">
    <vt:r8>100</vt:r8>
  </property>
</Properties>
</file>