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howSpecialPlsOnTitleSld="0" saveSubsetFonts="1" autoCompressPictures="0">
  <p:sldMasterIdLst>
    <p:sldMasterId id="2147483648" r:id="rId4"/>
  </p:sldMasterIdLst>
  <p:notesMasterIdLst>
    <p:notesMasterId r:id="rId16"/>
  </p:notesMasterIdLst>
  <p:sldIdLst>
    <p:sldId id="257" r:id="rId5"/>
    <p:sldId id="260" r:id="rId6"/>
    <p:sldId id="263" r:id="rId7"/>
    <p:sldId id="264" r:id="rId8"/>
    <p:sldId id="266" r:id="rId9"/>
    <p:sldId id="267" r:id="rId10"/>
    <p:sldId id="265" r:id="rId11"/>
    <p:sldId id="271" r:id="rId12"/>
    <p:sldId id="272" r:id="rId13"/>
    <p:sldId id="273" r:id="rId14"/>
    <p:sldId id="259" r:id="rId15"/>
  </p:sldIdLst>
  <p:sldSz cx="12192000" cy="6858000"/>
  <p:notesSz cx="6858000" cy="9144000"/>
  <p:custDataLst>
    <p:tags r:id="rId17"/>
  </p:custDataLst>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uitink, Fleur" initials="BF" lastIdx="0" clrIdx="0">
    <p:extLst>
      <p:ext uri="{19B8F6BF-5375-455C-9EA6-DF929625EA0E}">
        <p15:presenceInfo xmlns:p15="http://schemas.microsoft.com/office/powerpoint/2012/main" userId="S::fbuitink@volkerwessels.com::cf590200-e243-4b2e-a585-9874ef062f38" providerId="AD"/>
      </p:ext>
    </p:extLst>
  </p:cmAuthor>
  <p:cmAuthor id="2" name="Bas Roordink" initials="BR" lastIdx="0" clrIdx="1">
    <p:extLst>
      <p:ext uri="{19B8F6BF-5375-455C-9EA6-DF929625EA0E}">
        <p15:presenceInfo xmlns:p15="http://schemas.microsoft.com/office/powerpoint/2012/main" userId="S::broordink@volkerwessels.com::e6b80f22-b7ea-4a1b-9826-4cad8536796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7985E1-D591-4C61-89E7-295AA74565BF}" v="2" dt="2021-07-27T07:42:17.3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53" autoAdjust="0"/>
    <p:restoredTop sz="87940" autoAdjust="0"/>
  </p:normalViewPr>
  <p:slideViewPr>
    <p:cSldViewPr snapToGrid="0" snapToObjects="1">
      <p:cViewPr varScale="1">
        <p:scale>
          <a:sx n="75" d="100"/>
          <a:sy n="75" d="100"/>
        </p:scale>
        <p:origin x="912" y="62"/>
      </p:cViewPr>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85C2C8-B723-4546-AA45-0F060A885A57}" type="datetimeFigureOut">
              <a:rPr lang="nl-NL" smtClean="0"/>
              <a:t>13-9-2021</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730059-9356-5542-B7AC-C623CB1A6CD8}" type="slidenum">
              <a:rPr lang="nl-NL" smtClean="0"/>
              <a:t>‹nr.›</a:t>
            </a:fld>
            <a:endParaRPr lang="nl-NL"/>
          </a:p>
        </p:txBody>
      </p:sp>
    </p:spTree>
    <p:extLst>
      <p:ext uri="{BB962C8B-B14F-4D97-AF65-F5344CB8AC3E}">
        <p14:creationId xmlns:p14="http://schemas.microsoft.com/office/powerpoint/2010/main" val="27642965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2</a:t>
            </a:fld>
            <a:endParaRPr lang="nl-NL"/>
          </a:p>
        </p:txBody>
      </p:sp>
    </p:spTree>
    <p:extLst>
      <p:ext uri="{BB962C8B-B14F-4D97-AF65-F5344CB8AC3E}">
        <p14:creationId xmlns:p14="http://schemas.microsoft.com/office/powerpoint/2010/main" val="180424207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tretch>
            <a:fillRect/>
          </a:stretch>
        </p:blipFill>
        <p:spPr>
          <a:xfrm>
            <a:off x="11007114" y="0"/>
            <a:ext cx="841985" cy="1250950"/>
          </a:xfrm>
          <a:prstGeom prst="rect">
            <a:avLst/>
          </a:prstGeom>
        </p:spPr>
      </p:pic>
      <p:sp>
        <p:nvSpPr>
          <p:cNvPr id="4" name="Tijdelijke aanduiding voor voettekst 3">
            <a:extLst>
              <a:ext uri="{FF2B5EF4-FFF2-40B4-BE49-F238E27FC236}">
                <a16:creationId xmlns:a16="http://schemas.microsoft.com/office/drawing/2014/main" id="{DFDBD2BC-DA55-2D4E-8862-5C21587C474A}"/>
              </a:ext>
            </a:extLst>
          </p:cNvPr>
          <p:cNvSpPr>
            <a:spLocks noGrp="1"/>
          </p:cNvSpPr>
          <p:nvPr>
            <p:ph type="ftr" sz="quarter" idx="10"/>
          </p:nvPr>
        </p:nvSpPr>
        <p:spPr/>
        <p:txBody>
          <a:bodyPr/>
          <a:lstStyle/>
          <a:p>
            <a:r>
              <a:rPr lang="nl-NL"/>
              <a:t>Onderdeel van de campagne ‘Samen vallen voor veiligheid’.</a:t>
            </a:r>
          </a:p>
        </p:txBody>
      </p:sp>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t>‹nr.›</a:t>
            </a:fld>
            <a:endParaRPr lang="nl-NL"/>
          </a:p>
        </p:txBody>
      </p:sp>
      <p:pic>
        <p:nvPicPr>
          <p:cNvPr id="7" name="Afbeelding 6">
            <a:extLst>
              <a:ext uri="{FF2B5EF4-FFF2-40B4-BE49-F238E27FC236}">
                <a16:creationId xmlns:a16="http://schemas.microsoft.com/office/drawing/2014/main" id="{B4B125FC-2D3E-0244-AD16-4F1AB1E9342A}"/>
              </a:ext>
            </a:extLst>
          </p:cNvPr>
          <p:cNvPicPr>
            <a:picLocks noChangeAspect="1"/>
          </p:cNvPicPr>
          <p:nvPr userDrawn="1"/>
        </p:nvPicPr>
        <p:blipFill>
          <a:blip r:embed="rId3"/>
          <a:stretch>
            <a:fillRect/>
          </a:stretch>
        </p:blipFill>
        <p:spPr>
          <a:xfrm>
            <a:off x="9690100" y="5938520"/>
            <a:ext cx="2159000" cy="355600"/>
          </a:xfrm>
          <a:prstGeom prst="rect">
            <a:avLst/>
          </a:prstGeom>
        </p:spPr>
      </p:pic>
    </p:spTree>
    <p:extLst>
      <p:ext uri="{BB962C8B-B14F-4D97-AF65-F5344CB8AC3E}">
        <p14:creationId xmlns:p14="http://schemas.microsoft.com/office/powerpoint/2010/main" val="1051067155"/>
      </p:ext>
    </p:extLst>
  </p:cSld>
  <p:clrMapOvr>
    <a:overrideClrMapping bg1="lt1" tx1="dk1" bg2="lt2" tx2="dk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t>‹nr.›</a:t>
            </a:fld>
            <a:endParaRPr lang="nl-NL"/>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tretch>
            <a:fillRect/>
          </a:stretch>
        </p:blipFill>
        <p:spPr>
          <a:xfrm>
            <a:off x="11007114" y="0"/>
            <a:ext cx="841985" cy="1250950"/>
          </a:xfrm>
          <a:prstGeom prst="rect">
            <a:avLst/>
          </a:prstGeom>
        </p:spPr>
      </p:pic>
    </p:spTree>
    <p:extLst>
      <p:ext uri="{BB962C8B-B14F-4D97-AF65-F5344CB8AC3E}">
        <p14:creationId xmlns:p14="http://schemas.microsoft.com/office/powerpoint/2010/main" val="3662854059"/>
      </p:ext>
    </p:extLst>
  </p:cSld>
  <p:clrMapOvr>
    <a:overrideClrMapping bg1="lt1" tx1="dk1" bg2="lt2" tx2="dk2" accent1="accent1" accent2="accent2" accent3="accent3" accent4="accent4" accent5="accent5" accent6="accent6" hlink="hlink" folHlink="folHlink"/>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tretch>
            <a:fillRect/>
          </a:stretch>
        </p:blipFill>
        <p:spPr>
          <a:xfrm>
            <a:off x="11007114" y="0"/>
            <a:ext cx="841985" cy="1250950"/>
          </a:xfrm>
          <a:prstGeom prst="rect">
            <a:avLst/>
          </a:prstGeom>
        </p:spPr>
      </p:pic>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t>‹nr.›</a:t>
            </a:fld>
            <a:endParaRPr lang="nl-NL"/>
          </a:p>
        </p:txBody>
      </p:sp>
    </p:spTree>
    <p:extLst>
      <p:ext uri="{BB962C8B-B14F-4D97-AF65-F5344CB8AC3E}">
        <p14:creationId xmlns:p14="http://schemas.microsoft.com/office/powerpoint/2010/main" val="867535932"/>
      </p:ext>
    </p:extLst>
  </p:cSld>
  <p:clrMapOvr>
    <a:overrideClrMapping bg1="lt1" tx1="dk1" bg2="lt2" tx2="dk2" accent1="accent1" accent2="accent2" accent3="accent3" accent4="accent4" accent5="accent5" accent6="accent6" hlink="hlink" folHlink="folHlink"/>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r>
              <a:rPr lang="nl-NL"/>
              <a:t>Onderdeel van de campagne ‘Samen vallen voor veiligheid’.</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t>‹nr.›</a:t>
            </a:fld>
            <a:endParaRPr lang="nl-NL"/>
          </a:p>
        </p:txBody>
      </p:sp>
      <p:pic>
        <p:nvPicPr>
          <p:cNvPr id="6" name="Afbeelding 5">
            <a:extLst>
              <a:ext uri="{FF2B5EF4-FFF2-40B4-BE49-F238E27FC236}">
                <a16:creationId xmlns:a16="http://schemas.microsoft.com/office/drawing/2014/main" id="{E59A9C6E-C737-0445-A5DF-459FC1CF0C4C}"/>
              </a:ext>
            </a:extLst>
          </p:cNvPr>
          <p:cNvPicPr>
            <a:picLocks noChangeAspect="1"/>
          </p:cNvPicPr>
          <p:nvPr userDrawn="1"/>
        </p:nvPicPr>
        <p:blipFill>
          <a:blip r:embed="rId2"/>
          <a:stretch>
            <a:fillRect/>
          </a:stretch>
        </p:blipFill>
        <p:spPr>
          <a:xfrm>
            <a:off x="9690100" y="5938520"/>
            <a:ext cx="2159000" cy="355600"/>
          </a:xfrm>
          <a:prstGeom prst="rect">
            <a:avLst/>
          </a:prstGeom>
        </p:spPr>
      </p:pic>
    </p:spTree>
    <p:extLst>
      <p:ext uri="{BB962C8B-B14F-4D97-AF65-F5344CB8AC3E}">
        <p14:creationId xmlns:p14="http://schemas.microsoft.com/office/powerpoint/2010/main" val="3758720441"/>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t>‹nr.›</a:t>
            </a:fld>
            <a:endParaRPr lang="nl-NL"/>
          </a:p>
        </p:txBody>
      </p:sp>
    </p:spTree>
    <p:extLst>
      <p:ext uri="{BB962C8B-B14F-4D97-AF65-F5344CB8AC3E}">
        <p14:creationId xmlns:p14="http://schemas.microsoft.com/office/powerpoint/2010/main" val="2322944216"/>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r>
              <a:rPr lang="nl-NL"/>
              <a:t>Onderdeel van de campagne ‘Samen vallen voor veiligheid’.</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t>‹nr.›</a:t>
            </a:fld>
            <a:endParaRPr lang="nl-NL"/>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tretch>
            <a:fillRect/>
          </a:stretch>
        </p:blipFill>
        <p:spPr>
          <a:xfrm>
            <a:off x="11007114" y="0"/>
            <a:ext cx="841985" cy="1250950"/>
          </a:xfrm>
          <a:prstGeom prst="rect">
            <a:avLst/>
          </a:prstGeom>
        </p:spPr>
      </p:pic>
      <p:pic>
        <p:nvPicPr>
          <p:cNvPr id="7" name="Afbeelding 6">
            <a:extLst>
              <a:ext uri="{FF2B5EF4-FFF2-40B4-BE49-F238E27FC236}">
                <a16:creationId xmlns:a16="http://schemas.microsoft.com/office/drawing/2014/main" id="{8D2AD3EC-E0F6-7645-929A-86B49ED34BBB}"/>
              </a:ext>
            </a:extLst>
          </p:cNvPr>
          <p:cNvPicPr>
            <a:picLocks noChangeAspect="1"/>
          </p:cNvPicPr>
          <p:nvPr userDrawn="1"/>
        </p:nvPicPr>
        <p:blipFill>
          <a:blip r:embed="rId3"/>
          <a:stretch>
            <a:fillRect/>
          </a:stretch>
        </p:blipFill>
        <p:spPr>
          <a:xfrm>
            <a:off x="9690100" y="5938520"/>
            <a:ext cx="2159000" cy="355600"/>
          </a:xfrm>
          <a:prstGeom prst="rect">
            <a:avLst/>
          </a:prstGeom>
        </p:spPr>
      </p:pic>
    </p:spTree>
    <p:extLst>
      <p:ext uri="{BB962C8B-B14F-4D97-AF65-F5344CB8AC3E}">
        <p14:creationId xmlns:p14="http://schemas.microsoft.com/office/powerpoint/2010/main" val="1341624264"/>
      </p:ext>
    </p:extLst>
  </p:cSld>
  <p:clrMapOvr>
    <a:overrideClrMapping bg1="lt1" tx1="dk1" bg2="lt2" tx2="dk2" accent1="accent1" accent2="accent2" accent3="accent3" accent4="accent4" accent5="accent5" accent6="accent6" hlink="hlink" folHlink="folHlink"/>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1_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t>‹nr.›</a:t>
            </a:fld>
            <a:endParaRPr lang="nl-NL"/>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tretch>
            <a:fillRect/>
          </a:stretch>
        </p:blipFill>
        <p:spPr>
          <a:xfrm>
            <a:off x="11007114" y="0"/>
            <a:ext cx="841985" cy="1250950"/>
          </a:xfrm>
          <a:prstGeom prst="rect">
            <a:avLst/>
          </a:prstGeom>
        </p:spPr>
      </p:pic>
    </p:spTree>
    <p:extLst>
      <p:ext uri="{BB962C8B-B14F-4D97-AF65-F5344CB8AC3E}">
        <p14:creationId xmlns:p14="http://schemas.microsoft.com/office/powerpoint/2010/main" val="2730041371"/>
      </p:ext>
    </p:extLst>
  </p:cSld>
  <p:clrMapOvr>
    <a:overrideClrMapping bg1="lt1" tx1="dk1" bg2="lt2" tx2="dk2" accent1="accent1" accent2="accent2" accent3="accent3" accent4="accent4" accent5="accent5" accent6="accent6" hlink="hlink" folHlink="folHlink"/>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p>
            <a:r>
              <a:rPr lang="nl-NL"/>
              <a:t>Onderdeel van de campagne ‘Samen vallen voor veiligheid’.</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t>‹nr.›</a:t>
            </a:fld>
            <a:endParaRPr lang="nl-NL"/>
          </a:p>
        </p:txBody>
      </p:sp>
      <p:pic>
        <p:nvPicPr>
          <p:cNvPr id="6" name="Afbeelding 5">
            <a:extLst>
              <a:ext uri="{FF2B5EF4-FFF2-40B4-BE49-F238E27FC236}">
                <a16:creationId xmlns:a16="http://schemas.microsoft.com/office/drawing/2014/main" id="{039DEE86-40DF-C74A-9A04-B6055F7B3F8B}"/>
              </a:ext>
            </a:extLst>
          </p:cNvPr>
          <p:cNvPicPr>
            <a:picLocks noChangeAspect="1"/>
          </p:cNvPicPr>
          <p:nvPr userDrawn="1"/>
        </p:nvPicPr>
        <p:blipFill>
          <a:blip r:embed="rId2"/>
          <a:stretch>
            <a:fillRect/>
          </a:stretch>
        </p:blipFill>
        <p:spPr>
          <a:xfrm>
            <a:off x="9690100" y="5938520"/>
            <a:ext cx="2159000" cy="355600"/>
          </a:xfrm>
          <a:prstGeom prst="rect">
            <a:avLst/>
          </a:prstGeom>
        </p:spPr>
      </p:pic>
    </p:spTree>
    <p:extLst>
      <p:ext uri="{BB962C8B-B14F-4D97-AF65-F5344CB8AC3E}">
        <p14:creationId xmlns:p14="http://schemas.microsoft.com/office/powerpoint/2010/main" val="2646846720"/>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t>‹nr.›</a:t>
            </a:fld>
            <a:endParaRPr lang="nl-NL"/>
          </a:p>
        </p:txBody>
      </p:sp>
    </p:spTree>
    <p:extLst>
      <p:ext uri="{BB962C8B-B14F-4D97-AF65-F5344CB8AC3E}">
        <p14:creationId xmlns:p14="http://schemas.microsoft.com/office/powerpoint/2010/main" val="1009169000"/>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p>
            <a:r>
              <a:rPr lang="nl-NL"/>
              <a:t>Onderdeel van de campagne ‘Samen vallen voor veiligheid’.</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t>‹nr.›</a:t>
            </a:fld>
            <a:endParaRPr lang="nl-NL"/>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tretch>
            <a:fillRect/>
          </a:stretch>
        </p:blipFill>
        <p:spPr>
          <a:xfrm>
            <a:off x="11007114" y="0"/>
            <a:ext cx="841985" cy="1250950"/>
          </a:xfrm>
          <a:prstGeom prst="rect">
            <a:avLst/>
          </a:prstGeom>
        </p:spPr>
      </p:pic>
      <p:pic>
        <p:nvPicPr>
          <p:cNvPr id="9" name="Afbeelding 8">
            <a:extLst>
              <a:ext uri="{FF2B5EF4-FFF2-40B4-BE49-F238E27FC236}">
                <a16:creationId xmlns:a16="http://schemas.microsoft.com/office/drawing/2014/main" id="{8617EB2F-571B-2A4E-9F7B-E04F0A86F7A9}"/>
              </a:ext>
            </a:extLst>
          </p:cNvPr>
          <p:cNvPicPr>
            <a:picLocks noChangeAspect="1"/>
          </p:cNvPicPr>
          <p:nvPr userDrawn="1"/>
        </p:nvPicPr>
        <p:blipFill>
          <a:blip r:embed="rId3"/>
          <a:stretch>
            <a:fillRect/>
          </a:stretch>
        </p:blipFill>
        <p:spPr>
          <a:xfrm>
            <a:off x="9690100" y="5938520"/>
            <a:ext cx="2159000" cy="355600"/>
          </a:xfrm>
          <a:prstGeom prst="rect">
            <a:avLst/>
          </a:prstGeom>
        </p:spPr>
      </p:pic>
    </p:spTree>
    <p:extLst>
      <p:ext uri="{BB962C8B-B14F-4D97-AF65-F5344CB8AC3E}">
        <p14:creationId xmlns:p14="http://schemas.microsoft.com/office/powerpoint/2010/main" val="1340692724"/>
      </p:ext>
    </p:extLst>
  </p:cSld>
  <p:clrMapOvr>
    <a:overrideClrMapping bg1="lt1" tx1="dk1" bg2="lt2" tx2="dk2" accent1="accent1" accent2="accent2" accent3="accent3" accent4="accent4" accent5="accent5" accent6="accent6" hlink="hlink" folHlink="folHlink"/>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074628F-69FD-CA41-8C79-B23139C53FDC}"/>
              </a:ext>
            </a:extLst>
          </p:cNvPr>
          <p:cNvSpPr>
            <a:spLocks noGrp="1"/>
          </p:cNvSpPr>
          <p:nvPr>
            <p:ph type="title"/>
          </p:nvPr>
        </p:nvSpPr>
        <p:spPr>
          <a:xfrm>
            <a:off x="838200" y="741680"/>
            <a:ext cx="10515600" cy="949008"/>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70D8E5CA-E8EA-5C4A-8BE1-E97760729F04}"/>
              </a:ext>
            </a:extLst>
          </p:cNvPr>
          <p:cNvSpPr>
            <a:spLocks noGrp="1"/>
          </p:cNvSpPr>
          <p:nvPr>
            <p:ph type="body" idx="1"/>
          </p:nvPr>
        </p:nvSpPr>
        <p:spPr>
          <a:xfrm>
            <a:off x="838200" y="1825625"/>
            <a:ext cx="10515600" cy="40640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4">
            <a:extLst>
              <a:ext uri="{FF2B5EF4-FFF2-40B4-BE49-F238E27FC236}">
                <a16:creationId xmlns:a16="http://schemas.microsoft.com/office/drawing/2014/main" id="{F96F3169-F004-1E41-859E-C1F213D219E5}"/>
              </a:ext>
            </a:extLst>
          </p:cNvPr>
          <p:cNvSpPr>
            <a:spLocks noGrp="1"/>
          </p:cNvSpPr>
          <p:nvPr>
            <p:ph type="ftr" sz="quarter" idx="3"/>
          </p:nvPr>
        </p:nvSpPr>
        <p:spPr>
          <a:xfrm>
            <a:off x="838200" y="6066234"/>
            <a:ext cx="4185920" cy="221457"/>
          </a:xfrm>
          <a:prstGeom prst="rect">
            <a:avLst/>
          </a:prstGeom>
        </p:spPr>
        <p:txBody>
          <a:bodyPr/>
          <a:lstStyle>
            <a:lvl1pPr algn="l">
              <a:defRPr sz="1000">
                <a:solidFill>
                  <a:schemeClr val="tx1"/>
                </a:solidFill>
              </a:defRPr>
            </a:lvl1pPr>
          </a:lstStyle>
          <a:p>
            <a:r>
              <a:rPr lang="nl-NL"/>
              <a:t>Onderdeel van de campagne ‘Samen vallen voor veiligheid’.</a:t>
            </a:r>
          </a:p>
        </p:txBody>
      </p:sp>
      <p:sp>
        <p:nvSpPr>
          <p:cNvPr id="8" name="Tijdelijke aanduiding voor dianummer 5">
            <a:extLst>
              <a:ext uri="{FF2B5EF4-FFF2-40B4-BE49-F238E27FC236}">
                <a16:creationId xmlns:a16="http://schemas.microsoft.com/office/drawing/2014/main" id="{CAF06113-FFA7-1846-9695-2AC84ECFB0A3}"/>
              </a:ext>
            </a:extLst>
          </p:cNvPr>
          <p:cNvSpPr>
            <a:spLocks noGrp="1"/>
          </p:cNvSpPr>
          <p:nvPr>
            <p:ph type="sldNum" sz="quarter" idx="4"/>
          </p:nvPr>
        </p:nvSpPr>
        <p:spPr>
          <a:xfrm>
            <a:off x="342900" y="6066234"/>
            <a:ext cx="495300" cy="221457"/>
          </a:xfrm>
          <a:prstGeom prst="rect">
            <a:avLst/>
          </a:prstGeom>
        </p:spPr>
        <p:txBody>
          <a:bodyPr/>
          <a:lstStyle>
            <a:lvl1pPr algn="l">
              <a:defRPr sz="1000">
                <a:solidFill>
                  <a:schemeClr val="tx1"/>
                </a:solidFill>
              </a:defRPr>
            </a:lvl1pPr>
          </a:lstStyle>
          <a:p>
            <a:fld id="{4EE4AD8C-2841-0441-ABCE-FDDBA89E857F}" type="slidenum">
              <a:rPr lang="nl-NL" smtClean="0"/>
              <a:t>‹nr.›</a:t>
            </a:fld>
            <a:endParaRPr lang="nl-NL"/>
          </a:p>
        </p:txBody>
      </p:sp>
      <p:pic>
        <p:nvPicPr>
          <p:cNvPr id="9" name="Afbeelding 8">
            <a:extLst>
              <a:ext uri="{FF2B5EF4-FFF2-40B4-BE49-F238E27FC236}">
                <a16:creationId xmlns:a16="http://schemas.microsoft.com/office/drawing/2014/main" id="{2D734FFE-290E-224F-ACC3-02E50E931091}"/>
              </a:ext>
            </a:extLst>
          </p:cNvPr>
          <p:cNvPicPr>
            <a:picLocks noChangeAspect="1"/>
          </p:cNvPicPr>
          <p:nvPr userDrawn="1"/>
        </p:nvPicPr>
        <p:blipFill>
          <a:blip r:embed="rId12"/>
          <a:stretch>
            <a:fillRect/>
          </a:stretch>
        </p:blipFill>
        <p:spPr>
          <a:xfrm>
            <a:off x="0" y="0"/>
            <a:ext cx="12192000" cy="393700"/>
          </a:xfrm>
          <a:prstGeom prst="rect">
            <a:avLst/>
          </a:prstGeom>
        </p:spPr>
      </p:pic>
      <p:pic>
        <p:nvPicPr>
          <p:cNvPr id="10" name="Afbeelding 9">
            <a:extLst>
              <a:ext uri="{FF2B5EF4-FFF2-40B4-BE49-F238E27FC236}">
                <a16:creationId xmlns:a16="http://schemas.microsoft.com/office/drawing/2014/main" id="{6CF49184-0590-824E-BF9A-DE0914F033CA}"/>
              </a:ext>
            </a:extLst>
          </p:cNvPr>
          <p:cNvPicPr>
            <a:picLocks noChangeAspect="1"/>
          </p:cNvPicPr>
          <p:nvPr userDrawn="1"/>
        </p:nvPicPr>
        <p:blipFill>
          <a:blip r:embed="rId12"/>
          <a:stretch>
            <a:fillRect/>
          </a:stretch>
        </p:blipFill>
        <p:spPr>
          <a:xfrm>
            <a:off x="0" y="6464300"/>
            <a:ext cx="12192000" cy="393700"/>
          </a:xfrm>
          <a:prstGeom prst="rect">
            <a:avLst/>
          </a:prstGeom>
        </p:spPr>
      </p:pic>
      <p:pic>
        <p:nvPicPr>
          <p:cNvPr id="18" name="Afbeelding 17" descr="Afbeelding met geel, mensen, tekening, man&#10;&#10;Automatisch gegenereerde beschrijving">
            <a:extLst>
              <a:ext uri="{FF2B5EF4-FFF2-40B4-BE49-F238E27FC236}">
                <a16:creationId xmlns:a16="http://schemas.microsoft.com/office/drawing/2014/main" id="{62D31040-170C-634D-A801-DB5693374B0C}"/>
              </a:ext>
            </a:extLst>
          </p:cNvPr>
          <p:cNvPicPr>
            <a:picLocks noChangeAspect="1"/>
          </p:cNvPicPr>
          <p:nvPr userDrawn="1"/>
        </p:nvPicPr>
        <p:blipFill>
          <a:blip r:embed="rId13"/>
          <a:stretch>
            <a:fillRect/>
          </a:stretch>
        </p:blipFill>
        <p:spPr>
          <a:xfrm>
            <a:off x="11007114" y="0"/>
            <a:ext cx="841986" cy="1250950"/>
          </a:xfrm>
          <a:prstGeom prst="rect">
            <a:avLst/>
          </a:prstGeom>
        </p:spPr>
      </p:pic>
    </p:spTree>
    <p:extLst>
      <p:ext uri="{BB962C8B-B14F-4D97-AF65-F5344CB8AC3E}">
        <p14:creationId xmlns:p14="http://schemas.microsoft.com/office/powerpoint/2010/main" val="3641486974"/>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49" r:id="rId3"/>
    <p:sldLayoutId id="2147483657" r:id="rId4"/>
    <p:sldLayoutId id="2147483653" r:id="rId5"/>
    <p:sldLayoutId id="2147483658" r:id="rId6"/>
    <p:sldLayoutId id="2147483650" r:id="rId7"/>
    <p:sldLayoutId id="2147483659" r:id="rId8"/>
    <p:sldLayoutId id="2147483654" r:id="rId9"/>
    <p:sldLayoutId id="2147483660" r:id="rId10"/>
  </p:sldLayoutIdLst>
  <p:transition/>
  <p:hf hd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FA767E-3DB7-7B46-855B-3C179A0A7873}"/>
              </a:ext>
            </a:extLst>
          </p:cNvPr>
          <p:cNvSpPr>
            <a:spLocks noGrp="1"/>
          </p:cNvSpPr>
          <p:nvPr>
            <p:ph type="ctrTitle"/>
          </p:nvPr>
        </p:nvSpPr>
        <p:spPr>
          <a:xfrm>
            <a:off x="2914389" y="1122363"/>
            <a:ext cx="8321040" cy="2387600"/>
          </a:xfrm>
        </p:spPr>
        <p:txBody>
          <a:bodyPr>
            <a:normAutofit/>
          </a:bodyPr>
          <a:lstStyle/>
          <a:p>
            <a:pPr>
              <a:defRPr b="0" i="0"/>
            </a:pPr>
            <a:r>
              <a:rPr lang="de-DE" sz="5400" b="1"/>
              <a:t>SAFETY DAY </a:t>
            </a:r>
            <a:br>
              <a:rPr lang="de-DE" sz="5400" b="1"/>
            </a:br>
            <a:r>
              <a:rPr lang="de-DE" sz="3600" b="1"/>
              <a:t>GEMEINSAM FÜR SICHERHEIT EINTRETEN</a:t>
            </a:r>
            <a:br>
              <a:rPr lang="de-DE" sz="3600" b="1"/>
            </a:br>
            <a:br>
              <a:rPr lang="de-DE" sz="3600" b="1"/>
            </a:br>
            <a:r>
              <a:rPr lang="de-DE" sz="2000" b="1"/>
              <a:t>6. Oktober 2021</a:t>
            </a:r>
            <a:endParaRPr lang="de-DE" sz="2000" b="1" dirty="0"/>
          </a:p>
        </p:txBody>
      </p:sp>
      <p:sp>
        <p:nvSpPr>
          <p:cNvPr id="3" name="Ondertitel 2">
            <a:extLst>
              <a:ext uri="{FF2B5EF4-FFF2-40B4-BE49-F238E27FC236}">
                <a16:creationId xmlns:a16="http://schemas.microsoft.com/office/drawing/2014/main" id="{5AC63826-AA46-8547-9011-215698E5E527}"/>
              </a:ext>
            </a:extLst>
          </p:cNvPr>
          <p:cNvSpPr>
            <a:spLocks noGrp="1"/>
          </p:cNvSpPr>
          <p:nvPr>
            <p:ph type="subTitle" idx="1"/>
          </p:nvPr>
        </p:nvSpPr>
        <p:spPr>
          <a:xfrm>
            <a:off x="2914389" y="3602038"/>
            <a:ext cx="8321040" cy="1655762"/>
          </a:xfrm>
        </p:spPr>
        <p:txBody>
          <a:bodyPr/>
          <a:lstStyle/>
          <a:p>
            <a:endParaRPr lang="de-DE"/>
          </a:p>
          <a:p>
            <a:pPr>
              <a:defRPr b="0" i="0"/>
            </a:pPr>
            <a:r>
              <a:rPr lang="de-DE"/>
              <a:t>ROADMAP FÜR UNTERNEHMEN</a:t>
            </a:r>
          </a:p>
          <a:p>
            <a:pPr>
              <a:defRPr b="0" i="0"/>
            </a:pPr>
            <a:r>
              <a:rPr lang="de-DE" sz="1800"/>
              <a:t>[diese Roadmap kann durch eigene Ideen ergänzt werden]</a:t>
            </a:r>
            <a:endParaRPr lang="de-DE" sz="1800" dirty="0"/>
          </a:p>
        </p:txBody>
      </p:sp>
      <p:pic>
        <p:nvPicPr>
          <p:cNvPr id="5" name="Afbeelding 4">
            <a:extLst>
              <a:ext uri="{FF2B5EF4-FFF2-40B4-BE49-F238E27FC236}">
                <a16:creationId xmlns:a16="http://schemas.microsoft.com/office/drawing/2014/main" id="{4EF3F3FF-6898-894B-BBBE-EC7B2543F4D6}"/>
              </a:ext>
            </a:extLst>
          </p:cNvPr>
          <p:cNvPicPr>
            <a:picLocks noChangeAspect="1"/>
          </p:cNvPicPr>
          <p:nvPr/>
        </p:nvPicPr>
        <p:blipFill>
          <a:blip r:embed="rId3"/>
          <a:stretch>
            <a:fillRect/>
          </a:stretch>
        </p:blipFill>
        <p:spPr>
          <a:xfrm>
            <a:off x="1207967" y="1199520"/>
            <a:ext cx="1514683" cy="4023377"/>
          </a:xfrm>
          <a:prstGeom prst="rect">
            <a:avLst/>
          </a:prstGeom>
        </p:spPr>
      </p:pic>
    </p:spTree>
    <p:extLst>
      <p:ext uri="{BB962C8B-B14F-4D97-AF65-F5344CB8AC3E}">
        <p14:creationId xmlns:p14="http://schemas.microsoft.com/office/powerpoint/2010/main" val="192953906"/>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1937F1-97A4-4003-980B-EC6F1D1FBF10}"/>
              </a:ext>
            </a:extLst>
          </p:cNvPr>
          <p:cNvSpPr>
            <a:spLocks noGrp="1"/>
          </p:cNvSpPr>
          <p:nvPr>
            <p:ph type="title"/>
          </p:nvPr>
        </p:nvSpPr>
        <p:spPr/>
        <p:txBody>
          <a:bodyPr/>
          <a:lstStyle/>
          <a:p>
            <a:pPr>
              <a:defRPr b="0" i="0"/>
            </a:pPr>
            <a:r>
              <a:rPr lang="de-DE" b="1"/>
              <a:t>BEWERTUNG UND FEEDBACK</a:t>
            </a:r>
            <a:endParaRPr lang="de-DE" b="1" dirty="0"/>
          </a:p>
        </p:txBody>
      </p:sp>
      <p:sp>
        <p:nvSpPr>
          <p:cNvPr id="3" name="Tijdelijke aanduiding voor inhoud 2">
            <a:extLst>
              <a:ext uri="{FF2B5EF4-FFF2-40B4-BE49-F238E27FC236}">
                <a16:creationId xmlns:a16="http://schemas.microsoft.com/office/drawing/2014/main" id="{E8E46241-0006-440B-B286-03AD5E19865E}"/>
              </a:ext>
            </a:extLst>
          </p:cNvPr>
          <p:cNvSpPr>
            <a:spLocks noGrp="1"/>
          </p:cNvSpPr>
          <p:nvPr>
            <p:ph idx="1"/>
          </p:nvPr>
        </p:nvSpPr>
        <p:spPr/>
        <p:txBody>
          <a:bodyPr>
            <a:normAutofit fontScale="92500" lnSpcReduction="10000"/>
          </a:bodyPr>
          <a:lstStyle/>
          <a:p>
            <a:pPr marL="0" indent="0">
              <a:lnSpc>
                <a:spcPct val="110000"/>
              </a:lnSpc>
              <a:buNone/>
              <a:defRPr b="0" i="0"/>
            </a:pPr>
            <a:r>
              <a:rPr lang="de-DE" sz="2200" b="1"/>
              <a:t>Innerhalb Ihres Unternehmens (mindestens):</a:t>
            </a:r>
          </a:p>
          <a:p>
            <a:pPr lvl="0">
              <a:lnSpc>
                <a:spcPct val="110000"/>
              </a:lnSpc>
              <a:defRPr b="0" i="0"/>
            </a:pPr>
            <a:r>
              <a:rPr lang="de-DE" sz="2200"/>
              <a:t>Wie war es, dieses Spiel gemeinsam zu spielen?</a:t>
            </a:r>
          </a:p>
          <a:p>
            <a:pPr lvl="0">
              <a:lnSpc>
                <a:spcPct val="110000"/>
              </a:lnSpc>
              <a:defRPr b="0" i="0"/>
            </a:pPr>
            <a:r>
              <a:rPr lang="de-DE" sz="2200"/>
              <a:t>Was haben Sie daraus gelernt?</a:t>
            </a:r>
          </a:p>
          <a:p>
            <a:pPr lvl="0">
              <a:lnSpc>
                <a:spcPct val="110000"/>
              </a:lnSpc>
              <a:defRPr b="0" i="0"/>
            </a:pPr>
            <a:r>
              <a:rPr lang="de-DE" sz="2200"/>
              <a:t>Was werden Sie morgen bei der Arbeit anders machen?</a:t>
            </a:r>
          </a:p>
          <a:p>
            <a:pPr marL="0" indent="0">
              <a:lnSpc>
                <a:spcPct val="110000"/>
              </a:lnSpc>
              <a:buNone/>
              <a:defRPr b="0" i="0"/>
            </a:pPr>
            <a:br>
              <a:rPr lang="de-DE" sz="2200" b="1"/>
            </a:br>
            <a:r>
              <a:rPr lang="de-DE" sz="2200" b="1"/>
              <a:t>Feedback von den VolkerWessels Unternehmen an VolkerWessels:</a:t>
            </a:r>
          </a:p>
          <a:p>
            <a:pPr>
              <a:lnSpc>
                <a:spcPct val="110000"/>
              </a:lnSpc>
              <a:defRPr b="0" i="0"/>
            </a:pPr>
            <a:r>
              <a:rPr lang="de-DE" sz="2200"/>
              <a:t>Kein formelles Feedback erforderlich. Wir hätten gerne Bilder und Zitate von den Teilnehmern.</a:t>
            </a:r>
          </a:p>
          <a:p>
            <a:pPr>
              <a:lnSpc>
                <a:spcPct val="110000"/>
              </a:lnSpc>
              <a:defRPr b="0" i="0"/>
            </a:pPr>
            <a:r>
              <a:rPr lang="de-DE" sz="2200"/>
              <a:t>Gute Ideen, Erfahrungen und andere Ergebnisse, z. B. aus der Auswertung in Ihrem Unternehmen oder vom Referenten, sind immer willkommen. Sehr sogar!</a:t>
            </a:r>
          </a:p>
          <a:p>
            <a:pPr>
              <a:lnSpc>
                <a:spcPct val="110000"/>
              </a:lnSpc>
              <a:defRPr b="0" i="0"/>
            </a:pPr>
            <a:r>
              <a:rPr lang="de-DE" sz="2200"/>
              <a:t>Mailen Sie diese an safety@volkerwessels.com.</a:t>
            </a:r>
          </a:p>
          <a:p>
            <a:endParaRPr lang="de-DE" dirty="0"/>
          </a:p>
        </p:txBody>
      </p:sp>
      <p:sp>
        <p:nvSpPr>
          <p:cNvPr id="4" name="Tijdelijke aanduiding voor voettekst 3">
            <a:extLst>
              <a:ext uri="{FF2B5EF4-FFF2-40B4-BE49-F238E27FC236}">
                <a16:creationId xmlns:a16="http://schemas.microsoft.com/office/drawing/2014/main" id="{17C70257-20D1-4FAE-B2E4-6216618E954C}"/>
              </a:ext>
            </a:extLst>
          </p:cNvPr>
          <p:cNvSpPr>
            <a:spLocks noGrp="1"/>
          </p:cNvSpPr>
          <p:nvPr>
            <p:ph type="ftr" sz="quarter" idx="10"/>
          </p:nvPr>
        </p:nvSpPr>
        <p:spPr/>
        <p:txBody>
          <a:bodyPr/>
          <a:lstStyle/>
          <a:p>
            <a:pPr>
              <a:defRPr b="0" i="0"/>
            </a:pPr>
            <a:r>
              <a:rPr lang="de-DE"/>
              <a:t>Dieses ist Teil der Kampagne „Falling for safety together“ (Gemeinsam stolpern für die Sicherheit).</a:t>
            </a:r>
            <a:endParaRPr lang="de-DE" dirty="0"/>
          </a:p>
        </p:txBody>
      </p:sp>
      <p:sp>
        <p:nvSpPr>
          <p:cNvPr id="5" name="Tijdelijke aanduiding voor dianummer 4">
            <a:extLst>
              <a:ext uri="{FF2B5EF4-FFF2-40B4-BE49-F238E27FC236}">
                <a16:creationId xmlns:a16="http://schemas.microsoft.com/office/drawing/2014/main" id="{7609B9A3-376F-4986-9D13-6BF716011DDE}"/>
              </a:ext>
            </a:extLst>
          </p:cNvPr>
          <p:cNvSpPr>
            <a:spLocks noGrp="1"/>
          </p:cNvSpPr>
          <p:nvPr>
            <p:ph type="sldNum" sz="quarter" idx="11"/>
          </p:nvPr>
        </p:nvSpPr>
        <p:spPr/>
        <p:txBody>
          <a:bodyPr/>
          <a:lstStyle/>
          <a:p>
            <a:pPr>
              <a:defRPr b="0" i="0"/>
            </a:pPr>
            <a:fld id="{87C042D1-7944-4463-8FDB-D7CAEEF3357A}" type="slidenum">
              <a:rPr lang="de-DE" smtClean="0"/>
              <a:t>11</a:t>
            </a:fld>
            <a:endParaRPr lang="de-DE" dirty="0"/>
          </a:p>
        </p:txBody>
      </p:sp>
    </p:spTree>
    <p:extLst>
      <p:ext uri="{BB962C8B-B14F-4D97-AF65-F5344CB8AC3E}">
        <p14:creationId xmlns:p14="http://schemas.microsoft.com/office/powerpoint/2010/main" val="157354663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F5016C-916D-3B41-BAF0-9C1EEFE0BB39}"/>
              </a:ext>
            </a:extLst>
          </p:cNvPr>
          <p:cNvSpPr>
            <a:spLocks noGrp="1"/>
          </p:cNvSpPr>
          <p:nvPr>
            <p:ph type="ctrTitle"/>
          </p:nvPr>
        </p:nvSpPr>
        <p:spPr/>
        <p:txBody>
          <a:bodyPr/>
          <a:lstStyle/>
          <a:p>
            <a:pPr>
              <a:defRPr b="0" i="0"/>
            </a:pPr>
            <a:r>
              <a:rPr lang="de-DE" b="1"/>
              <a:t>VIEL ERFOLG BEI DEN VORBEREITUNGEN!</a:t>
            </a:r>
            <a:endParaRPr lang="de-DE" b="1" dirty="0"/>
          </a:p>
        </p:txBody>
      </p:sp>
      <p:sp>
        <p:nvSpPr>
          <p:cNvPr id="4" name="Tijdelijke aanduiding voor voettekst 3">
            <a:extLst>
              <a:ext uri="{FF2B5EF4-FFF2-40B4-BE49-F238E27FC236}">
                <a16:creationId xmlns:a16="http://schemas.microsoft.com/office/drawing/2014/main" id="{D639BBED-AFA2-BA4C-B406-7DE1FC559E3F}"/>
              </a:ext>
            </a:extLst>
          </p:cNvPr>
          <p:cNvSpPr>
            <a:spLocks noGrp="1"/>
          </p:cNvSpPr>
          <p:nvPr>
            <p:ph type="ftr" sz="quarter" idx="10"/>
          </p:nvPr>
        </p:nvSpPr>
        <p:spPr/>
        <p:txBody>
          <a:bodyPr/>
          <a:lstStyle/>
          <a:p>
            <a:pPr>
              <a:defRPr b="0" i="0"/>
            </a:pPr>
            <a:r>
              <a:rPr lang="de-DE"/>
              <a:t>Dieses ist Teil der Kampagne „Falling for safety together“ (Gemeinsam stolpern für die Sicherheit).</a:t>
            </a:r>
            <a:endParaRPr lang="de-DE" dirty="0"/>
          </a:p>
        </p:txBody>
      </p:sp>
    </p:spTree>
    <p:extLst>
      <p:ext uri="{BB962C8B-B14F-4D97-AF65-F5344CB8AC3E}">
        <p14:creationId xmlns:p14="http://schemas.microsoft.com/office/powerpoint/2010/main" val="407529250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p:txBody>
          <a:bodyPr/>
          <a:lstStyle/>
          <a:p>
            <a:pPr>
              <a:defRPr b="0" i="0"/>
            </a:pPr>
            <a:r>
              <a:rPr lang="de-DE" b="1"/>
              <a:t>EINLEITUNG</a:t>
            </a:r>
            <a:endParaRPr lang="de-DE" b="1" dirty="0"/>
          </a:p>
        </p:txBody>
      </p:sp>
      <p:sp>
        <p:nvSpPr>
          <p:cNvPr id="3" name="Tijdelijke aanduiding voor inhoud 2">
            <a:extLst>
              <a:ext uri="{FF2B5EF4-FFF2-40B4-BE49-F238E27FC236}">
                <a16:creationId xmlns:a16="http://schemas.microsoft.com/office/drawing/2014/main" id="{BB2A0E52-A3D1-AC44-97E9-4AE4FCB62B0E}"/>
              </a:ext>
            </a:extLst>
          </p:cNvPr>
          <p:cNvSpPr>
            <a:spLocks noGrp="1"/>
          </p:cNvSpPr>
          <p:nvPr>
            <p:ph idx="1"/>
          </p:nvPr>
        </p:nvSpPr>
        <p:spPr/>
        <p:txBody>
          <a:bodyPr>
            <a:normAutofit lnSpcReduction="20000"/>
          </a:bodyPr>
          <a:lstStyle/>
          <a:p>
            <a:pPr marL="0" indent="0">
              <a:lnSpc>
                <a:spcPct val="110000"/>
              </a:lnSpc>
              <a:buNone/>
              <a:defRPr b="0" i="0"/>
            </a:pPr>
            <a:r>
              <a:rPr lang="de-DE" sz="1900"/>
              <a:t>Wir setzen alles daran, Unfälle und persönliches Leid von Kollegen, die für uns oder in unserem Auftrag arbeiten, zu vermeiden. Auch wollen wir verhindern, dass die Umwelt, in der wir arbeiten, Schaden nimmt oder dass Dritte durch unsere Arbeit zu Schaden kommen. </a:t>
            </a:r>
            <a:br>
              <a:rPr lang="de-DE" sz="1900"/>
            </a:br>
            <a:endParaRPr lang="de-DE" sz="1900"/>
          </a:p>
          <a:p>
            <a:pPr marL="0" indent="0">
              <a:lnSpc>
                <a:spcPct val="110000"/>
              </a:lnSpc>
              <a:buNone/>
              <a:defRPr b="0" i="0"/>
            </a:pPr>
            <a:r>
              <a:rPr lang="de-DE" sz="1900"/>
              <a:t>In der Praxis ist es manchmal recht schwierig, sicheres Arbeiten durchzusetzen. Zu oft denken wir, dass eine Arbeit schnell erledigt werden kann oder dass die Einhaltung des Zeitplans wichtiger ist als sicheres Arbeiten. Wir wissen das, und wir arbeiten hart daran, durch unser </a:t>
            </a:r>
            <a:r>
              <a:rPr lang="de-DE" sz="1900" u="sng"/>
              <a:t>WAVE-Programm</a:t>
            </a:r>
            <a:r>
              <a:rPr lang="de-DE" sz="1900"/>
              <a:t> immer sicherer zu arbeiten. </a:t>
            </a:r>
          </a:p>
          <a:p>
            <a:pPr marL="0" indent="0">
              <a:lnSpc>
                <a:spcPct val="110000"/>
              </a:lnSpc>
              <a:buNone/>
              <a:defRPr b="0" i="0"/>
            </a:pPr>
            <a:br>
              <a:rPr lang="de-DE" sz="1900"/>
            </a:br>
            <a:r>
              <a:rPr lang="de-DE" sz="1900"/>
              <a:t>Wenn wir Missstände im Rahmen unserer Projekte und an unseren Bürostandorten mit unseren Mitarbeitern diskutieren, können wir Fortschritte erzielen. Deshalb stehen auch in diesem Jahr beim Safety Day Sicherheitsmissstände, die WAVE-Sicherheitswerte und WAVE-Regeln, Praxisbeispiele und das eigene Sicherheitsverhalten im Mittelpunkt. Wie in den vergangenen Jahren wird dies durch ein Sicherheitsspiel erreicht. </a:t>
            </a:r>
            <a:endParaRPr lang="de-DE" sz="1900">
              <a:highlight>
                <a:srgbClr val="FFFF00"/>
              </a:highlight>
            </a:endParaRPr>
          </a:p>
          <a:p>
            <a:endParaRPr lang="de-DE" dirty="0"/>
          </a:p>
        </p:txBody>
      </p:sp>
      <p:sp>
        <p:nvSpPr>
          <p:cNvPr id="4" name="Tijdelijke aanduiding voor voettekst 3">
            <a:extLst>
              <a:ext uri="{FF2B5EF4-FFF2-40B4-BE49-F238E27FC236}">
                <a16:creationId xmlns:a16="http://schemas.microsoft.com/office/drawing/2014/main" id="{7126FB9D-B883-6741-8B26-1B8549314BD4}"/>
              </a:ext>
            </a:extLst>
          </p:cNvPr>
          <p:cNvSpPr>
            <a:spLocks noGrp="1"/>
          </p:cNvSpPr>
          <p:nvPr>
            <p:ph type="ftr" sz="quarter" idx="10"/>
          </p:nvPr>
        </p:nvSpPr>
        <p:spPr/>
        <p:txBody>
          <a:bodyPr/>
          <a:lstStyle/>
          <a:p>
            <a:pPr>
              <a:defRPr b="0" i="0"/>
            </a:pPr>
            <a:r>
              <a:rPr lang="de-DE"/>
              <a:t>Dieses ist Teil der Kampagne „Falling for safety together“ (Gemeinsam stolpern für die Sicherheit).</a:t>
            </a:r>
            <a:endParaRPr lang="de-DE" dirty="0"/>
          </a:p>
        </p:txBody>
      </p:sp>
    </p:spTree>
    <p:extLst>
      <p:ext uri="{BB962C8B-B14F-4D97-AF65-F5344CB8AC3E}">
        <p14:creationId xmlns:p14="http://schemas.microsoft.com/office/powerpoint/2010/main" val="375347007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2E971E-E72E-4FFD-8268-87378A1C2398}"/>
              </a:ext>
            </a:extLst>
          </p:cNvPr>
          <p:cNvSpPr>
            <a:spLocks noGrp="1"/>
          </p:cNvSpPr>
          <p:nvPr>
            <p:ph type="title"/>
          </p:nvPr>
        </p:nvSpPr>
        <p:spPr/>
        <p:txBody>
          <a:bodyPr/>
          <a:lstStyle/>
          <a:p>
            <a:pPr>
              <a:defRPr b="0" i="0"/>
            </a:pPr>
            <a:r>
              <a:rPr lang="de-DE" b="1"/>
              <a:t>GRUND FÜR DAS THEMA</a:t>
            </a:r>
            <a:endParaRPr lang="de-DE" b="1" dirty="0"/>
          </a:p>
        </p:txBody>
      </p:sp>
      <p:sp>
        <p:nvSpPr>
          <p:cNvPr id="3" name="Tijdelijke aanduiding voor inhoud 2">
            <a:extLst>
              <a:ext uri="{FF2B5EF4-FFF2-40B4-BE49-F238E27FC236}">
                <a16:creationId xmlns:a16="http://schemas.microsoft.com/office/drawing/2014/main" id="{19939605-1392-4D30-A99E-0D408BF74A46}"/>
              </a:ext>
            </a:extLst>
          </p:cNvPr>
          <p:cNvSpPr>
            <a:spLocks noGrp="1"/>
          </p:cNvSpPr>
          <p:nvPr>
            <p:ph idx="1"/>
          </p:nvPr>
        </p:nvSpPr>
        <p:spPr/>
        <p:txBody>
          <a:bodyPr>
            <a:normAutofit fontScale="60000" lnSpcReduction="20000"/>
          </a:bodyPr>
          <a:lstStyle/>
          <a:p>
            <a:pPr>
              <a:lnSpc>
                <a:spcPct val="120000"/>
              </a:lnSpc>
              <a:defRPr b="0" i="0"/>
            </a:pPr>
            <a:r>
              <a:rPr lang="de-DE"/>
              <a:t>Stürzen, Stolpern und Ausrutschen stehen jedes Jahr unter den drei häufigsten Unfallursachen, die zu Verletzungen und Fehlzeiten führen. </a:t>
            </a:r>
            <a:br>
              <a:rPr lang="de-DE"/>
            </a:br>
            <a:endParaRPr lang="de-DE"/>
          </a:p>
          <a:p>
            <a:pPr>
              <a:lnSpc>
                <a:spcPct val="120000"/>
              </a:lnSpc>
              <a:defRPr b="0" i="0"/>
            </a:pPr>
            <a:r>
              <a:rPr lang="de-DE"/>
              <a:t>Etwa 15 % dieser Meldungen beziehen sich auf Stürzen, Stolpern und Ausrutschen.</a:t>
            </a:r>
            <a:br>
              <a:rPr lang="de-DE"/>
            </a:br>
            <a:r>
              <a:rPr lang="de-DE"/>
              <a:t> </a:t>
            </a:r>
          </a:p>
          <a:p>
            <a:pPr>
              <a:lnSpc>
                <a:spcPct val="120000"/>
              </a:lnSpc>
              <a:defRPr b="0" i="0"/>
            </a:pPr>
            <a:r>
              <a:rPr lang="de-DE"/>
              <a:t>Konkret wurden im vergangenen Jahr 49 direkte Kollegen und Kollegen von Subunternehmern durch Stürzen, Stolpern und Ausrutschen verletzt. </a:t>
            </a:r>
            <a:br>
              <a:rPr lang="de-DE"/>
            </a:br>
            <a:endParaRPr lang="de-DE"/>
          </a:p>
          <a:p>
            <a:pPr>
              <a:lnSpc>
                <a:spcPct val="120000"/>
              </a:lnSpc>
              <a:defRPr b="0" i="0"/>
            </a:pPr>
            <a:r>
              <a:rPr lang="de-DE"/>
              <a:t>Sie waren verletzungsbedingt einen oder mehrere Tage arbeitsunfähig.</a:t>
            </a:r>
            <a:br>
              <a:rPr lang="de-DE"/>
            </a:br>
            <a:endParaRPr lang="de-DE"/>
          </a:p>
          <a:p>
            <a:pPr>
              <a:lnSpc>
                <a:spcPct val="120000"/>
              </a:lnSpc>
              <a:defRPr b="0" i="0"/>
            </a:pPr>
            <a:r>
              <a:rPr lang="de-DE"/>
              <a:t>Bei der Vorbereitung und Organisation der Arbeit gibt es einiges zu optimieren. Zum Beispiel, indem man die Abfallströme richtig ordnet, damit die Baustelle ordentlich bleibt, oder indem man sich gegenseitig auf unsichere Situationen aufmerksam macht, die zu dieser Art von Unfällen führen können.</a:t>
            </a:r>
            <a:endParaRPr lang="de-DE" dirty="0"/>
          </a:p>
        </p:txBody>
      </p:sp>
      <p:sp>
        <p:nvSpPr>
          <p:cNvPr id="4" name="Tijdelijke aanduiding voor voettekst 3">
            <a:extLst>
              <a:ext uri="{FF2B5EF4-FFF2-40B4-BE49-F238E27FC236}">
                <a16:creationId xmlns:a16="http://schemas.microsoft.com/office/drawing/2014/main" id="{40015FFC-A606-411C-B653-78A2999209EF}"/>
              </a:ext>
            </a:extLst>
          </p:cNvPr>
          <p:cNvSpPr>
            <a:spLocks noGrp="1"/>
          </p:cNvSpPr>
          <p:nvPr>
            <p:ph type="ftr" sz="quarter" idx="10"/>
          </p:nvPr>
        </p:nvSpPr>
        <p:spPr/>
        <p:txBody>
          <a:bodyPr/>
          <a:lstStyle/>
          <a:p>
            <a:pPr>
              <a:defRPr b="0" i="0"/>
            </a:pPr>
            <a:r>
              <a:rPr lang="de-DE"/>
              <a:t>Dieses ist Teil der Kampagne „Falling for safety together“ (Gemeinsam stolpern für die Sicherheit).</a:t>
            </a:r>
            <a:endParaRPr lang="de-DE" dirty="0"/>
          </a:p>
        </p:txBody>
      </p:sp>
    </p:spTree>
    <p:extLst>
      <p:ext uri="{BB962C8B-B14F-4D97-AF65-F5344CB8AC3E}">
        <p14:creationId xmlns:p14="http://schemas.microsoft.com/office/powerpoint/2010/main" val="365026367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57C1DD-5ACF-4EAE-827F-211A44A8EE5E}"/>
              </a:ext>
            </a:extLst>
          </p:cNvPr>
          <p:cNvSpPr>
            <a:spLocks noGrp="1"/>
          </p:cNvSpPr>
          <p:nvPr>
            <p:ph type="title"/>
          </p:nvPr>
        </p:nvSpPr>
        <p:spPr/>
        <p:txBody>
          <a:bodyPr/>
          <a:lstStyle/>
          <a:p>
            <a:pPr>
              <a:defRPr b="0" i="0"/>
            </a:pPr>
            <a:r>
              <a:rPr lang="de-DE" b="1"/>
              <a:t>ZIEL</a:t>
            </a:r>
            <a:endParaRPr lang="de-DE" b="1" dirty="0"/>
          </a:p>
        </p:txBody>
      </p:sp>
      <p:sp>
        <p:nvSpPr>
          <p:cNvPr id="3" name="Tijdelijke aanduiding voor inhoud 2">
            <a:extLst>
              <a:ext uri="{FF2B5EF4-FFF2-40B4-BE49-F238E27FC236}">
                <a16:creationId xmlns:a16="http://schemas.microsoft.com/office/drawing/2014/main" id="{B0BEDFB3-2F1F-4D97-B891-420307B9671D}"/>
              </a:ext>
            </a:extLst>
          </p:cNvPr>
          <p:cNvSpPr>
            <a:spLocks noGrp="1"/>
          </p:cNvSpPr>
          <p:nvPr>
            <p:ph idx="1"/>
          </p:nvPr>
        </p:nvSpPr>
        <p:spPr/>
        <p:txBody>
          <a:bodyPr/>
          <a:lstStyle/>
          <a:p>
            <a:pPr lvl="0">
              <a:lnSpc>
                <a:spcPct val="100000"/>
              </a:lnSpc>
              <a:defRPr b="0" i="0"/>
            </a:pPr>
            <a:r>
              <a:rPr lang="de-DE" sz="2000"/>
              <a:t>Information der Mitarbeiter über das Thema „Stürzen, Stolpern und Ausrutschen“.</a:t>
            </a:r>
            <a:br>
              <a:rPr lang="de-DE" sz="2000"/>
            </a:br>
            <a:endParaRPr lang="de-DE" sz="2000"/>
          </a:p>
          <a:p>
            <a:pPr lvl="0">
              <a:lnSpc>
                <a:spcPct val="100000"/>
              </a:lnSpc>
              <a:defRPr b="0" i="0"/>
            </a:pPr>
            <a:r>
              <a:rPr lang="de-DE" sz="2000"/>
              <a:t>Stärkung des Sicherheitsbewusstseins zu diesem Thema.</a:t>
            </a:r>
            <a:br>
              <a:rPr lang="de-DE" sz="2000"/>
            </a:br>
            <a:endParaRPr lang="de-DE" sz="2000"/>
          </a:p>
          <a:p>
            <a:pPr lvl="0">
              <a:lnSpc>
                <a:spcPct val="100000"/>
              </a:lnSpc>
              <a:defRPr b="0" i="0"/>
            </a:pPr>
            <a:r>
              <a:rPr lang="de-DE" sz="2000"/>
              <a:t>Anregung von Maßnahmen zur Verringerung der Unfallzahlen (mit Ausfallzeiten).</a:t>
            </a:r>
          </a:p>
          <a:p>
            <a:endParaRPr lang="de-DE" dirty="0"/>
          </a:p>
        </p:txBody>
      </p:sp>
      <p:sp>
        <p:nvSpPr>
          <p:cNvPr id="4" name="Tijdelijke aanduiding voor voettekst 3">
            <a:extLst>
              <a:ext uri="{FF2B5EF4-FFF2-40B4-BE49-F238E27FC236}">
                <a16:creationId xmlns:a16="http://schemas.microsoft.com/office/drawing/2014/main" id="{1BAB35D6-9BB2-4948-A391-F810277F37A1}"/>
              </a:ext>
            </a:extLst>
          </p:cNvPr>
          <p:cNvSpPr>
            <a:spLocks noGrp="1"/>
          </p:cNvSpPr>
          <p:nvPr>
            <p:ph type="ftr" sz="quarter" idx="10"/>
          </p:nvPr>
        </p:nvSpPr>
        <p:spPr/>
        <p:txBody>
          <a:bodyPr/>
          <a:lstStyle/>
          <a:p>
            <a:pPr>
              <a:defRPr b="0" i="0"/>
            </a:pPr>
            <a:r>
              <a:rPr lang="de-DE"/>
              <a:t>Dieses ist Teil der Kampagne „Falling for safety together“ (Gemeinsam stolpern für die Sicherheit).</a:t>
            </a:r>
            <a:endParaRPr lang="de-DE" dirty="0"/>
          </a:p>
        </p:txBody>
      </p:sp>
    </p:spTree>
    <p:extLst>
      <p:ext uri="{BB962C8B-B14F-4D97-AF65-F5344CB8AC3E}">
        <p14:creationId xmlns:p14="http://schemas.microsoft.com/office/powerpoint/2010/main" val="141031081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BCBD47-8444-4AC5-A451-C2BAC7FA4AC7}"/>
              </a:ext>
            </a:extLst>
          </p:cNvPr>
          <p:cNvSpPr>
            <a:spLocks noGrp="1"/>
          </p:cNvSpPr>
          <p:nvPr>
            <p:ph type="title"/>
          </p:nvPr>
        </p:nvSpPr>
        <p:spPr/>
        <p:txBody>
          <a:bodyPr/>
          <a:lstStyle/>
          <a:p>
            <a:pPr>
              <a:defRPr b="0" i="0"/>
            </a:pPr>
            <a:r>
              <a:rPr lang="de-DE" b="1"/>
              <a:t>BOTSCHAFT</a:t>
            </a:r>
            <a:endParaRPr lang="de-DE" b="1" dirty="0"/>
          </a:p>
        </p:txBody>
      </p:sp>
      <p:sp>
        <p:nvSpPr>
          <p:cNvPr id="3" name="Tijdelijke aanduiding voor inhoud 2">
            <a:extLst>
              <a:ext uri="{FF2B5EF4-FFF2-40B4-BE49-F238E27FC236}">
                <a16:creationId xmlns:a16="http://schemas.microsoft.com/office/drawing/2014/main" id="{D45585B5-D809-4C79-A0E1-57E5D446C592}"/>
              </a:ext>
            </a:extLst>
          </p:cNvPr>
          <p:cNvSpPr>
            <a:spLocks noGrp="1"/>
          </p:cNvSpPr>
          <p:nvPr>
            <p:ph idx="1"/>
          </p:nvPr>
        </p:nvSpPr>
        <p:spPr/>
        <p:txBody>
          <a:bodyPr/>
          <a:lstStyle/>
          <a:p>
            <a:pPr marL="0" indent="0" algn="ctr">
              <a:lnSpc>
                <a:spcPct val="150000"/>
              </a:lnSpc>
              <a:buNone/>
              <a:defRPr b="0" i="0"/>
            </a:pPr>
            <a:r>
              <a:rPr lang="de-DE" sz="2000" i="1"/>
              <a:t>„Bessere Vorbereitung, eine aufgeräumte Baustelle </a:t>
            </a:r>
          </a:p>
          <a:p>
            <a:pPr marL="0" indent="0" algn="ctr">
              <a:lnSpc>
                <a:spcPct val="150000"/>
              </a:lnSpc>
              <a:buNone/>
              <a:defRPr b="0" i="0"/>
            </a:pPr>
            <a:r>
              <a:rPr lang="de-DE" sz="2000" i="1"/>
              <a:t>und gegenseitiges Ansprechen in unsicheren Situationen </a:t>
            </a:r>
          </a:p>
          <a:p>
            <a:pPr marL="0" indent="0" algn="ctr">
              <a:lnSpc>
                <a:spcPct val="150000"/>
              </a:lnSpc>
              <a:buNone/>
              <a:defRPr b="0" i="0"/>
            </a:pPr>
            <a:r>
              <a:rPr lang="de-DE" sz="2000" i="1"/>
              <a:t>führt zu weniger Unfällen aufgrund von </a:t>
            </a:r>
          </a:p>
          <a:p>
            <a:pPr marL="0" indent="0" algn="ctr">
              <a:lnSpc>
                <a:spcPct val="150000"/>
              </a:lnSpc>
              <a:buNone/>
              <a:defRPr b="0" i="0"/>
            </a:pPr>
            <a:r>
              <a:rPr lang="de-DE" sz="2000" i="1"/>
              <a:t>Stürzen, Stolpern und Ausrutschen“</a:t>
            </a:r>
            <a:endParaRPr lang="de-DE" sz="2000"/>
          </a:p>
          <a:p>
            <a:endParaRPr lang="de-DE" dirty="0"/>
          </a:p>
        </p:txBody>
      </p:sp>
      <p:sp>
        <p:nvSpPr>
          <p:cNvPr id="4" name="Tijdelijke aanduiding voor voettekst 3">
            <a:extLst>
              <a:ext uri="{FF2B5EF4-FFF2-40B4-BE49-F238E27FC236}">
                <a16:creationId xmlns:a16="http://schemas.microsoft.com/office/drawing/2014/main" id="{1D71F143-2E9A-45F8-8BE9-32608695363E}"/>
              </a:ext>
            </a:extLst>
          </p:cNvPr>
          <p:cNvSpPr>
            <a:spLocks noGrp="1"/>
          </p:cNvSpPr>
          <p:nvPr>
            <p:ph type="ftr" sz="quarter" idx="10"/>
          </p:nvPr>
        </p:nvSpPr>
        <p:spPr/>
        <p:txBody>
          <a:bodyPr/>
          <a:lstStyle/>
          <a:p>
            <a:pPr>
              <a:defRPr b="0" i="0"/>
            </a:pPr>
            <a:r>
              <a:rPr lang="de-DE"/>
              <a:t>Dieses ist Teil der Kampagne „Falling for safety together“ (Gemeinsam stolpern für die Sicherheit).</a:t>
            </a:r>
            <a:endParaRPr lang="de-DE" dirty="0"/>
          </a:p>
        </p:txBody>
      </p:sp>
    </p:spTree>
    <p:extLst>
      <p:ext uri="{BB962C8B-B14F-4D97-AF65-F5344CB8AC3E}">
        <p14:creationId xmlns:p14="http://schemas.microsoft.com/office/powerpoint/2010/main" val="7321985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B50DE7-290E-4E24-ADE6-AD5FD71AFD97}"/>
              </a:ext>
            </a:extLst>
          </p:cNvPr>
          <p:cNvSpPr>
            <a:spLocks noGrp="1"/>
          </p:cNvSpPr>
          <p:nvPr>
            <p:ph type="title"/>
          </p:nvPr>
        </p:nvSpPr>
        <p:spPr/>
        <p:txBody>
          <a:bodyPr/>
          <a:lstStyle/>
          <a:p>
            <a:pPr>
              <a:defRPr b="0" i="0"/>
            </a:pPr>
            <a:r>
              <a:rPr lang="de-DE" b="1"/>
              <a:t>ZIELGRUPPE</a:t>
            </a:r>
            <a:endParaRPr lang="de-DE" b="1" dirty="0"/>
          </a:p>
        </p:txBody>
      </p:sp>
      <p:sp>
        <p:nvSpPr>
          <p:cNvPr id="3" name="Tijdelijke aanduiding voor inhoud 2">
            <a:extLst>
              <a:ext uri="{FF2B5EF4-FFF2-40B4-BE49-F238E27FC236}">
                <a16:creationId xmlns:a16="http://schemas.microsoft.com/office/drawing/2014/main" id="{9BFA1311-E885-4DFC-AA7B-DDEA767C79D8}"/>
              </a:ext>
            </a:extLst>
          </p:cNvPr>
          <p:cNvSpPr>
            <a:spLocks noGrp="1"/>
          </p:cNvSpPr>
          <p:nvPr>
            <p:ph idx="1"/>
          </p:nvPr>
        </p:nvSpPr>
        <p:spPr/>
        <p:txBody>
          <a:bodyPr>
            <a:normAutofit fontScale="97500" lnSpcReduction="10000"/>
          </a:bodyPr>
          <a:lstStyle/>
          <a:p>
            <a:pPr marL="0" indent="0">
              <a:lnSpc>
                <a:spcPct val="100000"/>
              </a:lnSpc>
              <a:buNone/>
              <a:defRPr b="0" i="0"/>
            </a:pPr>
            <a:r>
              <a:rPr lang="de-DE" sz="2200" b="1"/>
              <a:t>VolkerWessels Unternehmen</a:t>
            </a:r>
          </a:p>
          <a:p>
            <a:pPr>
              <a:lnSpc>
                <a:spcPct val="100000"/>
              </a:lnSpc>
              <a:defRPr b="0" i="0"/>
            </a:pPr>
            <a:r>
              <a:rPr lang="de-DE" sz="2200"/>
              <a:t>Die Teilnahme am Safety Day ist für alle VolkerWessels-Gesellschaften (außer Ausland) verpflichtend.</a:t>
            </a:r>
            <a:br>
              <a:rPr lang="de-DE" sz="2200"/>
            </a:br>
            <a:endParaRPr lang="de-DE" sz="2200"/>
          </a:p>
          <a:p>
            <a:pPr marL="0" indent="0">
              <a:lnSpc>
                <a:spcPct val="100000"/>
              </a:lnSpc>
              <a:buNone/>
              <a:defRPr b="0" i="0"/>
            </a:pPr>
            <a:r>
              <a:rPr lang="de-DE" sz="2200" b="1"/>
              <a:t>Wer nimmt teil?</a:t>
            </a:r>
          </a:p>
          <a:p>
            <a:pPr>
              <a:lnSpc>
                <a:spcPct val="100000"/>
              </a:lnSpc>
              <a:defRPr b="0" i="0"/>
            </a:pPr>
            <a:r>
              <a:rPr lang="de-DE" sz="2200"/>
              <a:t>Alle eigenen Mitarbeiter.</a:t>
            </a:r>
          </a:p>
          <a:p>
            <a:pPr>
              <a:lnSpc>
                <a:spcPct val="100000"/>
              </a:lnSpc>
              <a:defRPr b="0" i="0"/>
            </a:pPr>
            <a:r>
              <a:rPr lang="de-DE" sz="2200"/>
              <a:t>Eingestellte selbständige Auftragnehmer.</a:t>
            </a:r>
          </a:p>
          <a:p>
            <a:pPr>
              <a:lnSpc>
                <a:spcPct val="100000"/>
              </a:lnSpc>
              <a:defRPr b="0" i="0"/>
            </a:pPr>
            <a:r>
              <a:rPr lang="de-DE" sz="2200"/>
              <a:t>Sonstiges angestelltes und abgestelltes Personal.</a:t>
            </a:r>
          </a:p>
          <a:p>
            <a:pPr>
              <a:lnSpc>
                <a:spcPct val="100000"/>
              </a:lnSpc>
              <a:defRPr b="0" i="0"/>
            </a:pPr>
            <a:r>
              <a:rPr lang="de-DE" sz="2200"/>
              <a:t>Optional, aber sehr erwünscht: Personal von Subunternehmern und anderen Auftragnehmern. </a:t>
            </a:r>
            <a:br>
              <a:rPr lang="de-DE" sz="2200"/>
            </a:br>
            <a:r>
              <a:rPr lang="de-DE" sz="2200"/>
              <a:t>VolkerWessels Unternehmen können selbst entscheiden, ob sie diese Zielgruppe einbeziehen oder nicht.</a:t>
            </a:r>
          </a:p>
          <a:p>
            <a:endParaRPr lang="de-DE" dirty="0"/>
          </a:p>
        </p:txBody>
      </p:sp>
      <p:sp>
        <p:nvSpPr>
          <p:cNvPr id="4" name="Tijdelijke aanduiding voor voettekst 3">
            <a:extLst>
              <a:ext uri="{FF2B5EF4-FFF2-40B4-BE49-F238E27FC236}">
                <a16:creationId xmlns:a16="http://schemas.microsoft.com/office/drawing/2014/main" id="{E7F4370F-F28C-48E0-AF00-23D82083B24D}"/>
              </a:ext>
            </a:extLst>
          </p:cNvPr>
          <p:cNvSpPr>
            <a:spLocks noGrp="1"/>
          </p:cNvSpPr>
          <p:nvPr>
            <p:ph type="ftr" sz="quarter" idx="10"/>
          </p:nvPr>
        </p:nvSpPr>
        <p:spPr/>
        <p:txBody>
          <a:bodyPr/>
          <a:lstStyle/>
          <a:p>
            <a:pPr>
              <a:defRPr b="0" i="0"/>
            </a:pPr>
            <a:r>
              <a:rPr lang="de-DE"/>
              <a:t>Dieses ist Teil der Kampagne „Falling for safety together“ (Gemeinsam stolpern für die Sicherheit).</a:t>
            </a:r>
            <a:endParaRPr lang="de-DE" dirty="0"/>
          </a:p>
        </p:txBody>
      </p:sp>
    </p:spTree>
    <p:extLst>
      <p:ext uri="{BB962C8B-B14F-4D97-AF65-F5344CB8AC3E}">
        <p14:creationId xmlns:p14="http://schemas.microsoft.com/office/powerpoint/2010/main" val="228244955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D79BFB5-F3A8-4FB2-8E24-F6AF5EA792EA}"/>
              </a:ext>
            </a:extLst>
          </p:cNvPr>
          <p:cNvSpPr>
            <a:spLocks noGrp="1"/>
          </p:cNvSpPr>
          <p:nvPr>
            <p:ph type="title"/>
          </p:nvPr>
        </p:nvSpPr>
        <p:spPr/>
        <p:txBody>
          <a:bodyPr/>
          <a:lstStyle/>
          <a:p>
            <a:pPr>
              <a:defRPr b="0" i="0"/>
            </a:pPr>
            <a:r>
              <a:rPr lang="de-DE" b="1"/>
              <a:t>MINDESTANFORDERUNGEN</a:t>
            </a:r>
            <a:endParaRPr lang="de-DE" b="1" dirty="0"/>
          </a:p>
        </p:txBody>
      </p:sp>
      <p:sp>
        <p:nvSpPr>
          <p:cNvPr id="3" name="Tijdelijke aanduiding voor inhoud 2">
            <a:extLst>
              <a:ext uri="{FF2B5EF4-FFF2-40B4-BE49-F238E27FC236}">
                <a16:creationId xmlns:a16="http://schemas.microsoft.com/office/drawing/2014/main" id="{86BB64C6-58E8-492B-B4E2-44C1E3D9119E}"/>
              </a:ext>
            </a:extLst>
          </p:cNvPr>
          <p:cNvSpPr>
            <a:spLocks noGrp="1"/>
          </p:cNvSpPr>
          <p:nvPr>
            <p:ph idx="1"/>
          </p:nvPr>
        </p:nvSpPr>
        <p:spPr/>
        <p:txBody>
          <a:bodyPr>
            <a:normAutofit fontScale="60000" lnSpcReduction="10000"/>
          </a:bodyPr>
          <a:lstStyle/>
          <a:p>
            <a:pPr marL="0" indent="0">
              <a:lnSpc>
                <a:spcPct val="120000"/>
              </a:lnSpc>
              <a:buNone/>
              <a:defRPr b="0" i="0"/>
            </a:pPr>
            <a:r>
              <a:rPr lang="de-DE"/>
              <a:t>Die folgenden Mindestanforderungen müssen erfüllt sein:</a:t>
            </a:r>
            <a:br>
              <a:rPr lang="de-DE"/>
            </a:br>
            <a:endParaRPr lang="de-DE"/>
          </a:p>
          <a:p>
            <a:pPr>
              <a:lnSpc>
                <a:spcPct val="120000"/>
              </a:lnSpc>
              <a:defRPr b="0" i="0"/>
            </a:pPr>
            <a:r>
              <a:rPr lang="de-DE"/>
              <a:t>Der Safety Day wird an den (Projekt-)Standorten der Unternehmen oder für Büropersonal z. B. über Teams durchgeführt.</a:t>
            </a:r>
          </a:p>
          <a:p>
            <a:pPr>
              <a:lnSpc>
                <a:spcPct val="120000"/>
              </a:lnSpc>
              <a:defRPr b="0" i="0"/>
            </a:pPr>
            <a:r>
              <a:rPr lang="de-DE"/>
              <a:t>Das Thema „Stürzen, Stolpern und Ausrutschen“ wird mindestens 1,5 Stunden lang behandelt.</a:t>
            </a:r>
          </a:p>
          <a:p>
            <a:pPr>
              <a:lnSpc>
                <a:spcPct val="120000"/>
              </a:lnSpc>
              <a:defRPr b="0" i="0"/>
            </a:pPr>
            <a:r>
              <a:rPr lang="de-DE"/>
              <a:t>Die Präsentation wird als Grundlage verwendet. Natürlich kann die Präsentation durch andere Sicherheitsthemen ergänzt werden, die das Unternehmen an diesem Tag ebenfalls besprechen möchte.</a:t>
            </a:r>
          </a:p>
          <a:p>
            <a:pPr>
              <a:lnSpc>
                <a:spcPct val="120000"/>
              </a:lnSpc>
              <a:defRPr b="0" i="0"/>
            </a:pPr>
            <a:r>
              <a:rPr lang="de-DE"/>
              <a:t>Die weitere Ausgestaltung dieses Tages legt jedes VolkerWessels Unternehmen selbst fest.</a:t>
            </a:r>
          </a:p>
          <a:p>
            <a:pPr>
              <a:lnSpc>
                <a:spcPct val="120000"/>
              </a:lnSpc>
              <a:defRPr b="0" i="0"/>
            </a:pPr>
            <a:r>
              <a:rPr lang="de-DE"/>
              <a:t>Für eine interessante Diskussion: Das digitale Spiel kann mit maximal 6-12 Personen gespielt werden, wobei die Abstandsregel von 1,5 m beachtet werden muss.</a:t>
            </a:r>
          </a:p>
          <a:p>
            <a:pPr>
              <a:lnSpc>
                <a:spcPct val="120000"/>
              </a:lnSpc>
              <a:defRPr b="0" i="0"/>
            </a:pPr>
            <a:r>
              <a:rPr lang="de-DE"/>
              <a:t>Ressourcen: Toolbox und Anleitung, Kampagnenmaterial, Save-the-Date-Poster, Save-the-Date-Desktop, Referentenhandbuch, Fragen &amp; Antworten, Startpräsentation (inklusive Animation) und digitales Sicherheitsspiel. </a:t>
            </a:r>
          </a:p>
          <a:p>
            <a:pPr marL="0" indent="0">
              <a:lnSpc>
                <a:spcPct val="120000"/>
              </a:lnSpc>
              <a:buNone/>
            </a:pPr>
            <a:endParaRPr lang="de-DE" dirty="0"/>
          </a:p>
        </p:txBody>
      </p:sp>
      <p:sp>
        <p:nvSpPr>
          <p:cNvPr id="4" name="Tijdelijke aanduiding voor voettekst 3">
            <a:extLst>
              <a:ext uri="{FF2B5EF4-FFF2-40B4-BE49-F238E27FC236}">
                <a16:creationId xmlns:a16="http://schemas.microsoft.com/office/drawing/2014/main" id="{A0BF99E7-219D-4E1B-B7F3-B76A8B127184}"/>
              </a:ext>
            </a:extLst>
          </p:cNvPr>
          <p:cNvSpPr>
            <a:spLocks noGrp="1"/>
          </p:cNvSpPr>
          <p:nvPr>
            <p:ph type="ftr" sz="quarter" idx="10"/>
          </p:nvPr>
        </p:nvSpPr>
        <p:spPr/>
        <p:txBody>
          <a:bodyPr/>
          <a:lstStyle/>
          <a:p>
            <a:pPr>
              <a:defRPr b="0" i="0"/>
            </a:pPr>
            <a:r>
              <a:rPr lang="de-DE"/>
              <a:t>Dieses ist Teil der Kampagne „Falling for safety together“ (Gemeinsam stolpern für die Sicherheit).</a:t>
            </a:r>
            <a:endParaRPr lang="de-DE" dirty="0"/>
          </a:p>
        </p:txBody>
      </p:sp>
    </p:spTree>
    <p:extLst>
      <p:ext uri="{BB962C8B-B14F-4D97-AF65-F5344CB8AC3E}">
        <p14:creationId xmlns:p14="http://schemas.microsoft.com/office/powerpoint/2010/main" val="45031557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D0AAD5-E55D-43BE-8B73-21DED9F09B61}"/>
              </a:ext>
            </a:extLst>
          </p:cNvPr>
          <p:cNvSpPr>
            <a:spLocks noGrp="1"/>
          </p:cNvSpPr>
          <p:nvPr>
            <p:ph type="title"/>
          </p:nvPr>
        </p:nvSpPr>
        <p:spPr/>
        <p:txBody>
          <a:bodyPr/>
          <a:lstStyle/>
          <a:p>
            <a:pPr>
              <a:defRPr b="0" i="0"/>
            </a:pPr>
            <a:r>
              <a:rPr lang="de-DE" b="1"/>
              <a:t>MÖGLICHE BESONDERHEITEN – BÜRO</a:t>
            </a:r>
            <a:endParaRPr lang="de-DE" b="1" dirty="0"/>
          </a:p>
        </p:txBody>
      </p:sp>
      <p:sp>
        <p:nvSpPr>
          <p:cNvPr id="3" name="Tijdelijke aanduiding voor inhoud 2">
            <a:extLst>
              <a:ext uri="{FF2B5EF4-FFF2-40B4-BE49-F238E27FC236}">
                <a16:creationId xmlns:a16="http://schemas.microsoft.com/office/drawing/2014/main" id="{579FA90E-08D8-4C61-B3F7-3F003BF24E02}"/>
              </a:ext>
            </a:extLst>
          </p:cNvPr>
          <p:cNvSpPr>
            <a:spLocks noGrp="1"/>
          </p:cNvSpPr>
          <p:nvPr>
            <p:ph idx="1"/>
          </p:nvPr>
        </p:nvSpPr>
        <p:spPr/>
        <p:txBody>
          <a:bodyPr>
            <a:normAutofit/>
          </a:bodyPr>
          <a:lstStyle/>
          <a:p>
            <a:pPr marL="0" indent="0">
              <a:buNone/>
              <a:defRPr b="0" i="0"/>
            </a:pPr>
            <a:r>
              <a:rPr lang="de-DE" sz="2000" b="1"/>
              <a:t>Kick-off Büro Personalmanagement </a:t>
            </a:r>
            <a:br>
              <a:rPr lang="de-DE" sz="2000" b="1"/>
            </a:br>
            <a:r>
              <a:rPr lang="de-DE" sz="2000" b="0"/>
              <a:t>Die Stärke des Programms liegt darin, dass eine Diskussion unter den Mitarbeitern angestoßen wird. Damit kommen wir wirklich zum Thema Sicherheit. </a:t>
            </a:r>
          </a:p>
          <a:p>
            <a:pPr marL="0" indent="0">
              <a:buNone/>
              <a:defRPr b="0" i="0"/>
            </a:pPr>
            <a:r>
              <a:rPr lang="de-DE" sz="2000" b="1"/>
              <a:t>Benötigte Werkzeuge</a:t>
            </a:r>
            <a:br>
              <a:rPr lang="de-DE" sz="2000" b="0"/>
            </a:br>
            <a:r>
              <a:rPr lang="de-DE" sz="2000" b="0"/>
              <a:t>Beamer, Laptop, Ton und Startpräsentation.</a:t>
            </a:r>
            <a:br>
              <a:rPr lang="de-DE" sz="2000" b="0"/>
            </a:br>
            <a:br>
              <a:rPr lang="de-DE" sz="2000" b="0"/>
            </a:br>
            <a:r>
              <a:rPr lang="de-DE" sz="2000">
                <a:highlight>
                  <a:srgbClr val="FFFF00"/>
                </a:highlight>
              </a:rPr>
              <a:t>HINWEIS: Das digitale Sicherheitsspiel ist nur über Chrome zugänglich, </a:t>
            </a:r>
            <a:r>
              <a:rPr lang="de-DE" sz="2000" u="sng">
                <a:highlight>
                  <a:srgbClr val="FFFF00"/>
                </a:highlight>
              </a:rPr>
              <a:t>nicht</a:t>
            </a:r>
            <a:r>
              <a:rPr lang="de-DE" sz="2000">
                <a:highlight>
                  <a:srgbClr val="FFFF00"/>
                </a:highlight>
              </a:rPr>
              <a:t> über Internet Explorer.</a:t>
            </a:r>
          </a:p>
          <a:p>
            <a:endParaRPr lang="de-DE" dirty="0"/>
          </a:p>
        </p:txBody>
      </p:sp>
      <p:sp>
        <p:nvSpPr>
          <p:cNvPr id="4" name="Tijdelijke aanduiding voor voettekst 3">
            <a:extLst>
              <a:ext uri="{FF2B5EF4-FFF2-40B4-BE49-F238E27FC236}">
                <a16:creationId xmlns:a16="http://schemas.microsoft.com/office/drawing/2014/main" id="{37C755EA-4943-4130-8AD4-36B55BEBEE37}"/>
              </a:ext>
            </a:extLst>
          </p:cNvPr>
          <p:cNvSpPr>
            <a:spLocks noGrp="1"/>
          </p:cNvSpPr>
          <p:nvPr>
            <p:ph type="ftr" sz="quarter" idx="10"/>
          </p:nvPr>
        </p:nvSpPr>
        <p:spPr/>
        <p:txBody>
          <a:bodyPr/>
          <a:lstStyle/>
          <a:p>
            <a:pPr>
              <a:defRPr b="0" i="0"/>
            </a:pPr>
            <a:r>
              <a:rPr lang="de-DE"/>
              <a:t>Dieses ist Teil der Kampagne „Falling for safety together“ (Gemeinsam stolpern für die Sicherheit).</a:t>
            </a:r>
            <a:endParaRPr lang="de-DE" dirty="0"/>
          </a:p>
        </p:txBody>
      </p:sp>
    </p:spTree>
    <p:extLst>
      <p:ext uri="{BB962C8B-B14F-4D97-AF65-F5344CB8AC3E}">
        <p14:creationId xmlns:p14="http://schemas.microsoft.com/office/powerpoint/2010/main" val="256498421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97DD7C-C781-4895-A66E-05930B945330}"/>
              </a:ext>
            </a:extLst>
          </p:cNvPr>
          <p:cNvSpPr>
            <a:spLocks noGrp="1"/>
          </p:cNvSpPr>
          <p:nvPr>
            <p:ph type="title"/>
          </p:nvPr>
        </p:nvSpPr>
        <p:spPr/>
        <p:txBody>
          <a:bodyPr/>
          <a:lstStyle/>
          <a:p>
            <a:pPr>
              <a:defRPr b="0" i="0"/>
            </a:pPr>
            <a:r>
              <a:rPr lang="de-DE" b="1"/>
              <a:t>MÖGLICHE BESONDERHEITEN – PROJEKT</a:t>
            </a:r>
            <a:endParaRPr lang="de-DE" b="1" dirty="0"/>
          </a:p>
        </p:txBody>
      </p:sp>
      <p:sp>
        <p:nvSpPr>
          <p:cNvPr id="3" name="Tijdelijke aanduiding voor inhoud 2">
            <a:extLst>
              <a:ext uri="{FF2B5EF4-FFF2-40B4-BE49-F238E27FC236}">
                <a16:creationId xmlns:a16="http://schemas.microsoft.com/office/drawing/2014/main" id="{570D7AD6-D79C-47C3-930D-E97F94F43A44}"/>
              </a:ext>
            </a:extLst>
          </p:cNvPr>
          <p:cNvSpPr>
            <a:spLocks noGrp="1"/>
          </p:cNvSpPr>
          <p:nvPr>
            <p:ph idx="1"/>
          </p:nvPr>
        </p:nvSpPr>
        <p:spPr/>
        <p:txBody>
          <a:bodyPr>
            <a:normAutofit/>
          </a:bodyPr>
          <a:lstStyle/>
          <a:p>
            <a:pPr marL="0" indent="0">
              <a:buNone/>
              <a:defRPr b="0" i="0"/>
            </a:pPr>
            <a:r>
              <a:rPr lang="de-DE" sz="2000" b="1"/>
              <a:t>Orte der Treffen (Projekt)</a:t>
            </a:r>
            <a:br>
              <a:rPr lang="de-DE" sz="2000" b="1"/>
            </a:br>
            <a:r>
              <a:rPr lang="de-DE" sz="2000" b="0"/>
              <a:t>Der Projektleiter/die Projektleitung besucht die Projekte, um den Safety Day zu organisieren. Es besteht die Möglichkeit, dass der Projektleiter/die Projektleitung mehrere Projekte besucht. </a:t>
            </a:r>
            <a:r>
              <a:rPr lang="de-DE" sz="2000" b="1"/>
              <a:t>Das VolkerWessels Unternehmen selbst wird dies festlegen</a:t>
            </a:r>
            <a:r>
              <a:rPr lang="de-DE" sz="2000" b="0"/>
              <a:t>.</a:t>
            </a:r>
          </a:p>
          <a:p>
            <a:pPr marL="0" indent="0">
              <a:buNone/>
              <a:defRPr b="0" i="0"/>
            </a:pPr>
            <a:r>
              <a:rPr lang="de-DE" sz="2000"/>
              <a:t>Die Stärke des Programms liegt darin, dass eine Diskussion unter den Mitarbeitern angestoßen wird. Damit kommen wir wirklich zum Thema Sicherheit. </a:t>
            </a:r>
          </a:p>
          <a:p>
            <a:pPr marL="0" indent="0">
              <a:buNone/>
            </a:pPr>
            <a:endParaRPr lang="de-DE" sz="2000"/>
          </a:p>
          <a:p>
            <a:pPr marL="0" indent="0">
              <a:buNone/>
              <a:defRPr b="0" i="0"/>
            </a:pPr>
            <a:r>
              <a:rPr lang="de-DE" sz="2000" b="1"/>
              <a:t>Benötigte Werkzeuge</a:t>
            </a:r>
            <a:br>
              <a:rPr lang="de-DE" sz="2000" b="0"/>
            </a:br>
            <a:r>
              <a:rPr lang="de-DE" sz="2000" b="0"/>
              <a:t>Beamer, Laptop, Ton und Startpräsentation.</a:t>
            </a:r>
            <a:br>
              <a:rPr lang="de-DE" sz="2000" b="0"/>
            </a:br>
            <a:br>
              <a:rPr lang="de-DE" sz="2000" b="0"/>
            </a:br>
            <a:r>
              <a:rPr lang="de-DE" sz="2000">
                <a:highlight>
                  <a:srgbClr val="FFFF00"/>
                </a:highlight>
              </a:rPr>
              <a:t>HINWEIS: Das digitale Sicherheitsspiel ist nur über Chrome zugänglich, </a:t>
            </a:r>
            <a:r>
              <a:rPr lang="de-DE" sz="2000" u="sng">
                <a:highlight>
                  <a:srgbClr val="FFFF00"/>
                </a:highlight>
              </a:rPr>
              <a:t>nicht</a:t>
            </a:r>
            <a:r>
              <a:rPr lang="de-DE" sz="2000">
                <a:highlight>
                  <a:srgbClr val="FFFF00"/>
                </a:highlight>
              </a:rPr>
              <a:t> über Internet Explorer.</a:t>
            </a:r>
          </a:p>
          <a:p>
            <a:endParaRPr lang="de-DE" dirty="0"/>
          </a:p>
        </p:txBody>
      </p:sp>
      <p:sp>
        <p:nvSpPr>
          <p:cNvPr id="4" name="Tijdelijke aanduiding voor voettekst 3">
            <a:extLst>
              <a:ext uri="{FF2B5EF4-FFF2-40B4-BE49-F238E27FC236}">
                <a16:creationId xmlns:a16="http://schemas.microsoft.com/office/drawing/2014/main" id="{B55CDFD4-3F10-4D9A-965C-13F244AF9DC9}"/>
              </a:ext>
            </a:extLst>
          </p:cNvPr>
          <p:cNvSpPr>
            <a:spLocks noGrp="1"/>
          </p:cNvSpPr>
          <p:nvPr>
            <p:ph type="ftr" sz="quarter" idx="10"/>
          </p:nvPr>
        </p:nvSpPr>
        <p:spPr/>
        <p:txBody>
          <a:bodyPr/>
          <a:lstStyle/>
          <a:p>
            <a:pPr>
              <a:defRPr b="0" i="0"/>
            </a:pPr>
            <a:r>
              <a:rPr lang="de-DE"/>
              <a:t>Dieses ist Teil der Kampagne „Falling for safety together“ (Gemeinsam stolpern für die Sicherheit).</a:t>
            </a:r>
            <a:endParaRPr lang="de-DE" dirty="0"/>
          </a:p>
        </p:txBody>
      </p:sp>
    </p:spTree>
    <p:extLst>
      <p:ext uri="{BB962C8B-B14F-4D97-AF65-F5344CB8AC3E}">
        <p14:creationId xmlns:p14="http://schemas.microsoft.com/office/powerpoint/2010/main" val="1673755409"/>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8.04.09"/>
  <p:tag name="AS_TITLE" val="Aspose.Slides for .NET 4.0 Client Profile"/>
  <p:tag name="AS_VERSION" val="18.4"/>
</p:tagLst>
</file>

<file path=ppt/theme/theme1.xml><?xml version="1.0" encoding="utf-8"?>
<a:theme xmlns:a="http://schemas.openxmlformats.org/drawingml/2006/main" name="Kantoorthema">
  <a:themeElements>
    <a:clrScheme name="Aangepast 11">
      <a:dk1>
        <a:srgbClr val="000000"/>
      </a:dk1>
      <a:lt1>
        <a:srgbClr val="FFFFFF"/>
      </a:lt1>
      <a:dk2>
        <a:srgbClr val="000000"/>
      </a:dk2>
      <a:lt2>
        <a:srgbClr val="FFDD00"/>
      </a:lt2>
      <a:accent1>
        <a:srgbClr val="000000"/>
      </a:accent1>
      <a:accent2>
        <a:srgbClr val="FFDD00"/>
      </a:accent2>
      <a:accent3>
        <a:srgbClr val="FFFFFF"/>
      </a:accent3>
      <a:accent4>
        <a:srgbClr val="666666"/>
      </a:accent4>
      <a:accent5>
        <a:srgbClr val="5B9BD5"/>
      </a:accent5>
      <a:accent6>
        <a:srgbClr val="70AD47"/>
      </a:accent6>
      <a:hlink>
        <a:srgbClr val="000000"/>
      </a:hlink>
      <a:folHlink>
        <a:srgbClr val="666666"/>
      </a:folHlink>
    </a:clrScheme>
    <a:fontScheme name="Arial">
      <a:majorFont>
        <a:latin typeface="Arial"/>
        <a:ea typeface="Arial"/>
        <a:cs typeface="Arial"/>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Arial"/>
        <a:cs typeface="Arial"/>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9252B65C-5470-0A41-9940-C699F80E7CA4}" vid="{AD2F2E86-5680-F847-BA77-AE4D3793842B}"/>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67F5A2D1D56FF459CCE8CF027CDFEA7" ma:contentTypeVersion="13" ma:contentTypeDescription="Een nieuw document maken." ma:contentTypeScope="" ma:versionID="99ed6ed6b93b81a0ab6b5d9dda785087">
  <xsd:schema xmlns:xsd="http://www.w3.org/2001/XMLSchema" xmlns:xs="http://www.w3.org/2001/XMLSchema" xmlns:p="http://schemas.microsoft.com/office/2006/metadata/properties" xmlns:ns2="999cfada-34d5-4714-b4a8-e68cae7209eb" xmlns:ns3="f59e6ea7-2f2e-4003-9225-dd4e64329d84" targetNamespace="http://schemas.microsoft.com/office/2006/metadata/properties" ma:root="true" ma:fieldsID="397b613cb173e3839d253020a7d5daa6" ns2:_="" ns3:_="">
    <xsd:import namespace="999cfada-34d5-4714-b4a8-e68cae7209eb"/>
    <xsd:import namespace="f59e6ea7-2f2e-4003-9225-dd4e64329d8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9cfada-34d5-4714-b4a8-e68cae7209e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59e6ea7-2f2e-4003-9225-dd4e64329d84" elementFormDefault="qualified">
    <xsd:import namespace="http://schemas.microsoft.com/office/2006/documentManagement/types"/>
    <xsd:import namespace="http://schemas.microsoft.com/office/infopath/2007/PartnerControls"/>
    <xsd:element name="SharedWithUsers" ma:index="18"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1A4503A-3881-45AF-BE74-639E94768E86}">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2FC9701E-D241-4F5A-87D0-231148CB51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99cfada-34d5-4714-b4a8-e68cae7209eb"/>
    <ds:schemaRef ds:uri="f59e6ea7-2f2e-4003-9225-dd4e64329d8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1449487-1E5C-4C88-BF11-D36996CDF8B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Powerpoint</Template>
  <TotalTime>275</TotalTime>
  <Words>1028</Words>
  <Application>Microsoft Office PowerPoint</Application>
  <PresentationFormat>Breedbeeld</PresentationFormat>
  <Paragraphs>69</Paragraphs>
  <Slides>11</Slides>
  <Notes>1</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11</vt:i4>
      </vt:variant>
    </vt:vector>
  </HeadingPairs>
  <TitlesOfParts>
    <vt:vector size="14" baseType="lpstr">
      <vt:lpstr>Arial</vt:lpstr>
      <vt:lpstr>Calibri</vt:lpstr>
      <vt:lpstr>Kantoorthema</vt:lpstr>
      <vt:lpstr>SAFETY DAY  GEMEINSAM FÜR SICHERHEIT EINTRETEN  6. Oktober 2021</vt:lpstr>
      <vt:lpstr>EINLEITUNG</vt:lpstr>
      <vt:lpstr>GRUND FÜR DAS THEMA</vt:lpstr>
      <vt:lpstr>ZIEL</vt:lpstr>
      <vt:lpstr>BOTSCHAFT</vt:lpstr>
      <vt:lpstr>ZIELGRUPPE</vt:lpstr>
      <vt:lpstr>MINDESTANFORDERUNGEN</vt:lpstr>
      <vt:lpstr>MÖGLICHE BESONDERHEITEN – BÜRO</vt:lpstr>
      <vt:lpstr>MÖGLICHE BESONDERHEITEN – PROJEKT</vt:lpstr>
      <vt:lpstr>BEWERTUNG UND FEEDBACK</vt:lpstr>
      <vt:lpstr>VIEL ERFOLG BEI DEN VORBEREITUNGEN!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VEILIGHEIDSDAG  SAMEN VALLEN VOOR VEILIGHEID  6 oktober 2021</dc:title>
  <dc:creator>Hendrikx, Yvonne</dc:creator>
  <cp:lastModifiedBy>Buitink, Fleur</cp:lastModifiedBy>
  <cp:revision>20</cp:revision>
  <dcterms:created xsi:type="dcterms:W3CDTF">2020-01-27T11:52:02Z</dcterms:created>
  <dcterms:modified xsi:type="dcterms:W3CDTF">2021-09-13T10:55:37Z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0x010100767F5A2D1D56FF459CCE8CF027CDFEA7</vt:lpwstr>
  </property>
  <property fmtid="{D5CDD505-2E9C-101B-9397-08002B2CF9AE}" pid="3" name="Order">
    <vt:r8>100</vt:r8>
  </property>
</Properties>
</file>