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 showSpecialPlsOnTitleSld="0" saveSubsetFonts="1" autoCompressPictures="0">
  <p:sldMasterIdLst>
    <p:sldMasterId id="2147483648" r:id="rId4"/>
  </p:sldMasterIdLst>
  <p:notesMasterIdLst>
    <p:notesMasterId r:id="rId16"/>
  </p:notesMasterIdLst>
  <p:sldIdLst>
    <p:sldId id="257" r:id="rId5"/>
    <p:sldId id="260" r:id="rId6"/>
    <p:sldId id="263" r:id="rId7"/>
    <p:sldId id="264" r:id="rId8"/>
    <p:sldId id="266" r:id="rId9"/>
    <p:sldId id="267" r:id="rId10"/>
    <p:sldId id="265" r:id="rId11"/>
    <p:sldId id="271" r:id="rId12"/>
    <p:sldId id="272" r:id="rId13"/>
    <p:sldId id="273" r:id="rId14"/>
    <p:sldId id="259" r:id="rId15"/>
  </p:sldIdLst>
  <p:sldSz cx="12192000" cy="6858000"/>
  <p:notesSz cx="6858000" cy="9144000"/>
  <p:custDataLst>
    <p:tags r:id="rId17"/>
  </p:custDataLst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uitink, Fleur" initials="BF" lastIdx="0" clrIdx="0">
    <p:extLst>
      <p:ext uri="{19B8F6BF-5375-455C-9EA6-DF929625EA0E}">
        <p15:presenceInfo xmlns:p15="http://schemas.microsoft.com/office/powerpoint/2012/main" userId="S::fbuitink@volkerwessels.com::cf590200-e243-4b2e-a585-9874ef062f38" providerId="AD"/>
      </p:ext>
    </p:extLst>
  </p:cmAuthor>
  <p:cmAuthor id="2" name="Bas Roordink" initials="BR" lastIdx="0" clrIdx="1">
    <p:extLst>
      <p:ext uri="{19B8F6BF-5375-455C-9EA6-DF929625EA0E}">
        <p15:presenceInfo xmlns:p15="http://schemas.microsoft.com/office/powerpoint/2012/main" userId="S::broordink@volkerwessels.com::e6b80f22-b7ea-4a1b-9826-4cad8536796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7985E1-D591-4C61-89E7-295AA74565BF}" v="2" dt="2021-07-27T07:42:17.3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04"/>
    <p:restoredTop sz="94694"/>
  </p:normalViewPr>
  <p:slideViewPr>
    <p:cSldViewPr snapToGrid="0" snapToObjects="1">
      <p:cViewPr varScale="1">
        <p:scale>
          <a:sx n="86" d="100"/>
          <a:sy n="86" d="100"/>
        </p:scale>
        <p:origin x="59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85C2C8-B723-4546-AA45-0F060A885A57}" type="datetimeFigureOut">
              <a:rPr lang="nl-NL" smtClean="0"/>
              <a:t>13-9-2021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730059-9356-5542-B7AC-C623CB1A6CD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42965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MSLAG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DD8FB9-68D9-3A4E-BA36-E98222042F9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8321040" cy="2387600"/>
          </a:xfrm>
        </p:spPr>
        <p:txBody>
          <a:bodyPr anchor="b"/>
          <a:lstStyle>
            <a:lvl1pPr algn="l">
              <a:defRPr sz="6000" b="1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1372C4B-75E6-804D-9777-948308A865E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832104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A54E2AAF-7BCC-8B4F-90E2-B7A0A3CDE3B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07114" y="0"/>
            <a:ext cx="841985" cy="1250950"/>
          </a:xfrm>
          <a:prstGeom prst="rect">
            <a:avLst/>
          </a:prstGeom>
        </p:spPr>
      </p:pic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DFDBD2BC-DA55-2D4E-8862-5C21587C474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/>
              <a:t>Onderdeel van de campagne ‘Samen vallen voor veiligheid’.</a:t>
            </a:r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F89539FD-5243-4C46-8F82-AD1320F7297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E4AD8C-2841-0441-ABCE-FDDBA89E857F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B4B125FC-2D3E-0244-AD16-4F1AB1E9342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690100" y="5938520"/>
            <a:ext cx="2159000" cy="35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10671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Pagina 1 gee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D4D016-C12F-444E-AACE-DC1D196DD8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11B3BE7-3259-5E46-815A-2CC5881101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8" name="Tijdelijke aanduiding voor dianummer 7">
            <a:extLst>
              <a:ext uri="{FF2B5EF4-FFF2-40B4-BE49-F238E27FC236}">
                <a16:creationId xmlns:a16="http://schemas.microsoft.com/office/drawing/2014/main" id="{3E5EECF5-25A3-0B4B-A3A3-A7C94E7D703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E4AD8C-2841-0441-ABCE-FDDBA89E857F}" type="slidenum">
              <a:rPr lang="nl-NL" smtClean="0"/>
              <a:t>‹nr.›</a:t>
            </a:fld>
            <a:endParaRPr lang="nl-NL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B6DBA526-162B-0B4C-823B-DD00F481D28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07114" y="0"/>
            <a:ext cx="841985" cy="125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28540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OMSLAG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DD8FB9-68D9-3A4E-BA36-E98222042F9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8321040" cy="2387600"/>
          </a:xfrm>
        </p:spPr>
        <p:txBody>
          <a:bodyPr anchor="b"/>
          <a:lstStyle>
            <a:lvl1pPr algn="l">
              <a:defRPr sz="6000" b="1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1372C4B-75E6-804D-9777-948308A865E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832104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A54E2AAF-7BCC-8B4F-90E2-B7A0A3CDE3B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07114" y="0"/>
            <a:ext cx="841985" cy="1250950"/>
          </a:xfrm>
          <a:prstGeom prst="rect">
            <a:avLst/>
          </a:prstGeom>
        </p:spPr>
      </p:pic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F89539FD-5243-4C46-8F82-AD1320F7297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E4AD8C-2841-0441-ABCE-FDDBA89E85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75359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DD8FB9-68D9-3A4E-BA36-E98222042F9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1372C4B-75E6-804D-9777-948308A865E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10" name="Tijdelijke aanduiding voor voettekst 9">
            <a:extLst>
              <a:ext uri="{FF2B5EF4-FFF2-40B4-BE49-F238E27FC236}">
                <a16:creationId xmlns:a16="http://schemas.microsoft.com/office/drawing/2014/main" id="{91471414-5971-9847-A9FC-BFE54C434B2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/>
              <a:t>Onderdeel van de campagne ‘Samen vallen voor veiligheid’.</a:t>
            </a:r>
          </a:p>
        </p:txBody>
      </p:sp>
      <p:sp>
        <p:nvSpPr>
          <p:cNvPr id="11" name="Tijdelijke aanduiding voor dianummer 10">
            <a:extLst>
              <a:ext uri="{FF2B5EF4-FFF2-40B4-BE49-F238E27FC236}">
                <a16:creationId xmlns:a16="http://schemas.microsoft.com/office/drawing/2014/main" id="{A7E0E0D9-0E6B-004D-96FC-F9322EA8A18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E4AD8C-2841-0441-ABCE-FDDBA89E857F}" type="slidenum">
              <a:rPr lang="nl-NL" smtClean="0"/>
              <a:t>‹nr.›</a:t>
            </a:fld>
            <a:endParaRPr lang="nl-NL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E59A9C6E-C737-0445-A5DF-459FC1CF0C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690100" y="5938520"/>
            <a:ext cx="2159000" cy="35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72044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DD8FB9-68D9-3A4E-BA36-E98222042F9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1372C4B-75E6-804D-9777-948308A865E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11" name="Tijdelijke aanduiding voor dianummer 10">
            <a:extLst>
              <a:ext uri="{FF2B5EF4-FFF2-40B4-BE49-F238E27FC236}">
                <a16:creationId xmlns:a16="http://schemas.microsoft.com/office/drawing/2014/main" id="{A7E0E0D9-0E6B-004D-96FC-F9322EA8A18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E4AD8C-2841-0441-ABCE-FDDBA89E85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294421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gina gee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DD8FB9-68D9-3A4E-BA36-E98222042F9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1372C4B-75E6-804D-9777-948308A865E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10" name="Tijdelijke aanduiding voor voettekst 9">
            <a:extLst>
              <a:ext uri="{FF2B5EF4-FFF2-40B4-BE49-F238E27FC236}">
                <a16:creationId xmlns:a16="http://schemas.microsoft.com/office/drawing/2014/main" id="{91471414-5971-9847-A9FC-BFE54C434B2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/>
              <a:t>Onderdeel van de campagne ‘Samen vallen voor veiligheid’.</a:t>
            </a:r>
          </a:p>
        </p:txBody>
      </p:sp>
      <p:sp>
        <p:nvSpPr>
          <p:cNvPr id="11" name="Tijdelijke aanduiding voor dianummer 10">
            <a:extLst>
              <a:ext uri="{FF2B5EF4-FFF2-40B4-BE49-F238E27FC236}">
                <a16:creationId xmlns:a16="http://schemas.microsoft.com/office/drawing/2014/main" id="{A7E0E0D9-0E6B-004D-96FC-F9322EA8A18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E4AD8C-2841-0441-ABCE-FDDBA89E857F}" type="slidenum">
              <a:rPr lang="nl-NL" smtClean="0"/>
              <a:t>‹nr.›</a:t>
            </a:fld>
            <a:endParaRPr lang="nl-NL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A54E2AAF-7BCC-8B4F-90E2-B7A0A3CDE3B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07114" y="0"/>
            <a:ext cx="841985" cy="1250950"/>
          </a:xfrm>
          <a:prstGeom prst="rect">
            <a:avLst/>
          </a:prstGeom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8D2AD3EC-E0F6-7645-929A-86B49ED34BB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690100" y="5938520"/>
            <a:ext cx="2159000" cy="35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624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Pagina gee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DD8FB9-68D9-3A4E-BA36-E98222042F9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1372C4B-75E6-804D-9777-948308A865E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11" name="Tijdelijke aanduiding voor dianummer 10">
            <a:extLst>
              <a:ext uri="{FF2B5EF4-FFF2-40B4-BE49-F238E27FC236}">
                <a16:creationId xmlns:a16="http://schemas.microsoft.com/office/drawing/2014/main" id="{A7E0E0D9-0E6B-004D-96FC-F9322EA8A18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E4AD8C-2841-0441-ABCE-FDDBA89E857F}" type="slidenum">
              <a:rPr lang="nl-NL" smtClean="0"/>
              <a:t>‹nr.›</a:t>
            </a:fld>
            <a:endParaRPr lang="nl-NL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A54E2AAF-7BCC-8B4F-90E2-B7A0A3CDE3B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07114" y="0"/>
            <a:ext cx="841985" cy="125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0413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gin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D4D016-C12F-444E-AACE-DC1D196DD8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11B3BE7-3259-5E46-815A-2CC5881101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voettekst 6">
            <a:extLst>
              <a:ext uri="{FF2B5EF4-FFF2-40B4-BE49-F238E27FC236}">
                <a16:creationId xmlns:a16="http://schemas.microsoft.com/office/drawing/2014/main" id="{E07D8E4D-B322-D942-BC38-D7F60409B25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/>
              <a:t>Onderdeel van de campagne ‘Samen vallen voor veiligheid’.</a:t>
            </a:r>
          </a:p>
        </p:txBody>
      </p:sp>
      <p:sp>
        <p:nvSpPr>
          <p:cNvPr id="8" name="Tijdelijke aanduiding voor dianummer 7">
            <a:extLst>
              <a:ext uri="{FF2B5EF4-FFF2-40B4-BE49-F238E27FC236}">
                <a16:creationId xmlns:a16="http://schemas.microsoft.com/office/drawing/2014/main" id="{3E5EECF5-25A3-0B4B-A3A3-A7C94E7D703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E4AD8C-2841-0441-ABCE-FDDBA89E857F}" type="slidenum">
              <a:rPr lang="nl-NL" smtClean="0"/>
              <a:t>‹nr.›</a:t>
            </a:fld>
            <a:endParaRPr lang="nl-NL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039DEE86-40DF-C74A-9A04-B6055F7B3F8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690100" y="5938520"/>
            <a:ext cx="2159000" cy="35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84672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Pagin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D4D016-C12F-444E-AACE-DC1D196DD8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11B3BE7-3259-5E46-815A-2CC5881101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8" name="Tijdelijke aanduiding voor dianummer 7">
            <a:extLst>
              <a:ext uri="{FF2B5EF4-FFF2-40B4-BE49-F238E27FC236}">
                <a16:creationId xmlns:a16="http://schemas.microsoft.com/office/drawing/2014/main" id="{3E5EECF5-25A3-0B4B-A3A3-A7C94E7D703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E4AD8C-2841-0441-ABCE-FDDBA89E857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9169000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gina 1 gee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D4D016-C12F-444E-AACE-DC1D196DD8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11B3BE7-3259-5E46-815A-2CC5881101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voettekst 6">
            <a:extLst>
              <a:ext uri="{FF2B5EF4-FFF2-40B4-BE49-F238E27FC236}">
                <a16:creationId xmlns:a16="http://schemas.microsoft.com/office/drawing/2014/main" id="{E07D8E4D-B322-D942-BC38-D7F60409B25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/>
              <a:t>Onderdeel van de campagne ‘Samen vallen voor veiligheid’.</a:t>
            </a:r>
          </a:p>
        </p:txBody>
      </p:sp>
      <p:sp>
        <p:nvSpPr>
          <p:cNvPr id="8" name="Tijdelijke aanduiding voor dianummer 7">
            <a:extLst>
              <a:ext uri="{FF2B5EF4-FFF2-40B4-BE49-F238E27FC236}">
                <a16:creationId xmlns:a16="http://schemas.microsoft.com/office/drawing/2014/main" id="{3E5EECF5-25A3-0B4B-A3A3-A7C94E7D703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E4AD8C-2841-0441-ABCE-FDDBA89E857F}" type="slidenum">
              <a:rPr lang="nl-NL" smtClean="0"/>
              <a:t>‹nr.›</a:t>
            </a:fld>
            <a:endParaRPr lang="nl-NL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B6DBA526-162B-0B4C-823B-DD00F481D28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07114" y="0"/>
            <a:ext cx="841985" cy="1250950"/>
          </a:xfrm>
          <a:prstGeom prst="rect">
            <a:avLst/>
          </a:prstGeom>
        </p:spPr>
      </p:pic>
      <p:pic>
        <p:nvPicPr>
          <p:cNvPr id="9" name="Afbeelding 8">
            <a:extLst>
              <a:ext uri="{FF2B5EF4-FFF2-40B4-BE49-F238E27FC236}">
                <a16:creationId xmlns:a16="http://schemas.microsoft.com/office/drawing/2014/main" id="{8617EB2F-571B-2A4E-9F7B-E04F0A86F7A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690100" y="5938520"/>
            <a:ext cx="2159000" cy="35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6927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C074628F-69FD-CA41-8C79-B23139C53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1680"/>
            <a:ext cx="10515600" cy="9490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0D8E5CA-E8EA-5C4A-8BE1-E97760729F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06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voettekst 4">
            <a:extLst>
              <a:ext uri="{FF2B5EF4-FFF2-40B4-BE49-F238E27FC236}">
                <a16:creationId xmlns:a16="http://schemas.microsoft.com/office/drawing/2014/main" id="{F96F3169-F004-1E41-859E-C1F213D219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066234"/>
            <a:ext cx="4185920" cy="221457"/>
          </a:xfrm>
          <a:prstGeom prst="rect">
            <a:avLst/>
          </a:prstGeom>
        </p:spPr>
        <p:txBody>
          <a:bodyPr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nl-NL"/>
              <a:t>Onderdeel van de campagne ‘Samen vallen voor veiligheid’.</a:t>
            </a:r>
          </a:p>
        </p:txBody>
      </p:sp>
      <p:sp>
        <p:nvSpPr>
          <p:cNvPr id="8" name="Tijdelijke aanduiding voor dianummer 5">
            <a:extLst>
              <a:ext uri="{FF2B5EF4-FFF2-40B4-BE49-F238E27FC236}">
                <a16:creationId xmlns:a16="http://schemas.microsoft.com/office/drawing/2014/main" id="{CAF06113-FFA7-1846-9695-2AC84ECFB0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42900" y="6066234"/>
            <a:ext cx="495300" cy="221457"/>
          </a:xfrm>
          <a:prstGeom prst="rect">
            <a:avLst/>
          </a:prstGeom>
        </p:spPr>
        <p:txBody>
          <a:bodyPr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EE4AD8C-2841-0441-ABCE-FDDBA89E857F}" type="slidenum">
              <a:rPr lang="nl-NL" smtClean="0"/>
              <a:t>‹nr.›</a:t>
            </a:fld>
            <a:endParaRPr lang="nl-NL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2D734FFE-290E-224F-ACC3-02E50E931091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0" y="0"/>
            <a:ext cx="12192000" cy="393700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6CF49184-0590-824E-BF9A-DE0914F033CA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0" y="6464300"/>
            <a:ext cx="12192000" cy="393700"/>
          </a:xfrm>
          <a:prstGeom prst="rect">
            <a:avLst/>
          </a:prstGeom>
        </p:spPr>
      </p:pic>
      <p:pic>
        <p:nvPicPr>
          <p:cNvPr id="18" name="Afbeelding 17" descr="Afbeelding met geel, mensen, tekening, man&#10;&#10;Automatisch gegenereerde beschrijving">
            <a:extLst>
              <a:ext uri="{FF2B5EF4-FFF2-40B4-BE49-F238E27FC236}">
                <a16:creationId xmlns:a16="http://schemas.microsoft.com/office/drawing/2014/main" id="{62D31040-170C-634D-A801-DB5693374B0C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1007114" y="0"/>
            <a:ext cx="841986" cy="125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486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49" r:id="rId3"/>
    <p:sldLayoutId id="2147483657" r:id="rId4"/>
    <p:sldLayoutId id="2147483653" r:id="rId5"/>
    <p:sldLayoutId id="2147483658" r:id="rId6"/>
    <p:sldLayoutId id="2147483650" r:id="rId7"/>
    <p:sldLayoutId id="2147483659" r:id="rId8"/>
    <p:sldLayoutId id="2147483654" r:id="rId9"/>
    <p:sldLayoutId id="2147483660" r:id="rId10"/>
  </p:sldLayoutIdLst>
  <p:transition/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FA767E-3DB7-7B46-855B-3C179A0A78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14389" y="1122363"/>
            <a:ext cx="8321040" cy="2387600"/>
          </a:xfrm>
        </p:spPr>
        <p:txBody>
          <a:bodyPr>
            <a:normAutofit/>
          </a:bodyPr>
          <a:lstStyle/>
          <a:p>
            <a:pPr>
              <a:defRPr b="0" i="0"/>
            </a:pPr>
            <a:r>
              <a:rPr lang="pl-PL" sz="5400" b="1"/>
              <a:t>DZIEŃ BHP </a:t>
            </a:r>
            <a:br>
              <a:rPr lang="pl-PL" sz="5400" b="1"/>
            </a:br>
            <a:r>
              <a:rPr lang="pl-PL" sz="3600" b="1"/>
              <a:t>RAZEM DLA BEZPIECZEŃSTWA</a:t>
            </a:r>
            <a:br>
              <a:rPr lang="pl-PL" sz="3600" b="1"/>
            </a:br>
            <a:br>
              <a:rPr lang="pl-PL" sz="3600" b="1"/>
            </a:br>
            <a:r>
              <a:rPr lang="pl-PL" sz="2000" b="1"/>
              <a:t>6 października 2021 r.</a:t>
            </a:r>
            <a:endParaRPr lang="pl-PL" sz="2000" b="1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AC63826-AA46-8547-9011-215698E5E5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14389" y="3602038"/>
            <a:ext cx="8321040" cy="1655762"/>
          </a:xfrm>
        </p:spPr>
        <p:txBody>
          <a:bodyPr/>
          <a:lstStyle/>
          <a:p>
            <a:endParaRPr lang="pl-PL"/>
          </a:p>
          <a:p>
            <a:pPr>
              <a:defRPr b="0" i="0"/>
            </a:pPr>
            <a:r>
              <a:rPr lang="pl-PL"/>
              <a:t>PLAN DLA FIRM</a:t>
            </a:r>
          </a:p>
          <a:p>
            <a:pPr>
              <a:defRPr b="0" i="0"/>
            </a:pPr>
            <a:r>
              <a:rPr lang="pl-PL" sz="1800"/>
              <a:t>[plan można uzupełnić o własne pomysły]</a:t>
            </a:r>
            <a:endParaRPr lang="pl-PL" sz="1800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4EF3F3FF-6898-894B-BBBE-EC7B2543F4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7967" y="1199520"/>
            <a:ext cx="1514683" cy="4023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53906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1937F1-97A4-4003-980B-EC6F1D1FBF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b="0" i="0"/>
            </a:pPr>
            <a:r>
              <a:rPr lang="pl-PL" b="1"/>
              <a:t>OCENA I OPINIE</a:t>
            </a:r>
            <a:endParaRPr lang="pl-PL" b="1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8E46241-0006-440B-B286-03AD5E1986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buNone/>
              <a:defRPr b="0" i="0"/>
            </a:pPr>
            <a:r>
              <a:rPr lang="pl-PL" sz="2200" b="1"/>
              <a:t>W ramach firmy (minimum):</a:t>
            </a:r>
          </a:p>
          <a:p>
            <a:pPr lvl="0">
              <a:lnSpc>
                <a:spcPct val="110000"/>
              </a:lnSpc>
              <a:defRPr b="0" i="0"/>
            </a:pPr>
            <a:r>
              <a:rPr lang="pl-PL" sz="2200"/>
              <a:t>Jak Ci się podobała wspólna gra?</a:t>
            </a:r>
          </a:p>
          <a:p>
            <a:pPr lvl="0">
              <a:lnSpc>
                <a:spcPct val="110000"/>
              </a:lnSpc>
              <a:defRPr b="0" i="0"/>
            </a:pPr>
            <a:r>
              <a:rPr lang="pl-PL" sz="2200"/>
              <a:t>Czego się z niej nauczyłeś/nauczyłaś?</a:t>
            </a:r>
          </a:p>
          <a:p>
            <a:pPr lvl="0">
              <a:lnSpc>
                <a:spcPct val="110000"/>
              </a:lnSpc>
              <a:defRPr b="0" i="0"/>
            </a:pPr>
            <a:r>
              <a:rPr lang="pl-PL" sz="2200"/>
              <a:t>Co zrobisz inaczej jutro w pracy?</a:t>
            </a:r>
          </a:p>
          <a:p>
            <a:pPr marL="0" indent="0">
              <a:lnSpc>
                <a:spcPct val="110000"/>
              </a:lnSpc>
              <a:buNone/>
              <a:defRPr b="0" i="0"/>
            </a:pPr>
            <a:br>
              <a:rPr lang="pl-PL" sz="2200" b="1"/>
            </a:br>
            <a:r>
              <a:rPr lang="pl-PL" sz="2200" b="1"/>
              <a:t>Informacje zwrotne od firm VolkerWessels do VolkerWessels:</a:t>
            </a:r>
          </a:p>
          <a:p>
            <a:pPr>
              <a:lnSpc>
                <a:spcPct val="110000"/>
              </a:lnSpc>
              <a:defRPr b="0" i="0"/>
            </a:pPr>
            <a:r>
              <a:rPr lang="pl-PL" sz="2200"/>
              <a:t>Nie wymaga się formalnej informacji zwrotnej. Chcielibyśmy otrzymać zdjęcia i wypowiedzi uczestników.</a:t>
            </a:r>
          </a:p>
          <a:p>
            <a:pPr>
              <a:lnSpc>
                <a:spcPct val="110000"/>
              </a:lnSpc>
              <a:defRPr b="0" i="0"/>
            </a:pPr>
            <a:r>
              <a:rPr lang="pl-PL" sz="2200"/>
              <a:t>Dobre pomysły, doświadczenia i inne wyniki np. ewaluacji w przedsiębiorstwie lub od instruktora są zawsze mile widziane. Jak najbardziej!</a:t>
            </a:r>
          </a:p>
          <a:p>
            <a:pPr>
              <a:lnSpc>
                <a:spcPct val="110000"/>
              </a:lnSpc>
              <a:defRPr b="0" i="0"/>
            </a:pPr>
            <a:r>
              <a:rPr lang="pl-PL" sz="2200"/>
              <a:t>Prosimy o przesłanie na adres safety@volkerwessels.com.</a:t>
            </a:r>
          </a:p>
          <a:p>
            <a:endParaRPr lang="pl-P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17C70257-20D1-4FAE-B2E4-6216618E954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 b="0" i="0"/>
            </a:pPr>
            <a:r>
              <a:rPr lang="pl-PL"/>
              <a:t>Część kampanii „Razem dla bezpieczeństwa”.</a:t>
            </a:r>
            <a:endParaRPr lang="pl-PL" dirty="0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7609B9A3-376F-4986-9D13-6BF716011DD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 b="0" i="0"/>
            </a:pPr>
            <a:fld id="{87C042D1-7944-4463-8FDB-D7CAEEF3357A}" type="slidenum">
              <a:rPr lang="pl-PL" smtClean="0"/>
              <a:t>11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73546633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F5016C-916D-3B41-BAF0-9C1EEFE0BB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 b="0" i="0"/>
            </a:pPr>
            <a:r>
              <a:rPr lang="pl-PL" b="1"/>
              <a:t>POWODZENIA W PRZYGOTOWANIACH!</a:t>
            </a:r>
            <a:endParaRPr lang="pl-PL" b="1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D639BBED-AFA2-BA4C-B406-7DE1FC559E3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 b="0" i="0"/>
            </a:pPr>
            <a:r>
              <a:rPr lang="pl-PL"/>
              <a:t>Część kampanii „Razem dla bezpieczeństwa”.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75292507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2358EB-E399-4443-BA65-484622651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b="0" i="0"/>
            </a:pPr>
            <a:r>
              <a:rPr lang="pl-PL" b="1"/>
              <a:t>WPROWADZENIE</a:t>
            </a:r>
            <a:endParaRPr lang="pl-PL" b="1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B2A0E52-A3D1-AC44-97E9-4AE4FCB62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lstStyle/>
          <a:p>
            <a:pPr marL="0" indent="0">
              <a:lnSpc>
                <a:spcPct val="110000"/>
              </a:lnSpc>
              <a:buNone/>
              <a:defRPr b="0" i="0"/>
            </a:pPr>
            <a:r>
              <a:rPr lang="pl-PL" sz="1900"/>
              <a:t>Robimy wszystko, co w naszej mocy, aby zapobiegać wypadkom i cierpieniom osobistym ludzi, którzy pracują dla nas lub w naszym imieniu. Chcemy również zapobiegać szkodom w środowisku, w którym pracujemy, oraz zapobiegać obrażeniom osób trzecich w wyniku naszej pracy. </a:t>
            </a:r>
            <a:br>
              <a:rPr lang="pl-PL" sz="1900"/>
            </a:br>
            <a:endParaRPr lang="pl-PL" sz="1900"/>
          </a:p>
          <a:p>
            <a:pPr marL="0" indent="0">
              <a:lnSpc>
                <a:spcPct val="110000"/>
              </a:lnSpc>
              <a:buNone/>
              <a:defRPr b="0" i="0"/>
            </a:pPr>
            <a:r>
              <a:rPr lang="pl-PL" sz="1900"/>
              <a:t>W praktyce czasami dość trudno jest nalegać na bezpieczną pracę. Zbyt często wydaje nam się, że pracę można wykonać szybko lub że realizacja harmonogramu jest ważniejsza niż bezpieczna praca. Wiemy o tym i dokładamy wszelkich starań, aby pracować coraz bezpieczniej w ramach naszego </a:t>
            </a:r>
            <a:r>
              <a:rPr lang="pl-PL" sz="1900" u="sng"/>
              <a:t>programu WAVE</a:t>
            </a:r>
            <a:r>
              <a:rPr lang="pl-PL" sz="1900"/>
              <a:t>. </a:t>
            </a:r>
          </a:p>
          <a:p>
            <a:pPr marL="0" indent="0">
              <a:lnSpc>
                <a:spcPct val="110000"/>
              </a:lnSpc>
              <a:buNone/>
              <a:defRPr b="0" i="0"/>
            </a:pPr>
            <a:br>
              <a:rPr lang="pl-PL" sz="1900"/>
            </a:br>
            <a:r>
              <a:rPr lang="pl-PL" sz="1900"/>
              <a:t>Otwierając się na dyskusję z pracownikami na temat dylematów w naszych projektach i lokalizacjach biurowych będziemy mogli iść naprzód. Dlatego również w tym roku podczas Dnia BHP koncentrujemy się na dylematach związanych z bezpieczeństwem, wartościach i zasadach bezpieczeństwa WAVE, praktycznych przykładach i naszym własnym zachowaniu w zakresie bezpieczeństwa. Odbywa się to, podobnie jak w latach ubiegłych, poprzez udział w grze bezpieczeństwa. </a:t>
            </a:r>
            <a:endParaRPr lang="pl-PL" sz="1900">
              <a:highlight>
                <a:srgbClr val="FFFF00"/>
              </a:highlight>
            </a:endParaRPr>
          </a:p>
          <a:p>
            <a:endParaRPr lang="pl-P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7126FB9D-B883-6741-8B26-1B8549314BD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 b="0" i="0"/>
            </a:pPr>
            <a:r>
              <a:rPr lang="pl-PL"/>
              <a:t>Część kampanii „Razem dla bezpieczeństwa”.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53470074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2E971E-E72E-4FFD-8268-87378A1C2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b="0" i="0"/>
            </a:pPr>
            <a:r>
              <a:rPr lang="pl-PL" b="1"/>
              <a:t>UZASADNIENIE TEMATU PRZEWODNIEGO</a:t>
            </a:r>
            <a:endParaRPr lang="pl-PL" b="1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9939605-1392-4D30-A99E-0D408BF74A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0000" lnSpcReduction="20000"/>
          </a:bodyPr>
          <a:lstStyle/>
          <a:p>
            <a:pPr>
              <a:lnSpc>
                <a:spcPct val="120000"/>
              </a:lnSpc>
              <a:defRPr b="0" i="0"/>
            </a:pPr>
            <a:r>
              <a:rPr lang="pl-PL"/>
              <a:t>Każdego roku „potknięcia, poślizgnięcia i upadki” znajdują się w pierwszej trójce przyczyn wypadków skutkujących obrażeniami i nieobecnością w pracy. </a:t>
            </a:r>
            <a:br>
              <a:rPr lang="pl-PL"/>
            </a:br>
            <a:endParaRPr lang="pl-PL"/>
          </a:p>
          <a:p>
            <a:pPr>
              <a:lnSpc>
                <a:spcPct val="120000"/>
              </a:lnSpc>
              <a:defRPr b="0" i="0"/>
            </a:pPr>
            <a:r>
              <a:rPr lang="pl-PL"/>
              <a:t>Około 15% tych zgłoszeń dotyczy potknięć, poślizgnięć i upadków.</a:t>
            </a:r>
            <a:br>
              <a:rPr lang="pl-PL"/>
            </a:br>
            <a:r>
              <a:rPr lang="pl-PL"/>
              <a:t> </a:t>
            </a:r>
          </a:p>
          <a:p>
            <a:pPr>
              <a:lnSpc>
                <a:spcPct val="120000"/>
              </a:lnSpc>
              <a:defRPr b="0" i="0"/>
            </a:pPr>
            <a:r>
              <a:rPr lang="pl-PL"/>
              <a:t>Konkretnie, 49 naszych pracowników i pracowników podwykonawców doznało w minionym roku obrażeń w wyniku potknięcia, poślizgnięcia i upadku. </a:t>
            </a:r>
            <a:br>
              <a:rPr lang="pl-PL"/>
            </a:br>
            <a:endParaRPr lang="pl-PL"/>
          </a:p>
          <a:p>
            <a:pPr>
              <a:lnSpc>
                <a:spcPct val="120000"/>
              </a:lnSpc>
              <a:defRPr b="0" i="0"/>
            </a:pPr>
            <a:r>
              <a:rPr lang="pl-PL"/>
              <a:t>Byli oni niezdolni do pracy przez jeden lub więcej dni z powodu urazu.</a:t>
            </a:r>
            <a:br>
              <a:rPr lang="pl-PL"/>
            </a:br>
            <a:endParaRPr lang="pl-PL"/>
          </a:p>
          <a:p>
            <a:pPr>
              <a:lnSpc>
                <a:spcPct val="120000"/>
              </a:lnSpc>
              <a:defRPr b="0" i="0"/>
            </a:pPr>
            <a:r>
              <a:rPr lang="pl-PL"/>
              <a:t>Można wiele zyskać na przygotowaniu i dobrej organizacji pracy. Na przykład odpowiednie zorganizowanie przepływu odpadów tak, aby plac budowy był uporządkowany, i wzajemne zwracanie uwagi na niebezpieczne sytuacje, które mogą prowadzić do tego typu wypadków.</a:t>
            </a:r>
            <a:endParaRPr lang="pl-P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40015FFC-A606-411C-B653-78A2999209E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 b="0" i="0"/>
            </a:pPr>
            <a:r>
              <a:rPr lang="pl-PL"/>
              <a:t>Część kampanii „Razem dla bezpieczeństwa”.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50263679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57C1DD-5ACF-4EAE-827F-211A44A8E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b="0" i="0"/>
            </a:pPr>
            <a:r>
              <a:rPr lang="pl-PL" b="1"/>
              <a:t>CEL</a:t>
            </a:r>
            <a:endParaRPr lang="pl-PL" b="1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0BEDFB3-2F1F-4D97-B891-420307B967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00000"/>
              </a:lnSpc>
              <a:defRPr b="0" i="0"/>
            </a:pPr>
            <a:r>
              <a:rPr lang="pl-PL" sz="2000"/>
              <a:t>Poinformowanie pracowników o temacie potknięć, pośliźnięć i upadków.</a:t>
            </a:r>
            <a:br>
              <a:rPr lang="pl-PL" sz="2000"/>
            </a:br>
            <a:endParaRPr lang="pl-PL" sz="2000"/>
          </a:p>
          <a:p>
            <a:pPr lvl="0">
              <a:lnSpc>
                <a:spcPct val="100000"/>
              </a:lnSpc>
              <a:defRPr b="0" i="0"/>
            </a:pPr>
            <a:r>
              <a:rPr lang="pl-PL" sz="2000"/>
              <a:t>Zwiększenie świadomości bezpieczeństwa w tym temacie.</a:t>
            </a:r>
            <a:br>
              <a:rPr lang="pl-PL" sz="2000"/>
            </a:br>
            <a:endParaRPr lang="pl-PL" sz="2000"/>
          </a:p>
          <a:p>
            <a:pPr lvl="0">
              <a:lnSpc>
                <a:spcPct val="100000"/>
              </a:lnSpc>
              <a:defRPr b="0" i="0"/>
            </a:pPr>
            <a:r>
              <a:rPr lang="pl-PL" sz="2000"/>
              <a:t>Zachęcanie do działań mających na celu zmniejszenie liczby wypadków (związanych z niezdolnością do pracy).</a:t>
            </a:r>
          </a:p>
          <a:p>
            <a:endParaRPr lang="pl-P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1BAB35D6-9BB2-4948-A391-F810277F37A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 b="0" i="0"/>
            </a:pPr>
            <a:r>
              <a:rPr lang="pl-PL"/>
              <a:t>Część kampanii „Razem dla bezpieczeństwa”.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1031081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BCBD47-8444-4AC5-A451-C2BAC7FA4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b="0" i="0"/>
            </a:pPr>
            <a:r>
              <a:rPr lang="pl-PL" b="1"/>
              <a:t>PRZESŁANIE</a:t>
            </a:r>
            <a:endParaRPr lang="pl-PL" b="1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45585B5-D809-4C79-A0E1-57E5D446C5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50000"/>
              </a:lnSpc>
              <a:buNone/>
              <a:defRPr b="0" i="0"/>
            </a:pPr>
            <a:r>
              <a:rPr lang="pl-PL" sz="2000" i="1"/>
              <a:t>„Lepsze przygotowanie, «uporządkowany» plac budowy </a:t>
            </a:r>
          </a:p>
          <a:p>
            <a:pPr marL="0" indent="0" algn="ctr">
              <a:lnSpc>
                <a:spcPct val="150000"/>
              </a:lnSpc>
              <a:buNone/>
              <a:defRPr b="0" i="0"/>
            </a:pPr>
            <a:r>
              <a:rPr lang="pl-PL" sz="2000" i="1"/>
              <a:t>i wzajemne zwracanie uwagi w przypadku niebezpiecznych sytuacji </a:t>
            </a:r>
          </a:p>
          <a:p>
            <a:pPr marL="0" indent="0" algn="ctr">
              <a:lnSpc>
                <a:spcPct val="150000"/>
              </a:lnSpc>
              <a:buNone/>
              <a:defRPr b="0" i="0"/>
            </a:pPr>
            <a:r>
              <a:rPr lang="pl-PL" sz="2000" i="1"/>
              <a:t>prowadzi do mniejszej liczby wypadków spowodowanych przez </a:t>
            </a:r>
          </a:p>
          <a:p>
            <a:pPr marL="0" indent="0" algn="ctr">
              <a:lnSpc>
                <a:spcPct val="150000"/>
              </a:lnSpc>
              <a:buNone/>
              <a:defRPr b="0" i="0"/>
            </a:pPr>
            <a:r>
              <a:rPr lang="pl-PL" sz="2000" i="1"/>
              <a:t>potknięcie się, poślizgnięcie i upadek”</a:t>
            </a:r>
            <a:endParaRPr lang="pl-PL" sz="2000"/>
          </a:p>
          <a:p>
            <a:endParaRPr lang="pl-P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1D71F143-2E9A-45F8-8BE9-32608695363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 b="0" i="0"/>
            </a:pPr>
            <a:r>
              <a:rPr lang="pl-PL"/>
              <a:t>Część kampanii „Razem dla bezpieczeństwa”.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3219855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B50DE7-290E-4E24-ADE6-AD5FD71AF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b="0" i="0"/>
            </a:pPr>
            <a:r>
              <a:rPr lang="pl-PL" b="1"/>
              <a:t>GRUPA DOCELOWA</a:t>
            </a:r>
            <a:endParaRPr lang="pl-PL" b="1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BFA1311-E885-4DFC-AA7B-DDEA767C79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7500" lnSpcReduction="10000"/>
          </a:bodyPr>
          <a:lstStyle/>
          <a:p>
            <a:pPr marL="0" indent="0">
              <a:lnSpc>
                <a:spcPct val="100000"/>
              </a:lnSpc>
              <a:buNone/>
              <a:defRPr b="0" i="0"/>
            </a:pPr>
            <a:r>
              <a:rPr lang="pl-PL" sz="2200" b="1"/>
              <a:t>Firmy VolkerWessels</a:t>
            </a:r>
          </a:p>
          <a:p>
            <a:pPr>
              <a:lnSpc>
                <a:spcPct val="100000"/>
              </a:lnSpc>
              <a:defRPr b="0" i="0"/>
            </a:pPr>
            <a:r>
              <a:rPr lang="pl-PL" sz="2200"/>
              <a:t>Uczestnictwo w Dniu BHP jest obowiązkowe dla wszystkich firm VolkerWessel (z wyjątkiem lokalizacji zagranicznych).</a:t>
            </a:r>
            <a:br>
              <a:rPr lang="pl-PL" sz="2200"/>
            </a:br>
            <a:endParaRPr lang="pl-PL" sz="2200"/>
          </a:p>
          <a:p>
            <a:pPr marL="0" indent="0">
              <a:lnSpc>
                <a:spcPct val="100000"/>
              </a:lnSpc>
              <a:buNone/>
              <a:defRPr b="0" i="0"/>
            </a:pPr>
            <a:r>
              <a:rPr lang="pl-PL" sz="2200" b="1"/>
              <a:t>Kto bierze udział?</a:t>
            </a:r>
          </a:p>
          <a:p>
            <a:pPr>
              <a:lnSpc>
                <a:spcPct val="100000"/>
              </a:lnSpc>
              <a:defRPr b="0" i="0"/>
            </a:pPr>
            <a:r>
              <a:rPr lang="pl-PL" sz="2200"/>
              <a:t>Wszyscy pracownicy firmy.</a:t>
            </a:r>
          </a:p>
          <a:p>
            <a:pPr>
              <a:lnSpc>
                <a:spcPct val="100000"/>
              </a:lnSpc>
              <a:defRPr b="0" i="0"/>
            </a:pPr>
            <a:r>
              <a:rPr lang="pl-PL" sz="2200"/>
              <a:t>Zatrudnieni niezależni wykonawcy.</a:t>
            </a:r>
          </a:p>
          <a:p>
            <a:pPr>
              <a:lnSpc>
                <a:spcPct val="100000"/>
              </a:lnSpc>
              <a:defRPr b="0" i="0"/>
            </a:pPr>
            <a:r>
              <a:rPr lang="pl-PL" sz="2200"/>
              <a:t>Inni zatrudnieni i oddelegowani pracownicy.</a:t>
            </a:r>
          </a:p>
          <a:p>
            <a:pPr>
              <a:lnSpc>
                <a:spcPct val="100000"/>
              </a:lnSpc>
              <a:defRPr b="0" i="0"/>
            </a:pPr>
            <a:r>
              <a:rPr lang="pl-PL" sz="2200"/>
              <a:t>Nieobowiązkowe, ale wysoce pożądane: personel podwykonawców i innych wykonawców. </a:t>
            </a:r>
            <a:br>
              <a:rPr lang="pl-PL" sz="2200"/>
            </a:br>
            <a:r>
              <a:rPr lang="pl-PL" sz="2200"/>
              <a:t>Firmy VolkerWessels mogą same decydować, czy angażują tę grupę docelową, czy nie.</a:t>
            </a:r>
          </a:p>
          <a:p>
            <a:endParaRPr lang="pl-P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E7F4370F-F28C-48E0-AF00-23D82083B24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 b="0" i="0"/>
            </a:pPr>
            <a:r>
              <a:rPr lang="pl-PL"/>
              <a:t>Część kampanii „Razem dla bezpieczeństwa”.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82449554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79BFB5-F3A8-4FB2-8E24-F6AF5EA79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b="0" i="0"/>
            </a:pPr>
            <a:r>
              <a:rPr lang="pl-PL" b="1"/>
              <a:t>MINIMALNE WYMAGANIA</a:t>
            </a:r>
            <a:endParaRPr lang="pl-PL" b="1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6BB64C6-58E8-492B-B4E2-44C1E3D911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0000" lnSpcReduction="10000"/>
          </a:bodyPr>
          <a:lstStyle/>
          <a:p>
            <a:pPr marL="0" indent="0">
              <a:lnSpc>
                <a:spcPct val="120000"/>
              </a:lnSpc>
              <a:buNone/>
              <a:defRPr b="0" i="0"/>
            </a:pPr>
            <a:r>
              <a:rPr lang="pl-PL"/>
              <a:t>Muszą być spełnione następujące minimalne wymagania:</a:t>
            </a:r>
            <a:br>
              <a:rPr lang="pl-PL"/>
            </a:br>
            <a:endParaRPr lang="pl-PL"/>
          </a:p>
          <a:p>
            <a:pPr>
              <a:lnSpc>
                <a:spcPct val="120000"/>
              </a:lnSpc>
              <a:defRPr b="0" i="0"/>
            </a:pPr>
            <a:r>
              <a:rPr lang="pl-PL"/>
              <a:t>Dzień BHP odbywa się w siedzibach firm (projektów) lub, w przypadku pracowników biurowych, np. za pośrednictwem Teams.</a:t>
            </a:r>
          </a:p>
          <a:p>
            <a:pPr>
              <a:lnSpc>
                <a:spcPct val="120000"/>
              </a:lnSpc>
              <a:defRPr b="0" i="0"/>
            </a:pPr>
            <a:r>
              <a:rPr lang="pl-PL"/>
              <a:t>Temat „potknięć, poślizgnięć i upadków” będzie omawiany przez co najmniej 1,5 godziny.</a:t>
            </a:r>
          </a:p>
          <a:p>
            <a:pPr>
              <a:lnSpc>
                <a:spcPct val="120000"/>
              </a:lnSpc>
              <a:defRPr b="0" i="0"/>
            </a:pPr>
            <a:r>
              <a:rPr lang="pl-PL"/>
              <a:t>Prezentacja służy jako podstawa. Oczywiście prezentacja może być uzupełniona o inne tematy związane z bezpieczeństwem, które firma chce również omówić w tym dniu.</a:t>
            </a:r>
          </a:p>
          <a:p>
            <a:pPr>
              <a:lnSpc>
                <a:spcPct val="120000"/>
              </a:lnSpc>
              <a:defRPr b="0" i="0"/>
            </a:pPr>
            <a:r>
              <a:rPr lang="pl-PL"/>
              <a:t>Każda firma VolkerWessels sama ustala dalsze szczegóły tego dnia.</a:t>
            </a:r>
          </a:p>
          <a:p>
            <a:pPr>
              <a:lnSpc>
                <a:spcPct val="120000"/>
              </a:lnSpc>
              <a:defRPr b="0" i="0"/>
            </a:pPr>
            <a:r>
              <a:rPr lang="pl-PL"/>
              <a:t>Podstawa do interesującej dyskusji: w grę cyfrową może grać w maksymalnie 6-12 osób, z uwzględnieniem zasady zachowania odległości 1,5 m.</a:t>
            </a:r>
          </a:p>
          <a:p>
            <a:pPr>
              <a:lnSpc>
                <a:spcPct val="120000"/>
              </a:lnSpc>
              <a:defRPr b="0" i="0"/>
            </a:pPr>
            <a:r>
              <a:rPr lang="pl-PL"/>
              <a:t>Zasoby: zestaw narzędzi i instrukcja, materiały kampanijne, plakat „Zarezerwuj termin”, tapeta na pulpit „Zarezerwuj termin”, podręcznik instruktora, pytania i odpowiedzi, prezentacja startowa (w tym animacja) oraz cyfrowa gra o bezpieczeństwie. </a:t>
            </a:r>
          </a:p>
          <a:p>
            <a:pPr marL="0" indent="0">
              <a:lnSpc>
                <a:spcPct val="120000"/>
              </a:lnSpc>
              <a:buNone/>
            </a:pPr>
            <a:endParaRPr lang="pl-P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A0BF99E7-219D-4E1B-B7F3-B76A8B12718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 b="0" i="0"/>
            </a:pPr>
            <a:r>
              <a:rPr lang="pl-PL"/>
              <a:t>Część kampanii „Razem dla bezpieczeństwa”.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50315576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D0AAD5-E55D-43BE-8B73-21DED9F09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b="0" i="0"/>
            </a:pPr>
            <a:r>
              <a:rPr lang="pl-PL" b="1"/>
              <a:t>MOŻLIWE SZCZEGÓŁY – BIURO</a:t>
            </a:r>
            <a:endParaRPr lang="pl-PL" b="1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79FA90E-08D8-4C61-B3F7-3F003BF24E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defRPr b="0" i="0"/>
            </a:pPr>
            <a:r>
              <a:rPr lang="pl-PL" sz="2000" b="1"/>
              <a:t>Rozpoczęcie, pracownicy biurowi, kierownictwo </a:t>
            </a:r>
            <a:br>
              <a:rPr lang="pl-PL" sz="2000" b="1"/>
            </a:br>
            <a:r>
              <a:rPr lang="pl-PL" sz="2000" b="0"/>
              <a:t>Siłą programu jest to, że wywołuje on dyskusję wśród pracowników. To naprawdę skłania nas do dyskusji na temat bezpieczeństwa. </a:t>
            </a:r>
          </a:p>
          <a:p>
            <a:pPr marL="0" indent="0">
              <a:buNone/>
              <a:defRPr b="0" i="0"/>
            </a:pPr>
            <a:r>
              <a:rPr lang="pl-PL" sz="2000" b="1"/>
              <a:t>Wymagane narzędzia</a:t>
            </a:r>
            <a:br>
              <a:rPr lang="pl-PL" sz="2000" b="0"/>
            </a:br>
            <a:r>
              <a:rPr lang="pl-PL" sz="2000" b="0"/>
              <a:t>Projektor, laptop, nagłośnienie i prezentacja startowa.</a:t>
            </a:r>
            <a:br>
              <a:rPr lang="pl-PL" sz="2000" b="0"/>
            </a:br>
            <a:br>
              <a:rPr lang="pl-PL" sz="2000" b="0"/>
            </a:br>
            <a:r>
              <a:rPr lang="pl-PL" sz="2000">
                <a:highlight>
                  <a:srgbClr val="FFFF00"/>
                </a:highlight>
              </a:rPr>
              <a:t>UWAGA: Cyfrowa gra o bezpieczeństwie jest dostępna tylko w przeglądarce Chrome, a </a:t>
            </a:r>
            <a:r>
              <a:rPr lang="pl-PL" sz="2000" u="sng">
                <a:highlight>
                  <a:srgbClr val="FFFF00"/>
                </a:highlight>
              </a:rPr>
              <a:t>nie</a:t>
            </a:r>
            <a:r>
              <a:rPr lang="pl-PL" sz="2000">
                <a:highlight>
                  <a:srgbClr val="FFFF00"/>
                </a:highlight>
              </a:rPr>
              <a:t> w Internet Explorerze.</a:t>
            </a:r>
          </a:p>
          <a:p>
            <a:endParaRPr lang="pl-P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7C755EA-4943-4130-8AD4-36B55BEBEE3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 b="0" i="0"/>
            </a:pPr>
            <a:r>
              <a:rPr lang="pl-PL"/>
              <a:t>Część kampanii „Razem dla bezpieczeństwa”.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64984213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97DD7C-C781-4895-A66E-05930B945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b="0" i="0"/>
            </a:pPr>
            <a:r>
              <a:rPr lang="pl-PL" b="1"/>
              <a:t>MOŻLIWE SZCZEGÓŁY – PROJEKT</a:t>
            </a:r>
            <a:endParaRPr lang="pl-PL" b="1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70D7AD6-D79C-47C3-930D-E97F94F43A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defRPr b="0" i="0"/>
            </a:pPr>
            <a:r>
              <a:rPr lang="pl-PL" sz="2000" b="1"/>
              <a:t>Lokalizacje spotkań (projektów)</a:t>
            </a:r>
            <a:br>
              <a:rPr lang="pl-PL" sz="2000" b="1"/>
            </a:br>
            <a:r>
              <a:rPr lang="pl-PL" sz="2000" b="0"/>
              <a:t>Lider/kierownik projektu odwiedza projekty w celu zorganizowania dnia BHP. Istnieje możliwość, że lider/kierownik projektu odwiedzi kilka projektów. </a:t>
            </a:r>
            <a:r>
              <a:rPr lang="pl-PL" sz="2000" b="1"/>
              <a:t>Określi to sama firma VolkerWessels</a:t>
            </a:r>
            <a:r>
              <a:rPr lang="pl-PL" sz="2000" b="0"/>
              <a:t>.</a:t>
            </a:r>
          </a:p>
          <a:p>
            <a:pPr marL="0" indent="0">
              <a:buNone/>
              <a:defRPr b="0" i="0"/>
            </a:pPr>
            <a:r>
              <a:rPr lang="pl-PL" sz="2000"/>
              <a:t>Siłą programu jest to, że wywołuje on dyskusję wśród pracowników. To naprawdę skłania nas do dyskusji na temat bezpieczeństwa. </a:t>
            </a:r>
          </a:p>
          <a:p>
            <a:pPr marL="0" indent="0">
              <a:buNone/>
            </a:pPr>
            <a:endParaRPr lang="pl-PL" sz="2000"/>
          </a:p>
          <a:p>
            <a:pPr marL="0" indent="0">
              <a:buNone/>
              <a:defRPr b="0" i="0"/>
            </a:pPr>
            <a:r>
              <a:rPr lang="pl-PL" sz="2000" b="1"/>
              <a:t>Wymagane narzędzia</a:t>
            </a:r>
            <a:br>
              <a:rPr lang="pl-PL" sz="2000" b="0"/>
            </a:br>
            <a:r>
              <a:rPr lang="pl-PL" sz="2000" b="0"/>
              <a:t>Projektor, laptop, nagłośnienie i prezentacja startowa.</a:t>
            </a:r>
            <a:br>
              <a:rPr lang="pl-PL" sz="2000" b="0"/>
            </a:br>
            <a:br>
              <a:rPr lang="pl-PL" sz="2000" b="0"/>
            </a:br>
            <a:r>
              <a:rPr lang="pl-PL" sz="2000">
                <a:highlight>
                  <a:srgbClr val="FFFF00"/>
                </a:highlight>
              </a:rPr>
              <a:t>UWAGA: Cyfrowa gra o bezpieczeństwie jest dostępna tylko w przeglądarce Chrome, a </a:t>
            </a:r>
            <a:r>
              <a:rPr lang="pl-PL" sz="2000" u="sng">
                <a:highlight>
                  <a:srgbClr val="FFFF00"/>
                </a:highlight>
              </a:rPr>
              <a:t>nie</a:t>
            </a:r>
            <a:r>
              <a:rPr lang="pl-PL" sz="2000">
                <a:highlight>
                  <a:srgbClr val="FFFF00"/>
                </a:highlight>
              </a:rPr>
              <a:t> w Internet Explorerze.</a:t>
            </a:r>
          </a:p>
          <a:p>
            <a:endParaRPr lang="pl-P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B55CDFD4-3F10-4D9A-965C-13F244AF9DC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 b="0" i="0"/>
            </a:pPr>
            <a:r>
              <a:rPr lang="pl-PL"/>
              <a:t>Część kampanii „Razem dla bezpieczeństwa”.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73755409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8.04.09"/>
  <p:tag name="AS_TITLE" val="Aspose.Slides for .NET 4.0 Client Profile"/>
  <p:tag name="AS_VERSION" val="18.4"/>
</p:tagLst>
</file>

<file path=ppt/theme/theme1.xml><?xml version="1.0" encoding="utf-8"?>
<a:theme xmlns:a="http://schemas.openxmlformats.org/drawingml/2006/main" name="Kantoorthema">
  <a:themeElements>
    <a:clrScheme name="Aangepast 11">
      <a:dk1>
        <a:srgbClr val="000000"/>
      </a:dk1>
      <a:lt1>
        <a:srgbClr val="FFFFFF"/>
      </a:lt1>
      <a:dk2>
        <a:srgbClr val="000000"/>
      </a:dk2>
      <a:lt2>
        <a:srgbClr val="FFDD00"/>
      </a:lt2>
      <a:accent1>
        <a:srgbClr val="000000"/>
      </a:accent1>
      <a:accent2>
        <a:srgbClr val="FFDD00"/>
      </a:accent2>
      <a:accent3>
        <a:srgbClr val="FFFFFF"/>
      </a:accent3>
      <a:accent4>
        <a:srgbClr val="666666"/>
      </a:accent4>
      <a:accent5>
        <a:srgbClr val="5B9BD5"/>
      </a:accent5>
      <a:accent6>
        <a:srgbClr val="70AD47"/>
      </a:accent6>
      <a:hlink>
        <a:srgbClr val="000000"/>
      </a:hlink>
      <a:folHlink>
        <a:srgbClr val="666666"/>
      </a:folHlink>
    </a:clrScheme>
    <a:fontScheme name="Arial">
      <a:maj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1" id="{9252B65C-5470-0A41-9940-C699F80E7CA4}" vid="{AD2F2E86-5680-F847-BA77-AE4D3793842B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67F5A2D1D56FF459CCE8CF027CDFEA7" ma:contentTypeVersion="13" ma:contentTypeDescription="Een nieuw document maken." ma:contentTypeScope="" ma:versionID="99ed6ed6b93b81a0ab6b5d9dda785087">
  <xsd:schema xmlns:xsd="http://www.w3.org/2001/XMLSchema" xmlns:xs="http://www.w3.org/2001/XMLSchema" xmlns:p="http://schemas.microsoft.com/office/2006/metadata/properties" xmlns:ns2="999cfada-34d5-4714-b4a8-e68cae7209eb" xmlns:ns3="f59e6ea7-2f2e-4003-9225-dd4e64329d84" targetNamespace="http://schemas.microsoft.com/office/2006/metadata/properties" ma:root="true" ma:fieldsID="397b613cb173e3839d253020a7d5daa6" ns2:_="" ns3:_="">
    <xsd:import namespace="999cfada-34d5-4714-b4a8-e68cae7209eb"/>
    <xsd:import namespace="f59e6ea7-2f2e-4003-9225-dd4e64329d8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9cfada-34d5-4714-b4a8-e68cae7209e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9e6ea7-2f2e-4003-9225-dd4e64329d8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1449487-1E5C-4C88-BF11-D36996CDF8B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1A4503A-3881-45AF-BE74-639E94768E86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2FC9701E-D241-4F5A-87D0-231148CB51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99cfada-34d5-4714-b4a8-e68cae7209eb"/>
    <ds:schemaRef ds:uri="f59e6ea7-2f2e-4003-9225-dd4e64329d8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</Template>
  <TotalTime>275</TotalTime>
  <Words>918</Words>
  <Application>Microsoft Office PowerPoint</Application>
  <PresentationFormat>Breedbeeld</PresentationFormat>
  <Paragraphs>68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4" baseType="lpstr">
      <vt:lpstr>Arial</vt:lpstr>
      <vt:lpstr>Calibri</vt:lpstr>
      <vt:lpstr>Kantoorthema</vt:lpstr>
      <vt:lpstr>DZIEŃ BHP  RAZEM DLA BEZPIECZEŃSTWA  6 października 2021 r.</vt:lpstr>
      <vt:lpstr>WPROWADZENIE</vt:lpstr>
      <vt:lpstr>UZASADNIENIE TEMATU PRZEWODNIEGO</vt:lpstr>
      <vt:lpstr>CEL</vt:lpstr>
      <vt:lpstr>PRZESŁANIE</vt:lpstr>
      <vt:lpstr>GRUPA DOCELOWA</vt:lpstr>
      <vt:lpstr>MINIMALNE WYMAGANIA</vt:lpstr>
      <vt:lpstr>MOŻLIWE SZCZEGÓŁY – BIURO</vt:lpstr>
      <vt:lpstr>MOŻLIWE SZCZEGÓŁY – PROJEKT</vt:lpstr>
      <vt:lpstr>OCENA I OPINIE</vt:lpstr>
      <vt:lpstr>POWODZENIA W PRZYGOTOWANIACH!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VEILIGHEIDSDAG  SAMEN VALLEN VOOR VEILIGHEID  6 oktober 2021</dc:title>
  <dc:creator>Hendrikx, Yvonne</dc:creator>
  <cp:lastModifiedBy>Buitink, Fleur</cp:lastModifiedBy>
  <cp:revision>20</cp:revision>
  <dcterms:created xsi:type="dcterms:W3CDTF">2020-01-27T11:52:02Z</dcterms:created>
  <dcterms:modified xsi:type="dcterms:W3CDTF">2021-09-13T11:15:01Z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0x010100767F5A2D1D56FF459CCE8CF027CDFEA7</vt:lpwstr>
  </property>
  <property fmtid="{D5CDD505-2E9C-101B-9397-08002B2CF9AE}" pid="3" name="Order">
    <vt:r8>100</vt:r8>
  </property>
</Properties>
</file>