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6"/>
  </p:notesMasterIdLst>
  <p:sldIdLst>
    <p:sldId id="257" r:id="rId5"/>
    <p:sldId id="260" r:id="rId6"/>
    <p:sldId id="263" r:id="rId7"/>
    <p:sldId id="264" r:id="rId8"/>
    <p:sldId id="266" r:id="rId9"/>
    <p:sldId id="267" r:id="rId10"/>
    <p:sldId id="265" r:id="rId11"/>
    <p:sldId id="271" r:id="rId12"/>
    <p:sldId id="272" r:id="rId13"/>
    <p:sldId id="273" r:id="rId14"/>
    <p:sldId id="259" r:id="rId15"/>
  </p:sldIdLst>
  <p:sldSz cx="12192000" cy="6858000"/>
  <p:notesSz cx="6858000" cy="9144000"/>
  <p:custDataLst>
    <p:tags r:id="rId17"/>
  </p:custDataLst>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uitink, Fleur" initials="BF" lastIdx="0" clrIdx="0">
    <p:extLst>
      <p:ext uri="{19B8F6BF-5375-455C-9EA6-DF929625EA0E}">
        <p15:presenceInfo xmlns:p15="http://schemas.microsoft.com/office/powerpoint/2012/main" userId="S::fbuitink@volkerwessels.com::cf590200-e243-4b2e-a585-9874ef062f38" providerId="AD"/>
      </p:ext>
    </p:extLst>
  </p:cmAuthor>
  <p:cmAuthor id="2" name="Bas Roordink" initials="BR" lastIdx="0" clrIdx="1">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7985E1-D591-4C61-89E7-295AA74565BF}" v="2" dt="2021-07-27T07:42:17.3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04"/>
    <p:restoredTop sz="94694"/>
  </p:normalViewPr>
  <p:slideViewPr>
    <p:cSldViewPr snapToGrid="0" snapToObjects="1">
      <p:cViewPr varScale="1">
        <p:scale>
          <a:sx n="86" d="100"/>
          <a:sy n="86" d="100"/>
        </p:scale>
        <p:origin x="595" y="58"/>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13-9-2021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‹nr.›</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tretch>
            <a:fill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r>
              <a:rPr lang="nl-NL"/>
              <a:t>Onderdeel van de campagne ‘Samen vallen voor veiligheid’.</a:t>
            </a:r>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t>‹nr.›</a:t>
            </a:fld>
            <a:endParaRPr lang="nl-NL"/>
          </a:p>
        </p:txBody>
      </p:sp>
      <p:pic>
        <p:nvPicPr>
          <p:cNvPr id="7" name="Afbeelding 6">
            <a:extLst>
              <a:ext uri="{FF2B5EF4-FFF2-40B4-BE49-F238E27FC236}">
                <a16:creationId xmlns:a16="http://schemas.microsoft.com/office/drawing/2014/main" id="{B4B125FC-2D3E-0244-AD16-4F1AB1E9342A}"/>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tretch>
            <a:fill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tretch>
            <a:fill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t>‹nr.›</a:t>
            </a:fld>
            <a:endParaRPr lang="nl-NL"/>
          </a:p>
        </p:txBody>
      </p:sp>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Onderdeel van de campagne ‘Samen vallen voor veiligheid’.</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t>‹nr.›</a:t>
            </a:fld>
            <a:endParaRPr lang="nl-NL"/>
          </a:p>
        </p:txBody>
      </p:sp>
      <p:pic>
        <p:nvPicPr>
          <p:cNvPr id="6" name="Afbeelding 5">
            <a:extLst>
              <a:ext uri="{FF2B5EF4-FFF2-40B4-BE49-F238E27FC236}">
                <a16:creationId xmlns:a16="http://schemas.microsoft.com/office/drawing/2014/main" id="{E59A9C6E-C737-0445-A5DF-459FC1CF0C4C}"/>
              </a:ext>
            </a:extLst>
          </p:cNvPr>
          <p:cNvPicPr>
            <a:picLocks noChangeAspect="1"/>
          </p:cNvPicPr>
          <p:nvPr userDrawn="1"/>
        </p:nvPicPr>
        <p:blipFill>
          <a:blip r:embed="rId2"/>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375872044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t>‹nr.›</a:t>
            </a:fld>
            <a:endParaRPr lang="nl-NL"/>
          </a:p>
        </p:txBody>
      </p:sp>
    </p:spTree>
    <p:extLst>
      <p:ext uri="{BB962C8B-B14F-4D97-AF65-F5344CB8AC3E}">
        <p14:creationId xmlns:p14="http://schemas.microsoft.com/office/powerpoint/2010/main" val="232294421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Onderdeel van de campagne ‘Samen vallen voor veiligheid’.</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tretch>
            <a:fillRect/>
          </a:stretch>
        </p:blipFill>
        <p:spPr>
          <a:xfrm>
            <a:off x="11007114" y="0"/>
            <a:ext cx="841985" cy="1250950"/>
          </a:xfrm>
          <a:prstGeom prst="rect">
            <a:avLst/>
          </a:prstGeom>
        </p:spPr>
      </p:pic>
      <p:pic>
        <p:nvPicPr>
          <p:cNvPr id="7" name="Afbeelding 6">
            <a:extLst>
              <a:ext uri="{FF2B5EF4-FFF2-40B4-BE49-F238E27FC236}">
                <a16:creationId xmlns:a16="http://schemas.microsoft.com/office/drawing/2014/main" id="{8D2AD3EC-E0F6-7645-929A-86B49ED34BBB}"/>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tretch>
            <a:fill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r>
              <a:rPr lang="nl-NL"/>
              <a:t>Onderdeel van de campagne ‘Samen vallen voor veiligheid’.</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t>‹nr.›</a:t>
            </a:fld>
            <a:endParaRPr lang="nl-NL"/>
          </a:p>
        </p:txBody>
      </p:sp>
      <p:pic>
        <p:nvPicPr>
          <p:cNvPr id="6" name="Afbeelding 5">
            <a:extLst>
              <a:ext uri="{FF2B5EF4-FFF2-40B4-BE49-F238E27FC236}">
                <a16:creationId xmlns:a16="http://schemas.microsoft.com/office/drawing/2014/main" id="{039DEE86-40DF-C74A-9A04-B6055F7B3F8B}"/>
              </a:ext>
            </a:extLst>
          </p:cNvPr>
          <p:cNvPicPr>
            <a:picLocks noChangeAspect="1"/>
          </p:cNvPicPr>
          <p:nvPr userDrawn="1"/>
        </p:nvPicPr>
        <p:blipFill>
          <a:blip r:embed="rId2"/>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264684672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t>‹nr.›</a:t>
            </a:fld>
            <a:endParaRPr lang="nl-NL"/>
          </a:p>
        </p:txBody>
      </p:sp>
    </p:spTree>
    <p:extLst>
      <p:ext uri="{BB962C8B-B14F-4D97-AF65-F5344CB8AC3E}">
        <p14:creationId xmlns:p14="http://schemas.microsoft.com/office/powerpoint/2010/main" val="100916900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r>
              <a:rPr lang="nl-NL"/>
              <a:t>Onderdeel van de campagne ‘Samen vallen voor veiligheid’.</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tretch>
            <a:fillRect/>
          </a:stretch>
        </p:blipFill>
        <p:spPr>
          <a:xfrm>
            <a:off x="11007114" y="0"/>
            <a:ext cx="841985" cy="1250950"/>
          </a:xfrm>
          <a:prstGeom prst="rect">
            <a:avLst/>
          </a:prstGeom>
        </p:spPr>
      </p:pic>
      <p:pic>
        <p:nvPicPr>
          <p:cNvPr id="9" name="Afbeelding 8">
            <a:extLst>
              <a:ext uri="{FF2B5EF4-FFF2-40B4-BE49-F238E27FC236}">
                <a16:creationId xmlns:a16="http://schemas.microsoft.com/office/drawing/2014/main" id="{8617EB2F-571B-2A4E-9F7B-E04F0A86F7A9}"/>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r>
              <a:rPr lang="nl-NL"/>
              <a:t>Onderdeel van de campagne ‘Samen vallen voor veiligheid’.</a:t>
            </a:r>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t>‹nr.›</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transition/>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2914389" y="1122363"/>
            <a:ext cx="8321040" cy="2387600"/>
          </a:xfrm>
        </p:spPr>
        <p:txBody>
          <a:bodyPr>
            <a:normAutofit/>
          </a:bodyPr>
          <a:lstStyle/>
          <a:p>
            <a:pPr>
              <a:defRPr b="0" i="0"/>
            </a:pPr>
            <a:r>
              <a:rPr lang="2057" sz="5400" b="1"/>
              <a:t>SAFETY DAY </a:t>
            </a:r>
            <a:br>
              <a:rPr lang="2057" sz="5400" b="1"/>
            </a:br>
            <a:r>
              <a:rPr lang="2057" sz="3600" b="1"/>
              <a:t>FALLING FOR SAFETY TOGETHER</a:t>
            </a:r>
            <a:br>
              <a:rPr lang="2057" sz="3600" b="1"/>
            </a:br>
            <a:br>
              <a:rPr lang="2057" sz="3600" b="1"/>
            </a:br>
            <a:r>
              <a:rPr lang="2057" sz="2000" b="1"/>
              <a:t>6 October 2021</a:t>
            </a:r>
          </a:p>
        </p:txBody>
      </p:sp>
      <p:sp>
        <p:nvSpPr>
          <p:cNvPr id="3" name="Ondertitel 2">
            <a:extLst>
              <a:ext uri="{FF2B5EF4-FFF2-40B4-BE49-F238E27FC236}">
                <a16:creationId xmlns:a16="http://schemas.microsoft.com/office/drawing/2014/main" id="{5AC63826-AA46-8547-9011-215698E5E527}"/>
              </a:ext>
            </a:extLst>
          </p:cNvPr>
          <p:cNvSpPr>
            <a:spLocks noGrp="1"/>
          </p:cNvSpPr>
          <p:nvPr>
            <p:ph type="subTitle" idx="1"/>
          </p:nvPr>
        </p:nvSpPr>
        <p:spPr>
          <a:xfrm>
            <a:off x="2914389" y="3602038"/>
            <a:ext cx="8321040" cy="1655762"/>
          </a:xfrm>
        </p:spPr>
        <p:txBody>
          <a:bodyPr/>
          <a:lstStyle/>
          <a:p>
            <a:endParaRPr lang="nl-NL"/>
          </a:p>
          <a:p>
            <a:pPr>
              <a:defRPr b="0" i="0"/>
            </a:pPr>
            <a:r>
              <a:rPr lang="2057"/>
              <a:t>ROADMAP FOR BUSINESSES</a:t>
            </a:r>
          </a:p>
          <a:p>
            <a:pPr>
              <a:defRPr b="0" i="0"/>
            </a:pPr>
            <a:r>
              <a:rPr lang="2057" sz="1800"/>
              <a:t>[this roadmap can be supplemented with your own ideas]</a:t>
            </a:r>
          </a:p>
        </p:txBody>
      </p:sp>
      <p:pic>
        <p:nvPicPr>
          <p:cNvPr id="5" name="Afbeelding 4">
            <a:extLst>
              <a:ext uri="{FF2B5EF4-FFF2-40B4-BE49-F238E27FC236}">
                <a16:creationId xmlns:a16="http://schemas.microsoft.com/office/drawing/2014/main" id="{4EF3F3FF-6898-894B-BBBE-EC7B2543F4D6}"/>
              </a:ext>
            </a:extLst>
          </p:cNvPr>
          <p:cNvPicPr>
            <a:picLocks noChangeAspect="1"/>
          </p:cNvPicPr>
          <p:nvPr/>
        </p:nvPicPr>
        <p:blipFill>
          <a:blip r:embed="rId2"/>
          <a:stretch>
            <a:fillRect/>
          </a:stretch>
        </p:blipFill>
        <p:spPr>
          <a:xfrm>
            <a:off x="1207967" y="1199520"/>
            <a:ext cx="1514683" cy="4023377"/>
          </a:xfrm>
          <a:prstGeom prst="rect">
            <a:avLst/>
          </a:prstGeom>
        </p:spPr>
      </p:pic>
    </p:spTree>
    <p:extLst>
      <p:ext uri="{BB962C8B-B14F-4D97-AF65-F5344CB8AC3E}">
        <p14:creationId xmlns:p14="http://schemas.microsoft.com/office/powerpoint/2010/main" val="19295390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1937F1-97A4-4003-980B-EC6F1D1FBF10}"/>
              </a:ext>
            </a:extLst>
          </p:cNvPr>
          <p:cNvSpPr>
            <a:spLocks noGrp="1"/>
          </p:cNvSpPr>
          <p:nvPr>
            <p:ph type="title"/>
          </p:nvPr>
        </p:nvSpPr>
        <p:spPr/>
        <p:txBody>
          <a:bodyPr/>
          <a:lstStyle/>
          <a:p>
            <a:pPr>
              <a:defRPr b="0" i="0"/>
            </a:pPr>
            <a:r>
              <a:rPr lang="2057" b="1"/>
              <a:t>EVALUATION AND FEEDBACK</a:t>
            </a:r>
          </a:p>
        </p:txBody>
      </p:sp>
      <p:sp>
        <p:nvSpPr>
          <p:cNvPr id="3" name="Tijdelijke aanduiding voor inhoud 2">
            <a:extLst>
              <a:ext uri="{FF2B5EF4-FFF2-40B4-BE49-F238E27FC236}">
                <a16:creationId xmlns:a16="http://schemas.microsoft.com/office/drawing/2014/main" id="{E8E46241-0006-440B-B286-03AD5E19865E}"/>
              </a:ext>
            </a:extLst>
          </p:cNvPr>
          <p:cNvSpPr>
            <a:spLocks noGrp="1"/>
          </p:cNvSpPr>
          <p:nvPr>
            <p:ph idx="1"/>
          </p:nvPr>
        </p:nvSpPr>
        <p:spPr/>
        <p:txBody>
          <a:bodyPr>
            <a:normAutofit fontScale="92500" lnSpcReduction="10000"/>
          </a:bodyPr>
          <a:lstStyle/>
          <a:p>
            <a:pPr marL="0" indent="0">
              <a:lnSpc>
                <a:spcPct val="110000"/>
              </a:lnSpc>
              <a:buNone/>
              <a:defRPr b="0" i="0"/>
            </a:pPr>
            <a:r>
              <a:rPr lang="2057" sz="2200" b="1"/>
              <a:t>Within your company (minimum):</a:t>
            </a:r>
          </a:p>
          <a:p>
            <a:pPr lvl="0">
              <a:lnSpc>
                <a:spcPct val="110000"/>
              </a:lnSpc>
              <a:defRPr b="0" i="0"/>
            </a:pPr>
            <a:r>
              <a:rPr lang="2057" sz="2200"/>
              <a:t>What was it like playing this game together?</a:t>
            </a:r>
          </a:p>
          <a:p>
            <a:pPr lvl="0">
              <a:lnSpc>
                <a:spcPct val="110000"/>
              </a:lnSpc>
              <a:defRPr b="0" i="0"/>
            </a:pPr>
            <a:r>
              <a:rPr lang="2057" sz="2200"/>
              <a:t>What did you learn from it?</a:t>
            </a:r>
          </a:p>
          <a:p>
            <a:pPr lvl="0">
              <a:lnSpc>
                <a:spcPct val="110000"/>
              </a:lnSpc>
              <a:defRPr b="0" i="0"/>
            </a:pPr>
            <a:r>
              <a:rPr lang="2057" sz="2200"/>
              <a:t>What will you do differently at work tomorrow?</a:t>
            </a:r>
          </a:p>
          <a:p>
            <a:pPr marL="0" indent="0">
              <a:lnSpc>
                <a:spcPct val="110000"/>
              </a:lnSpc>
              <a:buNone/>
              <a:defRPr b="0" i="0"/>
            </a:pPr>
            <a:br>
              <a:rPr lang="2057" sz="2200" b="1"/>
            </a:br>
            <a:r>
              <a:rPr lang="2057" sz="2200" b="1"/>
              <a:t>Feedback from the VolkerWessels companies to VolkerWessels:</a:t>
            </a:r>
          </a:p>
          <a:p>
            <a:pPr>
              <a:lnSpc>
                <a:spcPct val="110000"/>
              </a:lnSpc>
              <a:defRPr b="0" i="0"/>
            </a:pPr>
            <a:r>
              <a:rPr lang="2057" sz="2200"/>
              <a:t>No formal feedback requested. Would like pictures and quotes from participants.</a:t>
            </a:r>
          </a:p>
          <a:p>
            <a:pPr>
              <a:lnSpc>
                <a:spcPct val="110000"/>
              </a:lnSpc>
              <a:defRPr b="0" i="0"/>
            </a:pPr>
            <a:r>
              <a:rPr lang="2057" sz="2200"/>
              <a:t>Good ideas, experiences and other outcomes from, for example, the evaluation within your company or from the instructor are always welcome. Very much so!</a:t>
            </a:r>
          </a:p>
          <a:p>
            <a:pPr>
              <a:lnSpc>
                <a:spcPct val="110000"/>
              </a:lnSpc>
              <a:defRPr b="0" i="0"/>
            </a:pPr>
            <a:r>
              <a:rPr lang="2057" sz="2200"/>
              <a:t>Mail this to safety@volkerwessels.com.</a:t>
            </a:r>
          </a:p>
          <a:p>
            <a:endParaRPr lang="nl-NL"/>
          </a:p>
        </p:txBody>
      </p:sp>
      <p:sp>
        <p:nvSpPr>
          <p:cNvPr id="4" name="Tijdelijke aanduiding voor voettekst 3">
            <a:extLst>
              <a:ext uri="{FF2B5EF4-FFF2-40B4-BE49-F238E27FC236}">
                <a16:creationId xmlns:a16="http://schemas.microsoft.com/office/drawing/2014/main" id="{17C70257-20D1-4FAE-B2E4-6216618E954C}"/>
              </a:ext>
            </a:extLst>
          </p:cNvPr>
          <p:cNvSpPr>
            <a:spLocks noGrp="1"/>
          </p:cNvSpPr>
          <p:nvPr>
            <p:ph type="ftr" sz="quarter" idx="10"/>
          </p:nvPr>
        </p:nvSpPr>
        <p:spPr/>
        <p:txBody>
          <a:bodyPr/>
          <a:lstStyle/>
          <a:p>
            <a:pPr>
              <a:defRPr b="0" i="0"/>
            </a:pPr>
            <a:r>
              <a:rPr lang="2057"/>
              <a:t>Part of the ‘Falling for safety together’ campaign.</a:t>
            </a:r>
            <a:endParaRPr lang="nl-NL"/>
          </a:p>
        </p:txBody>
      </p:sp>
      <p:sp>
        <p:nvSpPr>
          <p:cNvPr id="5" name="Tijdelijke aanduiding voor dianummer 4">
            <a:extLst>
              <a:ext uri="{FF2B5EF4-FFF2-40B4-BE49-F238E27FC236}">
                <a16:creationId xmlns:a16="http://schemas.microsoft.com/office/drawing/2014/main" id="{7609B9A3-376F-4986-9D13-6BF716011DDE}"/>
              </a:ext>
            </a:extLst>
          </p:cNvPr>
          <p:cNvSpPr>
            <a:spLocks noGrp="1"/>
          </p:cNvSpPr>
          <p:nvPr>
            <p:ph type="sldNum" sz="quarter" idx="11"/>
          </p:nvPr>
        </p:nvSpPr>
        <p:spPr/>
        <p:txBody>
          <a:bodyPr/>
          <a:lstStyle/>
          <a:p>
            <a:pPr>
              <a:defRPr b="0" i="0"/>
            </a:pPr>
            <a:fld id="{87C042D1-7944-4463-8FDB-D7CAEEF3357A}" type="slidenum">
              <a:rPr lang="nl-NL" smtClean="0"/>
              <a:t>11</a:t>
            </a:fld>
            <a:endParaRPr lang="nl-NL"/>
          </a:p>
        </p:txBody>
      </p:sp>
    </p:spTree>
    <p:extLst>
      <p:ext uri="{BB962C8B-B14F-4D97-AF65-F5344CB8AC3E}">
        <p14:creationId xmlns:p14="http://schemas.microsoft.com/office/powerpoint/2010/main" val="157354663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F5016C-916D-3B41-BAF0-9C1EEFE0BB39}"/>
              </a:ext>
            </a:extLst>
          </p:cNvPr>
          <p:cNvSpPr>
            <a:spLocks noGrp="1"/>
          </p:cNvSpPr>
          <p:nvPr>
            <p:ph type="ctrTitle"/>
          </p:nvPr>
        </p:nvSpPr>
        <p:spPr/>
        <p:txBody>
          <a:bodyPr/>
          <a:lstStyle/>
          <a:p>
            <a:pPr>
              <a:defRPr b="0" i="0"/>
            </a:pPr>
            <a:r>
              <a:rPr lang="2057" b="1"/>
              <a:t>SUCCESS WITH THE PREPARATIONS!</a:t>
            </a:r>
          </a:p>
        </p:txBody>
      </p:sp>
      <p:sp>
        <p:nvSpPr>
          <p:cNvPr id="4" name="Tijdelijke aanduiding voor voettekst 3">
            <a:extLst>
              <a:ext uri="{FF2B5EF4-FFF2-40B4-BE49-F238E27FC236}">
                <a16:creationId xmlns:a16="http://schemas.microsoft.com/office/drawing/2014/main" id="{D639BBED-AFA2-BA4C-B406-7DE1FC559E3F}"/>
              </a:ext>
            </a:extLst>
          </p:cNvPr>
          <p:cNvSpPr>
            <a:spLocks noGrp="1"/>
          </p:cNvSpPr>
          <p:nvPr>
            <p:ph type="ftr" sz="quarter" idx="10"/>
          </p:nvPr>
        </p:nvSpPr>
        <p:spPr/>
        <p:txBody>
          <a:bodyPr/>
          <a:lstStyle/>
          <a:p>
            <a:pPr>
              <a:defRPr b="0" i="0"/>
            </a:pPr>
            <a:r>
              <a:rPr lang="2057"/>
              <a:t>Part of the ‘Falling for safety together’ campaign.</a:t>
            </a:r>
            <a:endParaRPr lang="nl-NL"/>
          </a:p>
        </p:txBody>
      </p:sp>
    </p:spTree>
    <p:extLst>
      <p:ext uri="{BB962C8B-B14F-4D97-AF65-F5344CB8AC3E}">
        <p14:creationId xmlns:p14="http://schemas.microsoft.com/office/powerpoint/2010/main" val="407529250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pPr>
              <a:defRPr b="0" i="0"/>
            </a:pPr>
            <a:r>
              <a:rPr lang="2057" b="1"/>
              <a:t>INTRODUCTION</a:t>
            </a:r>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a:normAutofit lnSpcReduction="20000"/>
          </a:bodyPr>
          <a:lstStyle/>
          <a:p>
            <a:pPr marL="0" indent="0">
              <a:lnSpc>
                <a:spcPct val="110000"/>
              </a:lnSpc>
              <a:buNone/>
              <a:defRPr b="0" i="0"/>
            </a:pPr>
            <a:r>
              <a:rPr lang="2057" sz="1900"/>
              <a:t>We do everything we can to prevent accidents and personal suffering regarding colleagues who work for or on behalf of us. We also want to prevent damage to the environment in which we work or to prevent third parties from sustaining personal injury as a result of our work. </a:t>
            </a:r>
            <a:br>
              <a:rPr lang="2057" sz="1900"/>
            </a:br>
            <a:endParaRPr lang="nl-NL" sz="1900"/>
          </a:p>
          <a:p>
            <a:pPr marL="0" indent="0">
              <a:lnSpc>
                <a:spcPct val="110000"/>
              </a:lnSpc>
              <a:buNone/>
              <a:defRPr b="0" i="0"/>
            </a:pPr>
            <a:r>
              <a:rPr lang="2057" sz="1900"/>
              <a:t>In practice, it is sometimes quite difficult to insist on working safely. Too often, we think that a job can be done quickly or that achieving the schedule is more important than working safely. We know this and we are working hard to work more and more safely through our </a:t>
            </a:r>
            <a:r>
              <a:rPr lang="2057" sz="1900" u="sng"/>
              <a:t>WAVE programme</a:t>
            </a:r>
            <a:r>
              <a:rPr lang="2057" sz="1900"/>
              <a:t>. </a:t>
            </a:r>
          </a:p>
          <a:p>
            <a:pPr marL="0" indent="0">
              <a:lnSpc>
                <a:spcPct val="110000"/>
              </a:lnSpc>
              <a:buNone/>
              <a:defRPr b="0" i="0"/>
            </a:pPr>
            <a:br>
              <a:rPr lang="2057" sz="1900"/>
            </a:br>
            <a:r>
              <a:rPr lang="2057" sz="1900"/>
              <a:t>Making dilemmas at our projects and office locations open for discussion with employees will help us to move forward. That is why, during the safety day this year too, the focus is on safety dilemmas, the WAVE safety values and WAVE rules, practical examples and our own safety behaviour. This is done, as in previous years, by playing a safety game. </a:t>
            </a:r>
            <a:endParaRPr lang="nl-NL" sz="1900">
              <a:highlight>
                <a:srgbClr val="FFFF00"/>
              </a:highlight>
            </a:endParaRPr>
          </a:p>
          <a:p>
            <a:endParaRPr lang="nl-NL"/>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pPr>
              <a:defRPr b="0" i="0"/>
            </a:pPr>
            <a:r>
              <a:rPr lang="2057"/>
              <a:t>Part of the ‘Falling for safety together’ campaign.</a:t>
            </a:r>
            <a:endParaRPr lang="nl-NL"/>
          </a:p>
        </p:txBody>
      </p:sp>
    </p:spTree>
    <p:extLst>
      <p:ext uri="{BB962C8B-B14F-4D97-AF65-F5344CB8AC3E}">
        <p14:creationId xmlns:p14="http://schemas.microsoft.com/office/powerpoint/2010/main" val="375347007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2E971E-E72E-4FFD-8268-87378A1C2398}"/>
              </a:ext>
            </a:extLst>
          </p:cNvPr>
          <p:cNvSpPr>
            <a:spLocks noGrp="1"/>
          </p:cNvSpPr>
          <p:nvPr>
            <p:ph type="title"/>
          </p:nvPr>
        </p:nvSpPr>
        <p:spPr/>
        <p:txBody>
          <a:bodyPr/>
          <a:lstStyle/>
          <a:p>
            <a:pPr>
              <a:defRPr b="0" i="0"/>
            </a:pPr>
            <a:r>
              <a:rPr lang="2057" b="1"/>
              <a:t>REASON FOR THE THEME</a:t>
            </a:r>
          </a:p>
        </p:txBody>
      </p:sp>
      <p:sp>
        <p:nvSpPr>
          <p:cNvPr id="3" name="Tijdelijke aanduiding voor inhoud 2">
            <a:extLst>
              <a:ext uri="{FF2B5EF4-FFF2-40B4-BE49-F238E27FC236}">
                <a16:creationId xmlns:a16="http://schemas.microsoft.com/office/drawing/2014/main" id="{19939605-1392-4D30-A99E-0D408BF74A46}"/>
              </a:ext>
            </a:extLst>
          </p:cNvPr>
          <p:cNvSpPr>
            <a:spLocks noGrp="1"/>
          </p:cNvSpPr>
          <p:nvPr>
            <p:ph idx="1"/>
          </p:nvPr>
        </p:nvSpPr>
        <p:spPr/>
        <p:txBody>
          <a:bodyPr>
            <a:normAutofit fontScale="60000" lnSpcReduction="20000"/>
          </a:bodyPr>
          <a:lstStyle/>
          <a:p>
            <a:pPr>
              <a:lnSpc>
                <a:spcPct val="120000"/>
              </a:lnSpc>
              <a:defRPr b="0" i="0"/>
            </a:pPr>
            <a:r>
              <a:rPr lang="2057"/>
              <a:t>Every year, ‘stumbling, tripping and slipping’ is in the top three causes of accidents resulting in injury and absenteeism. </a:t>
            </a:r>
            <a:br>
              <a:rPr lang="2057"/>
            </a:br>
            <a:endParaRPr lang="nl-NL"/>
          </a:p>
          <a:p>
            <a:pPr>
              <a:lnSpc>
                <a:spcPct val="120000"/>
              </a:lnSpc>
              <a:defRPr b="0" i="0"/>
            </a:pPr>
            <a:r>
              <a:rPr lang="2057"/>
              <a:t>About 15% of these reports relate to stumbling, tripping and slipping.</a:t>
            </a:r>
            <a:br>
              <a:rPr lang="2057"/>
            </a:br>
            <a:r>
              <a:rPr lang="2057"/>
              <a:t> </a:t>
            </a:r>
          </a:p>
          <a:p>
            <a:pPr>
              <a:lnSpc>
                <a:spcPct val="120000"/>
              </a:lnSpc>
              <a:defRPr b="0" i="0"/>
            </a:pPr>
            <a:r>
              <a:rPr lang="2057"/>
              <a:t>In concrete terms, 49 direct colleagues and colleagues of subcontractors were injured in the past year as a result of stumbling, tripping and slipping. </a:t>
            </a:r>
            <a:br>
              <a:rPr lang="2057"/>
            </a:br>
            <a:endParaRPr lang="nl-NL"/>
          </a:p>
          <a:p>
            <a:pPr>
              <a:lnSpc>
                <a:spcPct val="120000"/>
              </a:lnSpc>
              <a:defRPr b="0" i="0"/>
            </a:pPr>
            <a:r>
              <a:rPr lang="2057"/>
              <a:t>They were unable to work for one or more days due to injury.</a:t>
            </a:r>
            <a:br>
              <a:rPr lang="2057"/>
            </a:br>
            <a:endParaRPr lang="nl-NL"/>
          </a:p>
          <a:p>
            <a:pPr>
              <a:lnSpc>
                <a:spcPct val="120000"/>
              </a:lnSpc>
              <a:defRPr b="0" i="0"/>
            </a:pPr>
            <a:r>
              <a:rPr lang="2057"/>
              <a:t>There is gain to be made in the preparation and organisation of work. For example, properly arranging waste flows so the construction site remains tidy and calling each other to account for unsafe situations that can lead to these types of accidents.</a:t>
            </a:r>
          </a:p>
        </p:txBody>
      </p:sp>
      <p:sp>
        <p:nvSpPr>
          <p:cNvPr id="4" name="Tijdelijke aanduiding voor voettekst 3">
            <a:extLst>
              <a:ext uri="{FF2B5EF4-FFF2-40B4-BE49-F238E27FC236}">
                <a16:creationId xmlns:a16="http://schemas.microsoft.com/office/drawing/2014/main" id="{40015FFC-A606-411C-B653-78A2999209EF}"/>
              </a:ext>
            </a:extLst>
          </p:cNvPr>
          <p:cNvSpPr>
            <a:spLocks noGrp="1"/>
          </p:cNvSpPr>
          <p:nvPr>
            <p:ph type="ftr" sz="quarter" idx="10"/>
          </p:nvPr>
        </p:nvSpPr>
        <p:spPr/>
        <p:txBody>
          <a:bodyPr/>
          <a:lstStyle/>
          <a:p>
            <a:pPr>
              <a:defRPr b="0" i="0"/>
            </a:pPr>
            <a:r>
              <a:rPr lang="2057"/>
              <a:t>Part of the ‘Falling for safety together’ campaign.</a:t>
            </a:r>
            <a:endParaRPr lang="nl-NL"/>
          </a:p>
        </p:txBody>
      </p:sp>
    </p:spTree>
    <p:extLst>
      <p:ext uri="{BB962C8B-B14F-4D97-AF65-F5344CB8AC3E}">
        <p14:creationId xmlns:p14="http://schemas.microsoft.com/office/powerpoint/2010/main" val="365026367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57C1DD-5ACF-4EAE-827F-211A44A8EE5E}"/>
              </a:ext>
            </a:extLst>
          </p:cNvPr>
          <p:cNvSpPr>
            <a:spLocks noGrp="1"/>
          </p:cNvSpPr>
          <p:nvPr>
            <p:ph type="title"/>
          </p:nvPr>
        </p:nvSpPr>
        <p:spPr/>
        <p:txBody>
          <a:bodyPr/>
          <a:lstStyle/>
          <a:p>
            <a:pPr>
              <a:defRPr b="0" i="0"/>
            </a:pPr>
            <a:r>
              <a:rPr lang="2057" b="1"/>
              <a:t>OBJECTIVE</a:t>
            </a:r>
          </a:p>
        </p:txBody>
      </p:sp>
      <p:sp>
        <p:nvSpPr>
          <p:cNvPr id="3" name="Tijdelijke aanduiding voor inhoud 2">
            <a:extLst>
              <a:ext uri="{FF2B5EF4-FFF2-40B4-BE49-F238E27FC236}">
                <a16:creationId xmlns:a16="http://schemas.microsoft.com/office/drawing/2014/main" id="{B0BEDFB3-2F1F-4D97-B891-420307B9671D}"/>
              </a:ext>
            </a:extLst>
          </p:cNvPr>
          <p:cNvSpPr>
            <a:spLocks noGrp="1"/>
          </p:cNvSpPr>
          <p:nvPr>
            <p:ph idx="1"/>
          </p:nvPr>
        </p:nvSpPr>
        <p:spPr/>
        <p:txBody>
          <a:bodyPr/>
          <a:lstStyle/>
          <a:p>
            <a:pPr lvl="0">
              <a:lnSpc>
                <a:spcPct val="100000"/>
              </a:lnSpc>
              <a:defRPr b="0" i="0"/>
            </a:pPr>
            <a:r>
              <a:rPr lang="2057" sz="2000"/>
              <a:t>Inform employees about the ‘stumbling, tripping and slipping’ theme.</a:t>
            </a:r>
            <a:br>
              <a:rPr lang="2057" sz="2000"/>
            </a:br>
            <a:endParaRPr lang="nl-NL" sz="2000"/>
          </a:p>
          <a:p>
            <a:pPr lvl="0">
              <a:lnSpc>
                <a:spcPct val="100000"/>
              </a:lnSpc>
              <a:defRPr b="0" i="0"/>
            </a:pPr>
            <a:r>
              <a:rPr lang="2057" sz="2000"/>
              <a:t>Increasing safety awareness on this theme.</a:t>
            </a:r>
            <a:br>
              <a:rPr lang="2057" sz="2000"/>
            </a:br>
            <a:endParaRPr lang="nl-NL" sz="2000"/>
          </a:p>
          <a:p>
            <a:pPr lvl="0">
              <a:lnSpc>
                <a:spcPct val="100000"/>
              </a:lnSpc>
              <a:defRPr b="0" i="0"/>
            </a:pPr>
            <a:r>
              <a:rPr lang="2057" sz="2000"/>
              <a:t>Inciting action to reduce the number of (lost-time) accidents.</a:t>
            </a:r>
          </a:p>
          <a:p>
            <a:endParaRPr lang="nl-NL"/>
          </a:p>
        </p:txBody>
      </p:sp>
      <p:sp>
        <p:nvSpPr>
          <p:cNvPr id="4" name="Tijdelijke aanduiding voor voettekst 3">
            <a:extLst>
              <a:ext uri="{FF2B5EF4-FFF2-40B4-BE49-F238E27FC236}">
                <a16:creationId xmlns:a16="http://schemas.microsoft.com/office/drawing/2014/main" id="{1BAB35D6-9BB2-4948-A391-F810277F37A1}"/>
              </a:ext>
            </a:extLst>
          </p:cNvPr>
          <p:cNvSpPr>
            <a:spLocks noGrp="1"/>
          </p:cNvSpPr>
          <p:nvPr>
            <p:ph type="ftr" sz="quarter" idx="10"/>
          </p:nvPr>
        </p:nvSpPr>
        <p:spPr/>
        <p:txBody>
          <a:bodyPr/>
          <a:lstStyle/>
          <a:p>
            <a:pPr>
              <a:defRPr b="0" i="0"/>
            </a:pPr>
            <a:r>
              <a:rPr lang="2057"/>
              <a:t>Part of the ‘Falling for safety together’ campaign.</a:t>
            </a:r>
            <a:endParaRPr lang="nl-NL"/>
          </a:p>
        </p:txBody>
      </p:sp>
    </p:spTree>
    <p:extLst>
      <p:ext uri="{BB962C8B-B14F-4D97-AF65-F5344CB8AC3E}">
        <p14:creationId xmlns:p14="http://schemas.microsoft.com/office/powerpoint/2010/main" val="141031081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BCBD47-8444-4AC5-A451-C2BAC7FA4AC7}"/>
              </a:ext>
            </a:extLst>
          </p:cNvPr>
          <p:cNvSpPr>
            <a:spLocks noGrp="1"/>
          </p:cNvSpPr>
          <p:nvPr>
            <p:ph type="title"/>
          </p:nvPr>
        </p:nvSpPr>
        <p:spPr/>
        <p:txBody>
          <a:bodyPr/>
          <a:lstStyle/>
          <a:p>
            <a:pPr>
              <a:defRPr b="0" i="0"/>
            </a:pPr>
            <a:r>
              <a:rPr lang="2057" b="1"/>
              <a:t>MESSAGE</a:t>
            </a:r>
          </a:p>
        </p:txBody>
      </p:sp>
      <p:sp>
        <p:nvSpPr>
          <p:cNvPr id="3" name="Tijdelijke aanduiding voor inhoud 2">
            <a:extLst>
              <a:ext uri="{FF2B5EF4-FFF2-40B4-BE49-F238E27FC236}">
                <a16:creationId xmlns:a16="http://schemas.microsoft.com/office/drawing/2014/main" id="{D45585B5-D809-4C79-A0E1-57E5D446C592}"/>
              </a:ext>
            </a:extLst>
          </p:cNvPr>
          <p:cNvSpPr>
            <a:spLocks noGrp="1"/>
          </p:cNvSpPr>
          <p:nvPr>
            <p:ph idx="1"/>
          </p:nvPr>
        </p:nvSpPr>
        <p:spPr/>
        <p:txBody>
          <a:bodyPr/>
          <a:lstStyle/>
          <a:p>
            <a:pPr marL="0" indent="0" algn="ctr">
              <a:lnSpc>
                <a:spcPct val="150000"/>
              </a:lnSpc>
              <a:buNone/>
              <a:defRPr b="0" i="0"/>
            </a:pPr>
            <a:r>
              <a:rPr lang="2057" sz="2000" i="1"/>
              <a:t>“Better preparation, a ‘tidy’ construction site </a:t>
            </a:r>
          </a:p>
          <a:p>
            <a:pPr marL="0" indent="0" algn="ctr">
              <a:lnSpc>
                <a:spcPct val="150000"/>
              </a:lnSpc>
              <a:buNone/>
              <a:defRPr b="0" i="0"/>
            </a:pPr>
            <a:r>
              <a:rPr lang="2057" sz="2000" i="1"/>
              <a:t>and calling each other to account in unsafe situations, </a:t>
            </a:r>
          </a:p>
          <a:p>
            <a:pPr marL="0" indent="0" algn="ctr">
              <a:lnSpc>
                <a:spcPct val="150000"/>
              </a:lnSpc>
              <a:buNone/>
              <a:defRPr b="0" i="0"/>
            </a:pPr>
            <a:r>
              <a:rPr lang="2057" sz="2000" i="1"/>
              <a:t>leads to fewer accidents caused by </a:t>
            </a:r>
          </a:p>
          <a:p>
            <a:pPr marL="0" indent="0" algn="ctr">
              <a:lnSpc>
                <a:spcPct val="150000"/>
              </a:lnSpc>
              <a:buNone/>
              <a:defRPr b="0" i="0"/>
            </a:pPr>
            <a:r>
              <a:rPr lang="2057" sz="2000" i="1"/>
              <a:t>stumbling, tripping and slipping”</a:t>
            </a:r>
            <a:endParaRPr lang="nl-NL" sz="2000"/>
          </a:p>
          <a:p>
            <a:endParaRPr lang="nl-NL"/>
          </a:p>
        </p:txBody>
      </p:sp>
      <p:sp>
        <p:nvSpPr>
          <p:cNvPr id="4" name="Tijdelijke aanduiding voor voettekst 3">
            <a:extLst>
              <a:ext uri="{FF2B5EF4-FFF2-40B4-BE49-F238E27FC236}">
                <a16:creationId xmlns:a16="http://schemas.microsoft.com/office/drawing/2014/main" id="{1D71F143-2E9A-45F8-8BE9-32608695363E}"/>
              </a:ext>
            </a:extLst>
          </p:cNvPr>
          <p:cNvSpPr>
            <a:spLocks noGrp="1"/>
          </p:cNvSpPr>
          <p:nvPr>
            <p:ph type="ftr" sz="quarter" idx="10"/>
          </p:nvPr>
        </p:nvSpPr>
        <p:spPr/>
        <p:txBody>
          <a:bodyPr/>
          <a:lstStyle/>
          <a:p>
            <a:pPr>
              <a:defRPr b="0" i="0"/>
            </a:pPr>
            <a:r>
              <a:rPr lang="2057"/>
              <a:t>Part of the ‘Falling for safety together’ campaign.</a:t>
            </a:r>
            <a:endParaRPr lang="nl-NL"/>
          </a:p>
        </p:txBody>
      </p:sp>
    </p:spTree>
    <p:extLst>
      <p:ext uri="{BB962C8B-B14F-4D97-AF65-F5344CB8AC3E}">
        <p14:creationId xmlns:p14="http://schemas.microsoft.com/office/powerpoint/2010/main" val="7321985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B50DE7-290E-4E24-ADE6-AD5FD71AFD97}"/>
              </a:ext>
            </a:extLst>
          </p:cNvPr>
          <p:cNvSpPr>
            <a:spLocks noGrp="1"/>
          </p:cNvSpPr>
          <p:nvPr>
            <p:ph type="title"/>
          </p:nvPr>
        </p:nvSpPr>
        <p:spPr/>
        <p:txBody>
          <a:bodyPr/>
          <a:lstStyle/>
          <a:p>
            <a:pPr>
              <a:defRPr b="0" i="0"/>
            </a:pPr>
            <a:r>
              <a:rPr lang="2057" b="1"/>
              <a:t>TARGET GROUP</a:t>
            </a:r>
          </a:p>
        </p:txBody>
      </p:sp>
      <p:sp>
        <p:nvSpPr>
          <p:cNvPr id="3" name="Tijdelijke aanduiding voor inhoud 2">
            <a:extLst>
              <a:ext uri="{FF2B5EF4-FFF2-40B4-BE49-F238E27FC236}">
                <a16:creationId xmlns:a16="http://schemas.microsoft.com/office/drawing/2014/main" id="{9BFA1311-E885-4DFC-AA7B-DDEA767C79D8}"/>
              </a:ext>
            </a:extLst>
          </p:cNvPr>
          <p:cNvSpPr>
            <a:spLocks noGrp="1"/>
          </p:cNvSpPr>
          <p:nvPr>
            <p:ph idx="1"/>
          </p:nvPr>
        </p:nvSpPr>
        <p:spPr/>
        <p:txBody>
          <a:bodyPr>
            <a:normAutofit fontScale="97500" lnSpcReduction="10000"/>
          </a:bodyPr>
          <a:lstStyle/>
          <a:p>
            <a:pPr marL="0" indent="0">
              <a:lnSpc>
                <a:spcPct val="100000"/>
              </a:lnSpc>
              <a:buNone/>
              <a:defRPr b="0" i="0"/>
            </a:pPr>
            <a:r>
              <a:rPr lang="2057" sz="2200" b="1"/>
              <a:t>VolkerWessels companies</a:t>
            </a:r>
          </a:p>
          <a:p>
            <a:pPr>
              <a:lnSpc>
                <a:spcPct val="100000"/>
              </a:lnSpc>
              <a:defRPr b="0" i="0"/>
            </a:pPr>
            <a:r>
              <a:rPr lang="2057" sz="2200"/>
              <a:t>It is mandatory for all VolkerWessels companies (excluding foreign countries) to participate in the Safety Day.</a:t>
            </a:r>
            <a:br>
              <a:rPr lang="2057" sz="2200"/>
            </a:br>
            <a:endParaRPr lang="nl-NL" sz="2200"/>
          </a:p>
          <a:p>
            <a:pPr marL="0" indent="0">
              <a:lnSpc>
                <a:spcPct val="100000"/>
              </a:lnSpc>
              <a:buNone/>
              <a:defRPr b="0" i="0"/>
            </a:pPr>
            <a:r>
              <a:rPr lang="2057" sz="2200" b="1"/>
              <a:t>Who takes part?</a:t>
            </a:r>
          </a:p>
          <a:p>
            <a:pPr>
              <a:lnSpc>
                <a:spcPct val="100000"/>
              </a:lnSpc>
              <a:defRPr b="0" i="0"/>
            </a:pPr>
            <a:r>
              <a:rPr lang="2057" sz="2200"/>
              <a:t>All own employees.</a:t>
            </a:r>
          </a:p>
          <a:p>
            <a:pPr>
              <a:lnSpc>
                <a:spcPct val="100000"/>
              </a:lnSpc>
              <a:defRPr b="0" i="0"/>
            </a:pPr>
            <a:r>
              <a:rPr lang="2057" sz="2200"/>
              <a:t>Hired independent contractors.</a:t>
            </a:r>
          </a:p>
          <a:p>
            <a:pPr>
              <a:lnSpc>
                <a:spcPct val="100000"/>
              </a:lnSpc>
              <a:defRPr b="0" i="0"/>
            </a:pPr>
            <a:r>
              <a:rPr lang="2057" sz="2200"/>
              <a:t>Other hired and seconded personnel.</a:t>
            </a:r>
          </a:p>
          <a:p>
            <a:pPr>
              <a:lnSpc>
                <a:spcPct val="100000"/>
              </a:lnSpc>
              <a:defRPr b="0" i="0"/>
            </a:pPr>
            <a:r>
              <a:rPr lang="2057" sz="2200"/>
              <a:t>Optional but highly desirable: personnel of subcontractors and other contractors. </a:t>
            </a:r>
            <a:br>
              <a:rPr lang="2057" sz="2200"/>
            </a:br>
            <a:r>
              <a:rPr lang="2057" sz="2200"/>
              <a:t>VolkerWessels companies can decide for themselves whether or not they involve this target group.</a:t>
            </a:r>
          </a:p>
          <a:p>
            <a:endParaRPr lang="nl-NL"/>
          </a:p>
        </p:txBody>
      </p:sp>
      <p:sp>
        <p:nvSpPr>
          <p:cNvPr id="4" name="Tijdelijke aanduiding voor voettekst 3">
            <a:extLst>
              <a:ext uri="{FF2B5EF4-FFF2-40B4-BE49-F238E27FC236}">
                <a16:creationId xmlns:a16="http://schemas.microsoft.com/office/drawing/2014/main" id="{E7F4370F-F28C-48E0-AF00-23D82083B24D}"/>
              </a:ext>
            </a:extLst>
          </p:cNvPr>
          <p:cNvSpPr>
            <a:spLocks noGrp="1"/>
          </p:cNvSpPr>
          <p:nvPr>
            <p:ph type="ftr" sz="quarter" idx="10"/>
          </p:nvPr>
        </p:nvSpPr>
        <p:spPr/>
        <p:txBody>
          <a:bodyPr/>
          <a:lstStyle/>
          <a:p>
            <a:pPr>
              <a:defRPr b="0" i="0"/>
            </a:pPr>
            <a:r>
              <a:rPr lang="2057"/>
              <a:t>Part of the ‘Falling for safety together’ campaign.</a:t>
            </a:r>
            <a:endParaRPr lang="nl-NL"/>
          </a:p>
        </p:txBody>
      </p:sp>
    </p:spTree>
    <p:extLst>
      <p:ext uri="{BB962C8B-B14F-4D97-AF65-F5344CB8AC3E}">
        <p14:creationId xmlns:p14="http://schemas.microsoft.com/office/powerpoint/2010/main" val="228244955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79BFB5-F3A8-4FB2-8E24-F6AF5EA792EA}"/>
              </a:ext>
            </a:extLst>
          </p:cNvPr>
          <p:cNvSpPr>
            <a:spLocks noGrp="1"/>
          </p:cNvSpPr>
          <p:nvPr>
            <p:ph type="title"/>
          </p:nvPr>
        </p:nvSpPr>
        <p:spPr/>
        <p:txBody>
          <a:bodyPr/>
          <a:lstStyle/>
          <a:p>
            <a:pPr>
              <a:defRPr b="0" i="0"/>
            </a:pPr>
            <a:r>
              <a:rPr lang="2057" b="1"/>
              <a:t>MINIMUM REQUIREMENTS</a:t>
            </a:r>
          </a:p>
        </p:txBody>
      </p:sp>
      <p:sp>
        <p:nvSpPr>
          <p:cNvPr id="3" name="Tijdelijke aanduiding voor inhoud 2">
            <a:extLst>
              <a:ext uri="{FF2B5EF4-FFF2-40B4-BE49-F238E27FC236}">
                <a16:creationId xmlns:a16="http://schemas.microsoft.com/office/drawing/2014/main" id="{86BB64C6-58E8-492B-B4E2-44C1E3D9119E}"/>
              </a:ext>
            </a:extLst>
          </p:cNvPr>
          <p:cNvSpPr>
            <a:spLocks noGrp="1"/>
          </p:cNvSpPr>
          <p:nvPr>
            <p:ph idx="1"/>
          </p:nvPr>
        </p:nvSpPr>
        <p:spPr/>
        <p:txBody>
          <a:bodyPr>
            <a:normAutofit fontScale="60000" lnSpcReduction="10000"/>
          </a:bodyPr>
          <a:lstStyle/>
          <a:p>
            <a:pPr marL="0" indent="0">
              <a:lnSpc>
                <a:spcPct val="120000"/>
              </a:lnSpc>
              <a:buNone/>
              <a:defRPr b="0" i="0"/>
            </a:pPr>
            <a:r>
              <a:rPr lang="2057"/>
              <a:t>The following minimum requirements must be met:</a:t>
            </a:r>
            <a:br>
              <a:rPr lang="2057"/>
            </a:br>
            <a:endParaRPr lang="nl-NL"/>
          </a:p>
          <a:p>
            <a:pPr>
              <a:lnSpc>
                <a:spcPct val="120000"/>
              </a:lnSpc>
              <a:defRPr b="0" i="0"/>
            </a:pPr>
            <a:r>
              <a:rPr lang="2057"/>
              <a:t>The Safety Day is held at the companies’ (project) locations or for office staff, for example, via Teams.</a:t>
            </a:r>
          </a:p>
          <a:p>
            <a:pPr>
              <a:lnSpc>
                <a:spcPct val="120000"/>
              </a:lnSpc>
              <a:defRPr b="0" i="0"/>
            </a:pPr>
            <a:r>
              <a:rPr lang="2057"/>
              <a:t>The ‘stumbling, tripping and slipping’ theme will be discussed for at least 1.5 hours.</a:t>
            </a:r>
          </a:p>
          <a:p>
            <a:pPr>
              <a:lnSpc>
                <a:spcPct val="120000"/>
              </a:lnSpc>
              <a:defRPr b="0" i="0"/>
            </a:pPr>
            <a:r>
              <a:rPr lang="2057"/>
              <a:t>The presentation is used as a basis. Of course, the presentation can be supplemented with other safety topics that the company also wants to discuss during this day.</a:t>
            </a:r>
          </a:p>
          <a:p>
            <a:pPr>
              <a:lnSpc>
                <a:spcPct val="120000"/>
              </a:lnSpc>
              <a:defRPr b="0" i="0"/>
            </a:pPr>
            <a:r>
              <a:rPr lang="2057"/>
              <a:t>Each VolkerWessels company itself determines the further details of this day.</a:t>
            </a:r>
          </a:p>
          <a:p>
            <a:pPr>
              <a:lnSpc>
                <a:spcPct val="120000"/>
              </a:lnSpc>
              <a:defRPr b="0" i="0"/>
            </a:pPr>
            <a:r>
              <a:rPr lang="2057"/>
              <a:t>For an interesting discussion: the digital game can be played with a maximum of 6-12 people, taking into account the 1.5-m distance rule.</a:t>
            </a:r>
          </a:p>
          <a:p>
            <a:pPr>
              <a:lnSpc>
                <a:spcPct val="120000"/>
              </a:lnSpc>
              <a:defRPr b="0" i="0"/>
            </a:pPr>
            <a:r>
              <a:rPr lang="2057"/>
              <a:t>Resources: toolbox and instruction, campaign material, save-the-date poster, save-the-date desktop, instructor’s manual, questions &amp; answers, start presentation (including animation) and digital safety game. </a:t>
            </a:r>
          </a:p>
          <a:p>
            <a:pPr marL="0" indent="0">
              <a:lnSpc>
                <a:spcPct val="120000"/>
              </a:lnSpc>
              <a:buNone/>
            </a:pPr>
            <a:endParaRPr lang="nl-NL"/>
          </a:p>
        </p:txBody>
      </p:sp>
      <p:sp>
        <p:nvSpPr>
          <p:cNvPr id="4" name="Tijdelijke aanduiding voor voettekst 3">
            <a:extLst>
              <a:ext uri="{FF2B5EF4-FFF2-40B4-BE49-F238E27FC236}">
                <a16:creationId xmlns:a16="http://schemas.microsoft.com/office/drawing/2014/main" id="{A0BF99E7-219D-4E1B-B7F3-B76A8B127184}"/>
              </a:ext>
            </a:extLst>
          </p:cNvPr>
          <p:cNvSpPr>
            <a:spLocks noGrp="1"/>
          </p:cNvSpPr>
          <p:nvPr>
            <p:ph type="ftr" sz="quarter" idx="10"/>
          </p:nvPr>
        </p:nvSpPr>
        <p:spPr/>
        <p:txBody>
          <a:bodyPr/>
          <a:lstStyle/>
          <a:p>
            <a:pPr>
              <a:defRPr b="0" i="0"/>
            </a:pPr>
            <a:r>
              <a:rPr lang="2057"/>
              <a:t>Part of the ‘Falling for safety together’ campaign.</a:t>
            </a:r>
            <a:endParaRPr lang="nl-NL"/>
          </a:p>
        </p:txBody>
      </p:sp>
    </p:spTree>
    <p:extLst>
      <p:ext uri="{BB962C8B-B14F-4D97-AF65-F5344CB8AC3E}">
        <p14:creationId xmlns:p14="http://schemas.microsoft.com/office/powerpoint/2010/main" val="45031557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D0AAD5-E55D-43BE-8B73-21DED9F09B61}"/>
              </a:ext>
            </a:extLst>
          </p:cNvPr>
          <p:cNvSpPr>
            <a:spLocks noGrp="1"/>
          </p:cNvSpPr>
          <p:nvPr>
            <p:ph type="title"/>
          </p:nvPr>
        </p:nvSpPr>
        <p:spPr/>
        <p:txBody>
          <a:bodyPr/>
          <a:lstStyle/>
          <a:p>
            <a:pPr>
              <a:defRPr b="0" i="0"/>
            </a:pPr>
            <a:r>
              <a:rPr lang="2057" b="1"/>
              <a:t>POSSIBLE SPECIFICS - OFFICE</a:t>
            </a:r>
          </a:p>
        </p:txBody>
      </p:sp>
      <p:sp>
        <p:nvSpPr>
          <p:cNvPr id="3" name="Tijdelijke aanduiding voor inhoud 2">
            <a:extLst>
              <a:ext uri="{FF2B5EF4-FFF2-40B4-BE49-F238E27FC236}">
                <a16:creationId xmlns:a16="http://schemas.microsoft.com/office/drawing/2014/main" id="{579FA90E-08D8-4C61-B3F7-3F003BF24E02}"/>
              </a:ext>
            </a:extLst>
          </p:cNvPr>
          <p:cNvSpPr>
            <a:spLocks noGrp="1"/>
          </p:cNvSpPr>
          <p:nvPr>
            <p:ph idx="1"/>
          </p:nvPr>
        </p:nvSpPr>
        <p:spPr/>
        <p:txBody>
          <a:bodyPr>
            <a:normAutofit/>
          </a:bodyPr>
          <a:lstStyle/>
          <a:p>
            <a:pPr marL="0" indent="0">
              <a:buNone/>
              <a:defRPr b="0" i="0"/>
            </a:pPr>
            <a:r>
              <a:rPr lang="2057" sz="2000" b="1"/>
              <a:t>Kick-off office staff management </a:t>
            </a:r>
            <a:br>
              <a:rPr lang="2057" sz="2000" b="1"/>
            </a:br>
            <a:r>
              <a:rPr lang="2057" sz="2000" b="0"/>
              <a:t>The strength of the programme is that it sparks a discussion among the employees. This truly gets us discussing safety. </a:t>
            </a:r>
          </a:p>
          <a:p>
            <a:pPr marL="0" indent="0">
              <a:buNone/>
              <a:defRPr b="0" i="0"/>
            </a:pPr>
            <a:r>
              <a:rPr lang="2057" sz="2000" b="1"/>
              <a:t>Required tools</a:t>
            </a:r>
            <a:br>
              <a:rPr lang="2057" sz="2000" b="0"/>
            </a:br>
            <a:r>
              <a:rPr lang="2057" sz="2000" b="0"/>
              <a:t>Beamer, laptop, sound and start presentation.</a:t>
            </a:r>
            <a:br>
              <a:rPr lang="2057" sz="2000" b="0"/>
            </a:br>
            <a:br>
              <a:rPr lang="2057" sz="2000" b="0"/>
            </a:br>
            <a:r>
              <a:rPr lang="2057" sz="2000">
                <a:highlight>
                  <a:srgbClr val="FFFF00"/>
                </a:highlight>
              </a:rPr>
              <a:t>NOTE: The digital safety game is only accessible through Chrome, </a:t>
            </a:r>
            <a:r>
              <a:rPr lang="2057" sz="2000" u="sng">
                <a:highlight>
                  <a:srgbClr val="FFFF00"/>
                </a:highlight>
              </a:rPr>
              <a:t>not</a:t>
            </a:r>
            <a:r>
              <a:rPr lang="2057" sz="2000">
                <a:highlight>
                  <a:srgbClr val="FFFF00"/>
                </a:highlight>
              </a:rPr>
              <a:t> through Internet Explorer.</a:t>
            </a:r>
          </a:p>
          <a:p>
            <a:endParaRPr lang="nl-NL"/>
          </a:p>
        </p:txBody>
      </p:sp>
      <p:sp>
        <p:nvSpPr>
          <p:cNvPr id="4" name="Tijdelijke aanduiding voor voettekst 3">
            <a:extLst>
              <a:ext uri="{FF2B5EF4-FFF2-40B4-BE49-F238E27FC236}">
                <a16:creationId xmlns:a16="http://schemas.microsoft.com/office/drawing/2014/main" id="{37C755EA-4943-4130-8AD4-36B55BEBEE37}"/>
              </a:ext>
            </a:extLst>
          </p:cNvPr>
          <p:cNvSpPr>
            <a:spLocks noGrp="1"/>
          </p:cNvSpPr>
          <p:nvPr>
            <p:ph type="ftr" sz="quarter" idx="10"/>
          </p:nvPr>
        </p:nvSpPr>
        <p:spPr/>
        <p:txBody>
          <a:bodyPr/>
          <a:lstStyle/>
          <a:p>
            <a:pPr>
              <a:defRPr b="0" i="0"/>
            </a:pPr>
            <a:r>
              <a:rPr lang="2057"/>
              <a:t>Part of the ‘Falling for safety together’ campaign.</a:t>
            </a:r>
            <a:endParaRPr lang="nl-NL"/>
          </a:p>
        </p:txBody>
      </p:sp>
    </p:spTree>
    <p:extLst>
      <p:ext uri="{BB962C8B-B14F-4D97-AF65-F5344CB8AC3E}">
        <p14:creationId xmlns:p14="http://schemas.microsoft.com/office/powerpoint/2010/main" val="256498421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97DD7C-C781-4895-A66E-05930B945330}"/>
              </a:ext>
            </a:extLst>
          </p:cNvPr>
          <p:cNvSpPr>
            <a:spLocks noGrp="1"/>
          </p:cNvSpPr>
          <p:nvPr>
            <p:ph type="title"/>
          </p:nvPr>
        </p:nvSpPr>
        <p:spPr/>
        <p:txBody>
          <a:bodyPr/>
          <a:lstStyle/>
          <a:p>
            <a:pPr>
              <a:defRPr b="0" i="0"/>
            </a:pPr>
            <a:r>
              <a:rPr lang="2057" b="1"/>
              <a:t>POSSIBLE SPECIFICS - PROJECT</a:t>
            </a:r>
          </a:p>
        </p:txBody>
      </p:sp>
      <p:sp>
        <p:nvSpPr>
          <p:cNvPr id="3" name="Tijdelijke aanduiding voor inhoud 2">
            <a:extLst>
              <a:ext uri="{FF2B5EF4-FFF2-40B4-BE49-F238E27FC236}">
                <a16:creationId xmlns:a16="http://schemas.microsoft.com/office/drawing/2014/main" id="{570D7AD6-D79C-47C3-930D-E97F94F43A44}"/>
              </a:ext>
            </a:extLst>
          </p:cNvPr>
          <p:cNvSpPr>
            <a:spLocks noGrp="1"/>
          </p:cNvSpPr>
          <p:nvPr>
            <p:ph idx="1"/>
          </p:nvPr>
        </p:nvSpPr>
        <p:spPr/>
        <p:txBody>
          <a:bodyPr>
            <a:normAutofit/>
          </a:bodyPr>
          <a:lstStyle/>
          <a:p>
            <a:pPr marL="0" indent="0">
              <a:buNone/>
              <a:defRPr b="0" i="0"/>
            </a:pPr>
            <a:r>
              <a:rPr lang="2057" sz="2000" b="1"/>
              <a:t>Meetings (project) locations</a:t>
            </a:r>
            <a:br>
              <a:rPr lang="2057" sz="2000" b="1"/>
            </a:br>
            <a:r>
              <a:rPr lang="2057" sz="2000" b="0"/>
              <a:t>The project leader/management visits projects to organise the safety day. There is a chance the project leader/management will visit several projects. </a:t>
            </a:r>
            <a:r>
              <a:rPr lang="2057" sz="2000" b="1"/>
              <a:t>The VolkerWessels company itself will specify this</a:t>
            </a:r>
            <a:r>
              <a:rPr lang="2057" sz="2000" b="0"/>
              <a:t>.</a:t>
            </a:r>
          </a:p>
          <a:p>
            <a:pPr marL="0" indent="0">
              <a:buNone/>
              <a:defRPr b="0" i="0"/>
            </a:pPr>
            <a:r>
              <a:rPr lang="2057" sz="2000"/>
              <a:t>The strength of the programme is that it sparks a discussion among the employees. This truly gets us discussing safety. </a:t>
            </a:r>
          </a:p>
          <a:p>
            <a:pPr marL="0" indent="0">
              <a:buNone/>
            </a:pPr>
            <a:endParaRPr lang="nl-NL" sz="2000"/>
          </a:p>
          <a:p>
            <a:pPr marL="0" indent="0">
              <a:buNone/>
              <a:defRPr b="0" i="0"/>
            </a:pPr>
            <a:r>
              <a:rPr lang="2057" sz="2000" b="1"/>
              <a:t>Required tools</a:t>
            </a:r>
            <a:br>
              <a:rPr lang="2057" sz="2000" b="0"/>
            </a:br>
            <a:r>
              <a:rPr lang="2057" sz="2000" b="0"/>
              <a:t>Beamer, laptop, sound and start presentation.</a:t>
            </a:r>
            <a:br>
              <a:rPr lang="2057" sz="2000" b="0"/>
            </a:br>
            <a:br>
              <a:rPr lang="2057" sz="2000" b="0"/>
            </a:br>
            <a:r>
              <a:rPr lang="2057" sz="2000">
                <a:highlight>
                  <a:srgbClr val="FFFF00"/>
                </a:highlight>
              </a:rPr>
              <a:t>NOTE: The digital safety game is only accessible through Chrome, </a:t>
            </a:r>
            <a:r>
              <a:rPr lang="2057" sz="2000" u="sng">
                <a:highlight>
                  <a:srgbClr val="FFFF00"/>
                </a:highlight>
              </a:rPr>
              <a:t>not</a:t>
            </a:r>
            <a:r>
              <a:rPr lang="2057" sz="2000">
                <a:highlight>
                  <a:srgbClr val="FFFF00"/>
                </a:highlight>
              </a:rPr>
              <a:t> through Internet Explorer.</a:t>
            </a:r>
          </a:p>
          <a:p>
            <a:endParaRPr lang="nl-NL"/>
          </a:p>
        </p:txBody>
      </p:sp>
      <p:sp>
        <p:nvSpPr>
          <p:cNvPr id="4" name="Tijdelijke aanduiding voor voettekst 3">
            <a:extLst>
              <a:ext uri="{FF2B5EF4-FFF2-40B4-BE49-F238E27FC236}">
                <a16:creationId xmlns:a16="http://schemas.microsoft.com/office/drawing/2014/main" id="{B55CDFD4-3F10-4D9A-965C-13F244AF9DC9}"/>
              </a:ext>
            </a:extLst>
          </p:cNvPr>
          <p:cNvSpPr>
            <a:spLocks noGrp="1"/>
          </p:cNvSpPr>
          <p:nvPr>
            <p:ph type="ftr" sz="quarter" idx="10"/>
          </p:nvPr>
        </p:nvSpPr>
        <p:spPr/>
        <p:txBody>
          <a:bodyPr/>
          <a:lstStyle/>
          <a:p>
            <a:pPr>
              <a:defRPr b="0" i="0"/>
            </a:pPr>
            <a:r>
              <a:rPr lang="2057"/>
              <a:t>Part of the ‘Falling for safety together’ campaign.</a:t>
            </a:r>
            <a:endParaRPr lang="nl-NL"/>
          </a:p>
        </p:txBody>
      </p:sp>
    </p:spTree>
    <p:extLst>
      <p:ext uri="{BB962C8B-B14F-4D97-AF65-F5344CB8AC3E}">
        <p14:creationId xmlns:p14="http://schemas.microsoft.com/office/powerpoint/2010/main" val="1673755409"/>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8.04.09"/>
  <p:tag name="AS_TITLE" val="Aspose.Slides for .NET 4.0 Client Profile"/>
  <p:tag name="AS_VERSION" val="18.4"/>
</p:tagLst>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67F5A2D1D56FF459CCE8CF027CDFEA7" ma:contentTypeVersion="13" ma:contentTypeDescription="Een nieuw document maken." ma:contentTypeScope="" ma:versionID="99ed6ed6b93b81a0ab6b5d9dda785087">
  <xsd:schema xmlns:xsd="http://www.w3.org/2001/XMLSchema" xmlns:xs="http://www.w3.org/2001/XMLSchema" xmlns:p="http://schemas.microsoft.com/office/2006/metadata/properties" xmlns:ns2="999cfada-34d5-4714-b4a8-e68cae7209eb" xmlns:ns3="f59e6ea7-2f2e-4003-9225-dd4e64329d84" targetNamespace="http://schemas.microsoft.com/office/2006/metadata/properties" ma:root="true" ma:fieldsID="397b613cb173e3839d253020a7d5daa6" ns2:_="" ns3:_="">
    <xsd:import namespace="999cfada-34d5-4714-b4a8-e68cae7209eb"/>
    <xsd:import namespace="f59e6ea7-2f2e-4003-9225-dd4e64329d8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9cfada-34d5-4714-b4a8-e68cae7209e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59e6ea7-2f2e-4003-9225-dd4e64329d84" elementFormDefault="qualified">
    <xsd:import namespace="http://schemas.microsoft.com/office/2006/documentManagement/types"/>
    <xsd:import namespace="http://schemas.microsoft.com/office/infopath/2007/PartnerControls"/>
    <xsd:element name="SharedWithUsers" ma:index="1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FC9701E-D241-4F5A-87D0-231148CB51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9cfada-34d5-4714-b4a8-e68cae7209eb"/>
    <ds:schemaRef ds:uri="f59e6ea7-2f2e-4003-9225-dd4e64329d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1A4503A-3881-45AF-BE74-639E94768E86}">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91449487-1E5C-4C88-BF11-D36996CDF8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Powerpoint</Template>
  <TotalTime>275</TotalTime>
  <Words>1003</Words>
  <Application>Microsoft Office PowerPoint</Application>
  <PresentationFormat>Breedbeeld</PresentationFormat>
  <Paragraphs>68</Paragraphs>
  <Slides>11</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11</vt:i4>
      </vt:variant>
    </vt:vector>
  </HeadingPairs>
  <TitlesOfParts>
    <vt:vector size="14" baseType="lpstr">
      <vt:lpstr>Arial</vt:lpstr>
      <vt:lpstr>Calibri</vt:lpstr>
      <vt:lpstr>Kantoorthema</vt:lpstr>
      <vt:lpstr>SAFETY DAY  FALLING FOR SAFETY TOGETHER  6 October 2021</vt:lpstr>
      <vt:lpstr>INTRODUCTION</vt:lpstr>
      <vt:lpstr>REASON FOR THE THEME</vt:lpstr>
      <vt:lpstr>OBJECTIVE</vt:lpstr>
      <vt:lpstr>MESSAGE</vt:lpstr>
      <vt:lpstr>TARGET GROUP</vt:lpstr>
      <vt:lpstr>MINIMUM REQUIREMENTS</vt:lpstr>
      <vt:lpstr>POSSIBLE SPECIFICS - OFFICE</vt:lpstr>
      <vt:lpstr>POSSIBLE SPECIFICS - PROJECT</vt:lpstr>
      <vt:lpstr>EVALUATION AND FEEDBACK</vt:lpstr>
      <vt:lpstr>SUCCESS WITH THE PREPARATIONS!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SAMEN VALLEN VOOR VEILIGHEID  6 oktober 2021</dc:title>
  <dc:creator>Hendrikx, Yvonne</dc:creator>
  <cp:lastModifiedBy>Buitink, Fleur</cp:lastModifiedBy>
  <cp:revision>19</cp:revision>
  <dcterms:created xsi:type="dcterms:W3CDTF">2020-01-27T11:52:02Z</dcterms:created>
  <dcterms:modified xsi:type="dcterms:W3CDTF">2021-09-13T11:13:24Z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0x010100767F5A2D1D56FF459CCE8CF027CDFEA7</vt:lpwstr>
  </property>
  <property fmtid="{D5CDD505-2E9C-101B-9397-08002B2CF9AE}" pid="3" name="Order">
    <vt:r8>100</vt:r8>
  </property>
</Properties>
</file>