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6"/>
  </p:notesMasterIdLst>
  <p:sldIdLst>
    <p:sldId id="257" r:id="rId5"/>
    <p:sldId id="260" r:id="rId6"/>
    <p:sldId id="263" r:id="rId7"/>
    <p:sldId id="264" r:id="rId8"/>
    <p:sldId id="266" r:id="rId9"/>
    <p:sldId id="267" r:id="rId10"/>
    <p:sldId id="265" r:id="rId11"/>
    <p:sldId id="271" r:id="rId12"/>
    <p:sldId id="272" r:id="rId13"/>
    <p:sldId id="273" r:id="rId14"/>
    <p:sldId id="259" r:id="rId15"/>
  </p:sldIdLst>
  <p:sldSz cx="12192000" cy="6858000"/>
  <p:notesSz cx="6858000" cy="9144000"/>
  <p:custDataLst>
    <p:tags r:id="rId17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itink, Fleur" initials="BF" lastIdx="0" clrIdx="0">
    <p:extLst>
      <p:ext uri="{19B8F6BF-5375-455C-9EA6-DF929625EA0E}">
        <p15:presenceInfo xmlns:p15="http://schemas.microsoft.com/office/powerpoint/2012/main" userId="S::fbuitink@volkerwessels.com::cf590200-e243-4b2e-a585-9874ef062f38" providerId="AD"/>
      </p:ext>
    </p:extLst>
  </p:cmAuthor>
  <p:cmAuthor id="2" name="Bas Roordink" initials="BR" lastIdx="0" clrIdx="1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985E1-D591-4C61-89E7-295AA74565BF}" v="2" dt="2021-07-27T07:42:17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7437" autoAdjust="0"/>
  </p:normalViewPr>
  <p:slideViewPr>
    <p:cSldViewPr snapToGrid="0" snapToObjects="1">
      <p:cViewPr varScale="1">
        <p:scale>
          <a:sx n="75" d="100"/>
          <a:sy n="75" d="100"/>
        </p:scale>
        <p:origin x="9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433648"/>
            <a:ext cx="8321040" cy="2387600"/>
          </a:xfrm>
        </p:spPr>
        <p:txBody>
          <a:bodyPr>
            <a:normAutofit fontScale="90000"/>
          </a:bodyPr>
          <a:lstStyle/>
          <a:p>
            <a:pPr>
              <a:defRPr b="0" i="0"/>
            </a:pPr>
            <a:r>
              <a:rPr lang="bg-BG" sz="5400" b="1" dirty="0"/>
              <a:t>ДЕН НА БЕЗОПАСНОСТТА </a:t>
            </a:r>
            <a:br>
              <a:rPr lang="bg-BG" sz="5400" b="1" dirty="0"/>
            </a:br>
            <a:r>
              <a:rPr lang="bg-BG" sz="3600" b="1" dirty="0"/>
              <a:t>ДА СЕ ПОГРИЖИМ ЗА БЕЗОПАСНОСТТА ЗАЕДНО</a:t>
            </a:r>
            <a:br>
              <a:rPr lang="bg-BG" sz="3600" b="1" dirty="0"/>
            </a:br>
            <a:br>
              <a:rPr lang="bg-BG" sz="3600" b="1" dirty="0"/>
            </a:br>
            <a:r>
              <a:rPr lang="bg-BG" sz="2000" b="1" dirty="0"/>
              <a:t>6 октомври 2021 г.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bg-BG"/>
          </a:p>
          <a:p>
            <a:pPr>
              <a:defRPr b="0" i="0"/>
            </a:pPr>
            <a:r>
              <a:rPr lang="bg-BG"/>
              <a:t>ПЪТНА КАРТА ЗА ПРЕДПРИЯТИЯТА</a:t>
            </a:r>
          </a:p>
          <a:p>
            <a:pPr>
              <a:defRPr b="0" i="0"/>
            </a:pPr>
            <a:r>
              <a:rPr lang="bg-BG" sz="1800"/>
              <a:t>[тази пътна карта може да бъде допълнена с Ваши собствени идеи]</a:t>
            </a:r>
            <a:endParaRPr lang="bg-BG" sz="18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937F1-97A4-4003-980B-EC6F1D1F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ОЦЕНКА И ОБРАТНА ВРЪЗКА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E46241-0006-440B-B286-03AD5E198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  <a:defRPr b="0" i="0"/>
            </a:pPr>
            <a:r>
              <a:rPr lang="bg-BG" sz="2200" b="1"/>
              <a:t>В рамките на Вашата компания (минимум):</a:t>
            </a:r>
          </a:p>
          <a:p>
            <a:pPr lvl="0">
              <a:lnSpc>
                <a:spcPct val="110000"/>
              </a:lnSpc>
              <a:defRPr b="0" i="0"/>
            </a:pPr>
            <a:r>
              <a:rPr lang="bg-BG" sz="2200"/>
              <a:t>Какво беше да играем тази игра заедно?</a:t>
            </a:r>
          </a:p>
          <a:p>
            <a:pPr lvl="0">
              <a:lnSpc>
                <a:spcPct val="110000"/>
              </a:lnSpc>
              <a:defRPr b="0" i="0"/>
            </a:pPr>
            <a:r>
              <a:rPr lang="bg-BG" sz="2200"/>
              <a:t>Какво научихте от нея?</a:t>
            </a:r>
          </a:p>
          <a:p>
            <a:pPr lvl="0">
              <a:lnSpc>
                <a:spcPct val="110000"/>
              </a:lnSpc>
              <a:defRPr b="0" i="0"/>
            </a:pPr>
            <a:r>
              <a:rPr lang="bg-BG" sz="2200"/>
              <a:t>Какво ще правите по различен начин в работата си утре?</a:t>
            </a:r>
          </a:p>
          <a:p>
            <a:pPr marL="0" indent="0">
              <a:lnSpc>
                <a:spcPct val="110000"/>
              </a:lnSpc>
              <a:buNone/>
              <a:defRPr b="0" i="0"/>
            </a:pPr>
            <a:br>
              <a:rPr lang="bg-BG" sz="2200" b="1"/>
            </a:br>
            <a:r>
              <a:rPr lang="bg-BG" sz="2200" b="1"/>
              <a:t>Обратна връзка от фирмите от групата VolkerWessels към VolkerWessels:</a:t>
            </a:r>
          </a:p>
          <a:p>
            <a:pPr>
              <a:lnSpc>
                <a:spcPct val="110000"/>
              </a:lnSpc>
              <a:defRPr b="0" i="0"/>
            </a:pPr>
            <a:r>
              <a:rPr lang="bg-BG" sz="2200"/>
              <a:t>не се изисква официална обратна връзка. Бихме искали снимки и цитати от участниците.</a:t>
            </a:r>
          </a:p>
          <a:p>
            <a:pPr>
              <a:lnSpc>
                <a:spcPct val="110000"/>
              </a:lnSpc>
              <a:defRPr b="0" i="0"/>
            </a:pPr>
            <a:r>
              <a:rPr lang="bg-BG" sz="2200"/>
              <a:t>Добри идеи, опит и други резултати, например от оценката във Вашата фирма или от инструктора, са винаги добре дошли. Много е важно!</a:t>
            </a:r>
          </a:p>
          <a:p>
            <a:pPr>
              <a:lnSpc>
                <a:spcPct val="110000"/>
              </a:lnSpc>
              <a:defRPr b="0" i="0"/>
            </a:pPr>
            <a:r>
              <a:rPr lang="bg-BG" sz="2200"/>
              <a:t>Изпратете това на адрес safety@volkerwessels.com.</a:t>
            </a:r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7C70257-20D1-4FAE-B2E4-6216618E95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09B9A3-376F-4986-9D13-6BF716011D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87C042D1-7944-4463-8FDB-D7CAEEF3357A}" type="slidenum">
              <a:rPr lang="bg-BG" smtClean="0"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35466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5016C-916D-3B41-BAF0-9C1EEFE0B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УСПЕХ С ПОДГОТОВКАТА!</a:t>
            </a:r>
            <a:endParaRPr lang="bg-BG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639BBED-AFA2-BA4C-B406-7DE1FC559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529250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ВЪВЕДЕНИЕ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marL="0" indent="0">
              <a:lnSpc>
                <a:spcPct val="110000"/>
              </a:lnSpc>
              <a:buNone/>
              <a:defRPr b="0" i="0"/>
            </a:pPr>
            <a:r>
              <a:rPr lang="bg-BG" sz="1900"/>
              <a:t>Ние правим всичко възможно, за да предотвратим злополуки и лични страдания по отношение на колегите, които работят за нас или от наше име. Също така искаме да предотвратим увреждането на околната среда, в която работим или да предотвратим претърпяването на лични наранявания от трети лица в резултат на нашата работа. </a:t>
            </a:r>
            <a:br>
              <a:rPr lang="bg-BG" sz="1900"/>
            </a:br>
            <a:endParaRPr lang="bg-BG" sz="1900"/>
          </a:p>
          <a:p>
            <a:pPr marL="0" indent="0">
              <a:lnSpc>
                <a:spcPct val="110000"/>
              </a:lnSpc>
              <a:buNone/>
              <a:defRPr b="0" i="0"/>
            </a:pPr>
            <a:r>
              <a:rPr lang="bg-BG" sz="1900"/>
              <a:t>На практика понякога е доста трудно да настояваме за безопасна работа. Твърде често смятаме, че дадена работа може да бъде свършена бързо или че постигането на графика е по-важно от безопасната работа. Ние знаем това и работим усилено за все по-безопасна работа чрез нашата </a:t>
            </a:r>
            <a:r>
              <a:rPr lang="bg-BG" sz="1900" u="sng"/>
              <a:t>програма WAVE</a:t>
            </a:r>
            <a:r>
              <a:rPr lang="bg-BG" sz="1900"/>
              <a:t>. </a:t>
            </a:r>
          </a:p>
          <a:p>
            <a:pPr marL="0" indent="0">
              <a:lnSpc>
                <a:spcPct val="110000"/>
              </a:lnSpc>
              <a:buNone/>
              <a:defRPr b="0" i="0"/>
            </a:pPr>
            <a:br>
              <a:rPr lang="bg-BG" sz="1900"/>
            </a:br>
            <a:r>
              <a:rPr lang="bg-BG" sz="1900"/>
              <a:t>Ако направим дилемите в нашите проекти и офиси открити за обсъждане със служителите, това ще ни помогне да продължим напред. Ето защо по време на Деня на безопасността и тази година акцентът е върху дилемите, свързани с безопасността, ценностите на WAVE и правилата на WAVE, практическите примери и собственото ни поведение, свързано с безопасността. Както и през предходните години, това става чрез игра за безопасност. </a:t>
            </a:r>
            <a:endParaRPr lang="bg-BG" sz="1900">
              <a:highlight>
                <a:srgbClr val="FFFF00"/>
              </a:highlight>
            </a:endParaRPr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E971E-E72E-4FFD-8268-87378A1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ПРИЧИНА ЗА ТЕМАТА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939605-1392-4D30-A99E-0D408BF74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0000" lnSpcReduction="20000"/>
          </a:bodyPr>
          <a:lstStyle/>
          <a:p>
            <a:pPr>
              <a:lnSpc>
                <a:spcPct val="120000"/>
              </a:lnSpc>
              <a:defRPr b="0" i="0"/>
            </a:pPr>
            <a:r>
              <a:rPr lang="bg-BG"/>
              <a:t>Всяка година „препъването, спъването и подхлъзването“ са сред трите основни причини за злополуки, водещи до наранявания и отсъствия от работа. </a:t>
            </a:r>
            <a:br>
              <a:rPr lang="bg-BG"/>
            </a:br>
            <a:endParaRPr lang="bg-BG"/>
          </a:p>
          <a:p>
            <a:pPr>
              <a:lnSpc>
                <a:spcPct val="120000"/>
              </a:lnSpc>
              <a:defRPr b="0" i="0"/>
            </a:pPr>
            <a:r>
              <a:rPr lang="bg-BG"/>
              <a:t>Около 15 % от тези доклади са свързани с препъване, спъване и подхлъзване.</a:t>
            </a:r>
            <a:br>
              <a:rPr lang="bg-BG"/>
            </a:br>
            <a:r>
              <a:rPr lang="bg-BG"/>
              <a:t> </a:t>
            </a:r>
          </a:p>
          <a:p>
            <a:pPr>
              <a:lnSpc>
                <a:spcPct val="120000"/>
              </a:lnSpc>
              <a:defRPr b="0" i="0"/>
            </a:pPr>
            <a:r>
              <a:rPr lang="bg-BG"/>
              <a:t>Конкретно през изминалата година 49 преки колеги и колеги на подизпълнители са били ранени в резултат на препъване, спъване и подхлъзване. </a:t>
            </a:r>
            <a:br>
              <a:rPr lang="bg-BG"/>
            </a:br>
            <a:endParaRPr lang="bg-BG"/>
          </a:p>
          <a:p>
            <a:pPr>
              <a:lnSpc>
                <a:spcPct val="120000"/>
              </a:lnSpc>
              <a:defRPr b="0" i="0"/>
            </a:pPr>
            <a:r>
              <a:rPr lang="bg-BG"/>
              <a:t>Те не са били в състояние да работят един или повече дни поради нараняването.</a:t>
            </a:r>
            <a:br>
              <a:rPr lang="bg-BG"/>
            </a:br>
            <a:endParaRPr lang="bg-BG"/>
          </a:p>
          <a:p>
            <a:pPr>
              <a:lnSpc>
                <a:spcPct val="120000"/>
              </a:lnSpc>
              <a:defRPr b="0" i="0"/>
            </a:pPr>
            <a:r>
              <a:rPr lang="bg-BG"/>
              <a:t>В подготовката и организацията на работата може да се извлече полза. Например правилното организиране на потоците от отпадъци, така че строителната площадка да остане чиста, и взаимна сигнализация за опасни ситуации, които могат да доведат до този вид злополуки.</a:t>
            </a: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0015FFC-A606-411C-B653-78A2999209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5026367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7C1DD-5ACF-4EAE-827F-211A44A8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ЦЕЛ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BEDFB3-2F1F-4D97-B891-420307B9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defRPr b="0" i="0"/>
            </a:pPr>
            <a:r>
              <a:rPr lang="bg-BG" sz="2000"/>
              <a:t>Информиране на служителите за темата „препъване, спъване и подхлъзване“.</a:t>
            </a:r>
            <a:br>
              <a:rPr lang="bg-BG" sz="2000"/>
            </a:br>
            <a:endParaRPr lang="bg-BG" sz="2000"/>
          </a:p>
          <a:p>
            <a:pPr lvl="0">
              <a:lnSpc>
                <a:spcPct val="100000"/>
              </a:lnSpc>
              <a:defRPr b="0" i="0"/>
            </a:pPr>
            <a:r>
              <a:rPr lang="bg-BG" sz="2000"/>
              <a:t>Повишаване на информираността относно безопасността по тази тема.</a:t>
            </a:r>
            <a:br>
              <a:rPr lang="bg-BG" sz="2000"/>
            </a:br>
            <a:endParaRPr lang="bg-BG" sz="2000"/>
          </a:p>
          <a:p>
            <a:pPr lvl="0">
              <a:lnSpc>
                <a:spcPct val="100000"/>
              </a:lnSpc>
              <a:defRPr b="0" i="0"/>
            </a:pPr>
            <a:r>
              <a:rPr lang="bg-BG" sz="2000"/>
              <a:t>Насърчаване на действия за намаляване на броя на злополуките (със загубено време).</a:t>
            </a:r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AB35D6-9BB2-4948-A391-F810277F37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103108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CBD47-8444-4AC5-A451-C2BAC7FA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СЪОБЩЕНИЕ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585B5-D809-4C79-A0E1-57E5D446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  <a:defRPr b="0" i="0"/>
            </a:pPr>
            <a:r>
              <a:rPr lang="bg-BG" sz="2000" i="1"/>
              <a:t>„По-добра подготовка, „подредена“ строителна площадка </a:t>
            </a:r>
          </a:p>
          <a:p>
            <a:pPr marL="0" indent="0" algn="ctr">
              <a:lnSpc>
                <a:spcPct val="150000"/>
              </a:lnSpc>
              <a:buNone/>
              <a:defRPr b="0" i="0"/>
            </a:pPr>
            <a:r>
              <a:rPr lang="bg-BG" sz="2000" i="1"/>
              <a:t>и търсене на отговорност един от друг при опасни ситуации, </a:t>
            </a:r>
          </a:p>
          <a:p>
            <a:pPr marL="0" indent="0" algn="ctr">
              <a:lnSpc>
                <a:spcPct val="150000"/>
              </a:lnSpc>
              <a:buNone/>
              <a:defRPr b="0" i="0"/>
            </a:pPr>
            <a:r>
              <a:rPr lang="bg-BG" sz="2000" i="1"/>
              <a:t>водят до по-малко злополуки, причинени от </a:t>
            </a:r>
          </a:p>
          <a:p>
            <a:pPr marL="0" indent="0" algn="ctr">
              <a:lnSpc>
                <a:spcPct val="150000"/>
              </a:lnSpc>
              <a:buNone/>
              <a:defRPr b="0" i="0"/>
            </a:pPr>
            <a:r>
              <a:rPr lang="bg-BG" sz="2000" i="1"/>
              <a:t>препъване, спъване и подхлъзване“</a:t>
            </a:r>
            <a:endParaRPr lang="bg-BG" sz="2000"/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D71F143-2E9A-45F8-8BE9-3260869536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32198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50DE7-290E-4E24-ADE6-AD5FD71A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ЦЕЛЕВА ГРУПА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A1311-E885-4DFC-AA7B-DDEA767C7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pPr marL="0" indent="0">
              <a:lnSpc>
                <a:spcPct val="100000"/>
              </a:lnSpc>
              <a:buNone/>
              <a:defRPr b="0" i="0"/>
            </a:pPr>
            <a:r>
              <a:rPr lang="bg-BG" sz="2200" b="1"/>
              <a:t>Фирми от групата VolkerWessels</a:t>
            </a:r>
          </a:p>
          <a:p>
            <a:pPr>
              <a:lnSpc>
                <a:spcPct val="100000"/>
              </a:lnSpc>
              <a:defRPr b="0" i="0"/>
            </a:pPr>
            <a:r>
              <a:rPr lang="bg-BG" sz="2200"/>
              <a:t>Всички Фирми от групата VolkerWessels (с изключение на чуждестранните държави) задължително участват в Деня на безопасността.</a:t>
            </a:r>
            <a:br>
              <a:rPr lang="bg-BG" sz="2200"/>
            </a:br>
            <a:endParaRPr lang="bg-BG" sz="2200"/>
          </a:p>
          <a:p>
            <a:pPr marL="0" indent="0">
              <a:lnSpc>
                <a:spcPct val="100000"/>
              </a:lnSpc>
              <a:buNone/>
              <a:defRPr b="0" i="0"/>
            </a:pPr>
            <a:r>
              <a:rPr lang="bg-BG" sz="2200" b="1"/>
              <a:t>Кой участва?</a:t>
            </a:r>
          </a:p>
          <a:p>
            <a:pPr>
              <a:lnSpc>
                <a:spcPct val="100000"/>
              </a:lnSpc>
              <a:defRPr b="0" i="0"/>
            </a:pPr>
            <a:r>
              <a:rPr lang="bg-BG" sz="2200"/>
              <a:t>Всички собствени служители.</a:t>
            </a:r>
          </a:p>
          <a:p>
            <a:pPr>
              <a:lnSpc>
                <a:spcPct val="100000"/>
              </a:lnSpc>
              <a:defRPr b="0" i="0"/>
            </a:pPr>
            <a:r>
              <a:rPr lang="bg-BG" sz="2200"/>
              <a:t>Наети независими изпълнители.</a:t>
            </a:r>
          </a:p>
          <a:p>
            <a:pPr>
              <a:lnSpc>
                <a:spcPct val="100000"/>
              </a:lnSpc>
              <a:defRPr b="0" i="0"/>
            </a:pPr>
            <a:r>
              <a:rPr lang="bg-BG" sz="2200"/>
              <a:t>Друг нает и командирован персонал.</a:t>
            </a:r>
          </a:p>
          <a:p>
            <a:pPr>
              <a:lnSpc>
                <a:spcPct val="100000"/>
              </a:lnSpc>
              <a:defRPr b="0" i="0"/>
            </a:pPr>
            <a:r>
              <a:rPr lang="bg-BG" sz="2200"/>
              <a:t>По желание, но е силно желателно: персонал на подизпълнители и други изпълнители. </a:t>
            </a:r>
            <a:br>
              <a:rPr lang="bg-BG" sz="2200"/>
            </a:br>
            <a:r>
              <a:rPr lang="bg-BG" sz="2200"/>
              <a:t>Фирмите от групата VolkerWessels могат сами да решат дали да включат тази целева група или не.</a:t>
            </a:r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7F4370F-F28C-48E0-AF00-23D82083B2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824495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9BFB5-F3A8-4FB2-8E24-F6AF5EA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МИНИМАЛНИ ИЗИСКВАНИЯ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BB64C6-58E8-492B-B4E2-44C1E3D9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0000" lnSpcReduction="10000"/>
          </a:bodyPr>
          <a:lstStyle/>
          <a:p>
            <a:pPr marL="0" indent="0">
              <a:lnSpc>
                <a:spcPct val="120000"/>
              </a:lnSpc>
              <a:buNone/>
              <a:defRPr b="0" i="0"/>
            </a:pPr>
            <a:r>
              <a:rPr lang="bg-BG"/>
              <a:t>Трябва да бъдат изпълнени следните минимални изисквания:</a:t>
            </a:r>
            <a:br>
              <a:rPr lang="bg-BG"/>
            </a:br>
            <a:endParaRPr lang="bg-BG"/>
          </a:p>
          <a:p>
            <a:pPr>
              <a:lnSpc>
                <a:spcPct val="120000"/>
              </a:lnSpc>
              <a:defRPr b="0" i="0"/>
            </a:pPr>
            <a:r>
              <a:rPr lang="bg-BG"/>
              <a:t>Денят на безопасността се провежда на място във фирмите (по проекта) или за служителите в офиса, например чрез Екипи.</a:t>
            </a:r>
          </a:p>
          <a:p>
            <a:pPr>
              <a:lnSpc>
                <a:spcPct val="120000"/>
              </a:lnSpc>
              <a:defRPr b="0" i="0"/>
            </a:pPr>
            <a:r>
              <a:rPr lang="bg-BG"/>
              <a:t>Темата „Препъване, спъване и подхлъзване“ ще бъде обсъждана в продължение на поне 1,5 часа.</a:t>
            </a:r>
          </a:p>
          <a:p>
            <a:pPr>
              <a:lnSpc>
                <a:spcPct val="120000"/>
              </a:lnSpc>
              <a:defRPr b="0" i="0"/>
            </a:pPr>
            <a:r>
              <a:rPr lang="bg-BG"/>
              <a:t>Презентацията се използва като основа. Разбира се, презентацията може да бъде допълнена с други теми, свързани с безопасността, които фирмата също иска да обсъди през този ден.</a:t>
            </a:r>
          </a:p>
          <a:p>
            <a:pPr>
              <a:lnSpc>
                <a:spcPct val="120000"/>
              </a:lnSpc>
              <a:defRPr b="0" i="0"/>
            </a:pPr>
            <a:r>
              <a:rPr lang="bg-BG"/>
              <a:t>Всяка фирма от групата VolkerWessels сама определя по-нататъшните подробности за този ден.</a:t>
            </a:r>
          </a:p>
          <a:p>
            <a:pPr>
              <a:lnSpc>
                <a:spcPct val="120000"/>
              </a:lnSpc>
              <a:defRPr b="0" i="0"/>
            </a:pPr>
            <a:r>
              <a:rPr lang="bg-BG"/>
              <a:t>За една интересна дискусия: цифровата игра може да се играе с максимум 6-12 души, като се вземе предвид правилото за разстояние от 1,5 м.</a:t>
            </a:r>
          </a:p>
          <a:p>
            <a:pPr>
              <a:lnSpc>
                <a:spcPct val="120000"/>
              </a:lnSpc>
              <a:defRPr b="0" i="0"/>
            </a:pPr>
            <a:r>
              <a:rPr lang="bg-BG"/>
              <a:t>Ресурси: инструментариум и инструкции, материали за кампанията, плакат за деня на безопасността, работен плот за деня на безопасността, ръководство за инструктора, въпроси и отговори, начална презентация (включително анимация) и цифрова игра за безопасност. </a:t>
            </a:r>
          </a:p>
          <a:p>
            <a:pPr marL="0" indent="0">
              <a:lnSpc>
                <a:spcPct val="120000"/>
              </a:lnSpc>
              <a:buNone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0BF99E7-219D-4E1B-B7F3-B76A8B12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503155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0AAD5-E55D-43BE-8B73-21DED9F09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ВЪЗМОЖНИ СПЕЦИФИКИ - ОФИС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9FA90E-08D8-4C61-B3F7-3F003BF24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 b="0" i="0"/>
            </a:pPr>
            <a:r>
              <a:rPr lang="bg-BG" sz="2000" b="1"/>
              <a:t>Ръководство на персонала в офиса за стартиране на проекта </a:t>
            </a:r>
            <a:br>
              <a:rPr lang="bg-BG" sz="2000" b="1"/>
            </a:br>
            <a:r>
              <a:rPr lang="bg-BG" sz="2000" b="0"/>
              <a:t>Силната страна на програмата е, че тя предизвиква дискусия сред служителите. Това наистина ни кара да обсъждаме безопасността. </a:t>
            </a:r>
          </a:p>
          <a:p>
            <a:pPr marL="0" indent="0">
              <a:buNone/>
              <a:defRPr b="0" i="0"/>
            </a:pPr>
            <a:r>
              <a:rPr lang="bg-BG" sz="2000" b="1"/>
              <a:t>Необходими инструменти</a:t>
            </a:r>
            <a:br>
              <a:rPr lang="bg-BG" sz="2000" b="0"/>
            </a:br>
            <a:r>
              <a:rPr lang="bg-BG" sz="2000" b="0"/>
              <a:t>Излъчвател, лаптоп, озвучаване и стартиране на презентацията.</a:t>
            </a:r>
            <a:br>
              <a:rPr lang="bg-BG" sz="2000" b="0"/>
            </a:br>
            <a:br>
              <a:rPr lang="bg-BG" sz="2000" b="0"/>
            </a:br>
            <a:r>
              <a:rPr lang="bg-BG" sz="2000">
                <a:highlight>
                  <a:srgbClr val="FFFF00"/>
                </a:highlight>
              </a:rPr>
              <a:t>ЗАБЕЛЕЖКА: Цифровата игра за безопасност е достъпна само през Chrome, а </a:t>
            </a:r>
            <a:r>
              <a:rPr lang="bg-BG" sz="2000" u="sng">
                <a:highlight>
                  <a:srgbClr val="FFFF00"/>
                </a:highlight>
              </a:rPr>
              <a:t>не</a:t>
            </a:r>
            <a:r>
              <a:rPr lang="bg-BG" sz="2000">
                <a:highlight>
                  <a:srgbClr val="FFFF00"/>
                </a:highlight>
              </a:rPr>
              <a:t> през Internet Explorer.</a:t>
            </a:r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C755EA-4943-4130-8AD4-36B55BEBEE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649842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DD7C-C781-4895-A66E-05930B94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bg-BG" b="1"/>
              <a:t>ВЪЗМОЖНИ СПЕЦИФИКИ - ПРОЕКТ</a:t>
            </a:r>
            <a:endParaRPr lang="bg-BG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0D7AD6-D79C-47C3-930D-E97F94F4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 b="0" i="0"/>
            </a:pPr>
            <a:r>
              <a:rPr lang="bg-BG" sz="2000" b="1"/>
              <a:t>Места за провеждане на срещите (проекта)</a:t>
            </a:r>
            <a:br>
              <a:rPr lang="bg-BG" sz="2000" b="1"/>
            </a:br>
            <a:r>
              <a:rPr lang="bg-BG" sz="2000" b="0"/>
              <a:t>Ръководителят/ръководството на проекта посещава проектите, за да организира деня на безопасността. Има вероятност ръководителят/ръководството на проекта да посети няколко проекта. </a:t>
            </a:r>
            <a:r>
              <a:rPr lang="bg-BG" sz="2000" b="1"/>
              <a:t>Самата фирма на VolkerWessels ще уточни това</a:t>
            </a:r>
            <a:r>
              <a:rPr lang="bg-BG" sz="2000" b="0"/>
              <a:t>.</a:t>
            </a:r>
          </a:p>
          <a:p>
            <a:pPr marL="0" indent="0">
              <a:buNone/>
              <a:defRPr b="0" i="0"/>
            </a:pPr>
            <a:r>
              <a:rPr lang="bg-BG" sz="2000"/>
              <a:t>Силната страна на програмата е, че тя предизвиква дискусия сред служителите. Това наистина ни кара да обсъждаме безопасността. </a:t>
            </a:r>
          </a:p>
          <a:p>
            <a:pPr marL="0" indent="0">
              <a:buNone/>
            </a:pPr>
            <a:endParaRPr lang="bg-BG" sz="2000"/>
          </a:p>
          <a:p>
            <a:pPr marL="0" indent="0">
              <a:buNone/>
              <a:defRPr b="0" i="0"/>
            </a:pPr>
            <a:r>
              <a:rPr lang="bg-BG" sz="2000" b="1"/>
              <a:t>Необходими инструменти</a:t>
            </a:r>
            <a:br>
              <a:rPr lang="bg-BG" sz="2000" b="0"/>
            </a:br>
            <a:r>
              <a:rPr lang="bg-BG" sz="2000" b="0"/>
              <a:t>Излъчвател, лаптоп, озвучаване и стартиране на презентацията.</a:t>
            </a:r>
            <a:br>
              <a:rPr lang="bg-BG" sz="2000" b="0"/>
            </a:br>
            <a:br>
              <a:rPr lang="bg-BG" sz="2000" b="0"/>
            </a:br>
            <a:r>
              <a:rPr lang="bg-BG" sz="2000">
                <a:highlight>
                  <a:srgbClr val="FFFF00"/>
                </a:highlight>
              </a:rPr>
              <a:t>ЗАБЕЛЕЖКА: Цифровата игра за безопасност е достъпна само през Chrome, а </a:t>
            </a:r>
            <a:r>
              <a:rPr lang="bg-BG" sz="2000" u="sng">
                <a:highlight>
                  <a:srgbClr val="FFFF00"/>
                </a:highlight>
              </a:rPr>
              <a:t>не</a:t>
            </a:r>
            <a:r>
              <a:rPr lang="bg-BG" sz="2000">
                <a:highlight>
                  <a:srgbClr val="FFFF00"/>
                </a:highlight>
              </a:rPr>
              <a:t> през Internet Explorer.</a:t>
            </a:r>
          </a:p>
          <a:p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55CDFD4-3F10-4D9A-965C-13F244AF9D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bg-BG"/>
              <a:t>Част от кампанията „Да се погрижим за безопасността заедно“.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7375540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3" ma:contentTypeDescription="Een nieuw document maken." ma:contentTypeScope="" ma:versionID="99ed6ed6b93b81a0ab6b5d9dda785087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397b613cb173e3839d253020a7d5daa6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449487-1E5C-4C88-BF11-D36996CDF8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C9701E-D241-4F5A-87D0-231148CB51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9cfada-34d5-4714-b4a8-e68cae7209eb"/>
    <ds:schemaRef ds:uri="f59e6ea7-2f2e-4003-9225-dd4e64329d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A4503A-3881-45AF-BE74-639E94768E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276</TotalTime>
  <Words>1045</Words>
  <Application>Microsoft Office PowerPoint</Application>
  <PresentationFormat>Breedbeeld</PresentationFormat>
  <Paragraphs>68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ДЕН НА БЕЗОПАСНОСТТА  ДА СЕ ПОГРИЖИМ ЗА БЕЗОПАСНОСТТА ЗАЕДНО  6 октомври 2021 г.</vt:lpstr>
      <vt:lpstr>ВЪВЕДЕНИЕ</vt:lpstr>
      <vt:lpstr>ПРИЧИНА ЗА ТЕМАТА</vt:lpstr>
      <vt:lpstr>ЦЕЛ</vt:lpstr>
      <vt:lpstr>СЪОБЩЕНИЕ</vt:lpstr>
      <vt:lpstr>ЦЕЛЕВА ГРУПА</vt:lpstr>
      <vt:lpstr>МИНИМАЛНИ ИЗИСКВАНИЯ</vt:lpstr>
      <vt:lpstr>ВЪЗМОЖНИ СПЕЦИФИКИ - ОФИС</vt:lpstr>
      <vt:lpstr>ВЪЗМОЖНИ СПЕЦИФИКИ - ПРОЕКТ</vt:lpstr>
      <vt:lpstr>ОЦЕНКА И ОБРАТНА ВРЪЗКА</vt:lpstr>
      <vt:lpstr>УСПЕХ С ПОДГОТОВКАТА!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SAMEN VALLEN VOOR VEILIGHEID  6 oktober 2021</dc:title>
  <dc:creator>Hendrikx, Yvonne</dc:creator>
  <cp:lastModifiedBy>Buitink, Fleur</cp:lastModifiedBy>
  <cp:revision>21</cp:revision>
  <dcterms:created xsi:type="dcterms:W3CDTF">2020-01-27T11:52:02Z</dcterms:created>
  <dcterms:modified xsi:type="dcterms:W3CDTF">2021-09-13T10:48:38Z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0x010100767F5A2D1D56FF459CCE8CF027CDFEA7</vt:lpwstr>
  </property>
  <property fmtid="{D5CDD505-2E9C-101B-9397-08002B2CF9AE}" pid="3" name="Order">
    <vt:r8>100</vt:r8>
  </property>
</Properties>
</file>