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6"/>
  </p:notesMasterIdLst>
  <p:sldIdLst>
    <p:sldId id="257" r:id="rId5"/>
    <p:sldId id="260" r:id="rId6"/>
    <p:sldId id="263" r:id="rId7"/>
    <p:sldId id="264" r:id="rId8"/>
    <p:sldId id="266" r:id="rId9"/>
    <p:sldId id="267" r:id="rId10"/>
    <p:sldId id="265" r:id="rId11"/>
    <p:sldId id="271" r:id="rId12"/>
    <p:sldId id="272" r:id="rId13"/>
    <p:sldId id="273" r:id="rId14"/>
    <p:sldId id="259"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itink, Fleur" initials="BF" lastIdx="15" clrIdx="0">
    <p:extLst>
      <p:ext uri="{19B8F6BF-5375-455C-9EA6-DF929625EA0E}">
        <p15:presenceInfo xmlns:p15="http://schemas.microsoft.com/office/powerpoint/2012/main" userId="S::fbuitink@volkerwessels.com::cf590200-e243-4b2e-a585-9874ef062f38" providerId="AD"/>
      </p:ext>
    </p:extLst>
  </p:cmAuthor>
  <p:cmAuthor id="2" name="Bas Roordink" initials="BR" lastIdx="5" clrIdx="1">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7985E1-D591-4C61-89E7-295AA74565BF}" v="2" dt="2021-07-27T07:42:17.3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04"/>
    <p:restoredTop sz="94694"/>
  </p:normalViewPr>
  <p:slideViewPr>
    <p:cSldViewPr snapToGrid="0" snapToObjects="1">
      <p:cViewPr varScale="1">
        <p:scale>
          <a:sx n="86" d="100"/>
          <a:sy n="86" d="100"/>
        </p:scale>
        <p:origin x="59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itink, Fleur" userId="cf590200-e243-4b2e-a585-9874ef062f38" providerId="ADAL" clId="{567985E1-D591-4C61-89E7-295AA74565BF}"/>
    <pc:docChg chg="delSld modSld">
      <pc:chgData name="Buitink, Fleur" userId="cf590200-e243-4b2e-a585-9874ef062f38" providerId="ADAL" clId="{567985E1-D591-4C61-89E7-295AA74565BF}" dt="2021-08-25T09:54:33.263" v="22" actId="47"/>
      <pc:docMkLst>
        <pc:docMk/>
      </pc:docMkLst>
      <pc:sldChg chg="modSp mod">
        <pc:chgData name="Buitink, Fleur" userId="cf590200-e243-4b2e-a585-9874ef062f38" providerId="ADAL" clId="{567985E1-D591-4C61-89E7-295AA74565BF}" dt="2021-07-27T07:39:19.885" v="11" actId="20577"/>
        <pc:sldMkLst>
          <pc:docMk/>
          <pc:sldMk cId="192953906" sldId="257"/>
        </pc:sldMkLst>
        <pc:spChg chg="mod">
          <ac:chgData name="Buitink, Fleur" userId="cf590200-e243-4b2e-a585-9874ef062f38" providerId="ADAL" clId="{567985E1-D591-4C61-89E7-295AA74565BF}" dt="2021-07-27T07:39:19.885" v="11" actId="20577"/>
          <ac:spMkLst>
            <pc:docMk/>
            <pc:sldMk cId="192953906" sldId="257"/>
            <ac:spMk id="2" creationId="{8BFA767E-3DB7-7B46-855B-3C179A0A7873}"/>
          </ac:spMkLst>
        </pc:spChg>
      </pc:sldChg>
      <pc:sldChg chg="modSp mod">
        <pc:chgData name="Buitink, Fleur" userId="cf590200-e243-4b2e-a585-9874ef062f38" providerId="ADAL" clId="{567985E1-D591-4C61-89E7-295AA74565BF}" dt="2021-08-25T09:49:13.989" v="15" actId="6549"/>
        <pc:sldMkLst>
          <pc:docMk/>
          <pc:sldMk cId="3650263679" sldId="263"/>
        </pc:sldMkLst>
        <pc:spChg chg="mod">
          <ac:chgData name="Buitink, Fleur" userId="cf590200-e243-4b2e-a585-9874ef062f38" providerId="ADAL" clId="{567985E1-D591-4C61-89E7-295AA74565BF}" dt="2021-08-25T09:49:13.989" v="15" actId="6549"/>
          <ac:spMkLst>
            <pc:docMk/>
            <pc:sldMk cId="3650263679" sldId="263"/>
            <ac:spMk id="3" creationId="{19939605-1392-4D30-A99E-0D408BF74A46}"/>
          </ac:spMkLst>
        </pc:spChg>
      </pc:sldChg>
      <pc:sldChg chg="del">
        <pc:chgData name="Buitink, Fleur" userId="cf590200-e243-4b2e-a585-9874ef062f38" providerId="ADAL" clId="{567985E1-D591-4C61-89E7-295AA74565BF}" dt="2021-08-25T09:54:13.405" v="18" actId="47"/>
        <pc:sldMkLst>
          <pc:docMk/>
          <pc:sldMk cId="1580304762" sldId="268"/>
        </pc:sldMkLst>
      </pc:sldChg>
      <pc:sldChg chg="del">
        <pc:chgData name="Buitink, Fleur" userId="cf590200-e243-4b2e-a585-9874ef062f38" providerId="ADAL" clId="{567985E1-D591-4C61-89E7-295AA74565BF}" dt="2021-08-25T09:54:15.719" v="19" actId="47"/>
        <pc:sldMkLst>
          <pc:docMk/>
          <pc:sldMk cId="2038403464" sldId="269"/>
        </pc:sldMkLst>
      </pc:sldChg>
      <pc:sldChg chg="del">
        <pc:chgData name="Buitink, Fleur" userId="cf590200-e243-4b2e-a585-9874ef062f38" providerId="ADAL" clId="{567985E1-D591-4C61-89E7-295AA74565BF}" dt="2021-08-25T09:54:21.679" v="20" actId="47"/>
        <pc:sldMkLst>
          <pc:docMk/>
          <pc:sldMk cId="3376605497" sldId="270"/>
        </pc:sldMkLst>
      </pc:sldChg>
      <pc:sldChg chg="modSp mod">
        <pc:chgData name="Buitink, Fleur" userId="cf590200-e243-4b2e-a585-9874ef062f38" providerId="ADAL" clId="{567985E1-D591-4C61-89E7-295AA74565BF}" dt="2021-08-25T09:51:14.091" v="17" actId="6549"/>
        <pc:sldMkLst>
          <pc:docMk/>
          <pc:sldMk cId="2564984213" sldId="271"/>
        </pc:sldMkLst>
        <pc:spChg chg="mod">
          <ac:chgData name="Buitink, Fleur" userId="cf590200-e243-4b2e-a585-9874ef062f38" providerId="ADAL" clId="{567985E1-D591-4C61-89E7-295AA74565BF}" dt="2021-08-25T09:51:14.091" v="17" actId="6549"/>
          <ac:spMkLst>
            <pc:docMk/>
            <pc:sldMk cId="2564984213" sldId="271"/>
            <ac:spMk id="3" creationId="{579FA90E-08D8-4C61-B3F7-3F003BF24E02}"/>
          </ac:spMkLst>
        </pc:spChg>
      </pc:sldChg>
      <pc:sldChg chg="del">
        <pc:chgData name="Buitink, Fleur" userId="cf590200-e243-4b2e-a585-9874ef062f38" providerId="ADAL" clId="{567985E1-D591-4C61-89E7-295AA74565BF}" dt="2021-08-25T09:54:32.077" v="21" actId="47"/>
        <pc:sldMkLst>
          <pc:docMk/>
          <pc:sldMk cId="3110323235" sldId="274"/>
        </pc:sldMkLst>
      </pc:sldChg>
      <pc:sldChg chg="del">
        <pc:chgData name="Buitink, Fleur" userId="cf590200-e243-4b2e-a585-9874ef062f38" providerId="ADAL" clId="{567985E1-D591-4C61-89E7-295AA74565BF}" dt="2021-08-25T09:54:33.263" v="22" actId="47"/>
        <pc:sldMkLst>
          <pc:docMk/>
          <pc:sldMk cId="1807277052" sldId="2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25-8-2021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dirty="0"/>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Onderdeel van de campagne ‘Samen vallen voor veiligheid’.</a:t>
            </a:r>
            <a:endParaRPr lang="nl-NL" dirty="0"/>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7" name="Afbeelding 6">
            <a:extLst>
              <a:ext uri="{FF2B5EF4-FFF2-40B4-BE49-F238E27FC236}">
                <a16:creationId xmlns:a16="http://schemas.microsoft.com/office/drawing/2014/main" id="{B4B125FC-2D3E-0244-AD16-4F1AB1E9342A}"/>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dirty="0"/>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dirty="0"/>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dirty="0"/>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endParaRPr lang="nl-NL" dirty="0"/>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E59A9C6E-C737-0445-A5DF-459FC1CF0C4C}"/>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dirty="0"/>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dirty="0"/>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endParaRPr lang="nl-NL" dirty="0"/>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dirty="0"/>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dirty="0"/>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endParaRPr lang="nl-NL" dirty="0"/>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039DEE86-40DF-C74A-9A04-B6055F7B3F8B}"/>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dirty="0"/>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dirty="0"/>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endParaRPr lang="nl-NL" dirty="0"/>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9" name="Afbeelding 8">
            <a:extLst>
              <a:ext uri="{FF2B5EF4-FFF2-40B4-BE49-F238E27FC236}">
                <a16:creationId xmlns:a16="http://schemas.microsoft.com/office/drawing/2014/main" id="{8617EB2F-571B-2A4E-9F7B-E04F0A86F7A9}"/>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dirty="0"/>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endParaRPr lang="nl-NL" dirty="0"/>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insite.volkerwessels.com/platforms/veiligheid-wav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14389" y="1122363"/>
            <a:ext cx="8321040" cy="2387600"/>
          </a:xfrm>
        </p:spPr>
        <p:txBody>
          <a:bodyPr>
            <a:normAutofit/>
          </a:bodyPr>
          <a:lstStyle/>
          <a:p>
            <a:r>
              <a:rPr lang="nl-NL" sz="5400" dirty="0"/>
              <a:t>VEILIGHEIDSDAG </a:t>
            </a:r>
            <a:br>
              <a:rPr lang="nl-NL" dirty="0"/>
            </a:br>
            <a:r>
              <a:rPr lang="nl-NL" sz="3600" dirty="0"/>
              <a:t>SAMEN VALLEN VOOR VEILIGHEID</a:t>
            </a:r>
            <a:br>
              <a:rPr lang="nl-NL" sz="3600" dirty="0"/>
            </a:br>
            <a:br>
              <a:rPr lang="nl-NL" sz="3600" dirty="0"/>
            </a:br>
            <a:r>
              <a:rPr lang="nl-NL" sz="2000" dirty="0"/>
              <a:t>6 oktober 2021</a:t>
            </a:r>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2914389" y="3602038"/>
            <a:ext cx="8321040" cy="1655762"/>
          </a:xfrm>
        </p:spPr>
        <p:txBody>
          <a:bodyPr/>
          <a:lstStyle/>
          <a:p>
            <a:endParaRPr lang="nl-NL" dirty="0"/>
          </a:p>
          <a:p>
            <a:r>
              <a:rPr lang="nl-NL" dirty="0"/>
              <a:t>DRAAIBOEK VOOR ONDERNEMINGEN</a:t>
            </a:r>
          </a:p>
          <a:p>
            <a:r>
              <a:rPr lang="nl-NL" sz="1800" dirty="0"/>
              <a:t>[dit draaiboek kan aangevuld worden met eigen ideeën]</a:t>
            </a:r>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937F1-97A4-4003-980B-EC6F1D1FBF10}"/>
              </a:ext>
            </a:extLst>
          </p:cNvPr>
          <p:cNvSpPr>
            <a:spLocks noGrp="1"/>
          </p:cNvSpPr>
          <p:nvPr>
            <p:ph type="title"/>
          </p:nvPr>
        </p:nvSpPr>
        <p:spPr/>
        <p:txBody>
          <a:bodyPr/>
          <a:lstStyle/>
          <a:p>
            <a:r>
              <a:rPr lang="nl-NL" dirty="0"/>
              <a:t>EVALUATIE EN TERUGKOPPELING</a:t>
            </a:r>
          </a:p>
        </p:txBody>
      </p:sp>
      <p:sp>
        <p:nvSpPr>
          <p:cNvPr id="3" name="Tijdelijke aanduiding voor inhoud 2">
            <a:extLst>
              <a:ext uri="{FF2B5EF4-FFF2-40B4-BE49-F238E27FC236}">
                <a16:creationId xmlns:a16="http://schemas.microsoft.com/office/drawing/2014/main" id="{E8E46241-0006-440B-B286-03AD5E19865E}"/>
              </a:ext>
            </a:extLst>
          </p:cNvPr>
          <p:cNvSpPr>
            <a:spLocks noGrp="1"/>
          </p:cNvSpPr>
          <p:nvPr>
            <p:ph idx="1"/>
          </p:nvPr>
        </p:nvSpPr>
        <p:spPr/>
        <p:txBody>
          <a:bodyPr>
            <a:normAutofit fontScale="92500" lnSpcReduction="10000"/>
          </a:bodyPr>
          <a:lstStyle/>
          <a:p>
            <a:pPr marL="0" indent="0">
              <a:lnSpc>
                <a:spcPct val="110000"/>
              </a:lnSpc>
              <a:buNone/>
            </a:pPr>
            <a:r>
              <a:rPr lang="nl-NL" sz="2200" b="1" dirty="0"/>
              <a:t>Binnen de eigen onderneming (minimaal):</a:t>
            </a:r>
          </a:p>
          <a:p>
            <a:pPr lvl="0">
              <a:lnSpc>
                <a:spcPct val="110000"/>
              </a:lnSpc>
            </a:pPr>
            <a:r>
              <a:rPr lang="nl-NL" sz="2200" dirty="0"/>
              <a:t>Hoe was het om samen dit spel te spelen?</a:t>
            </a:r>
          </a:p>
          <a:p>
            <a:pPr lvl="0">
              <a:lnSpc>
                <a:spcPct val="110000"/>
              </a:lnSpc>
            </a:pPr>
            <a:r>
              <a:rPr lang="nl-NL" sz="2200" dirty="0"/>
              <a:t>Wat heb je ervan geleerd?</a:t>
            </a:r>
          </a:p>
          <a:p>
            <a:pPr lvl="0">
              <a:lnSpc>
                <a:spcPct val="110000"/>
              </a:lnSpc>
            </a:pPr>
            <a:r>
              <a:rPr lang="nl-NL" sz="2200" dirty="0"/>
              <a:t>Wat ga je morgen op je werk anders doen?</a:t>
            </a:r>
          </a:p>
          <a:p>
            <a:pPr marL="0" indent="0">
              <a:lnSpc>
                <a:spcPct val="110000"/>
              </a:lnSpc>
              <a:buNone/>
            </a:pPr>
            <a:br>
              <a:rPr lang="nl-NL" sz="2200" b="1" dirty="0"/>
            </a:br>
            <a:r>
              <a:rPr lang="nl-NL" sz="2200" b="1" dirty="0"/>
              <a:t>Vanuit de VolkerWessels-ondernemingen terugkoppelen naar VolkerWessels:</a:t>
            </a:r>
          </a:p>
          <a:p>
            <a:pPr>
              <a:lnSpc>
                <a:spcPct val="110000"/>
              </a:lnSpc>
            </a:pPr>
            <a:r>
              <a:rPr lang="nl-NL" sz="2200" dirty="0"/>
              <a:t>Geen formele terugkoppeling gevraagd. Wel graag foto’s en quotes van deelnemers.</a:t>
            </a:r>
          </a:p>
          <a:p>
            <a:pPr>
              <a:lnSpc>
                <a:spcPct val="110000"/>
              </a:lnSpc>
            </a:pPr>
            <a:r>
              <a:rPr lang="nl-NL" sz="2200" dirty="0"/>
              <a:t>Goede ideeën, ervaringen en andere uitkomsten vanuit bijvoorbeeld de evaluatie binnen de eigen onderneming of van de spelleiders zijn altijd welkom. Graag zelfs!</a:t>
            </a:r>
          </a:p>
          <a:p>
            <a:pPr>
              <a:lnSpc>
                <a:spcPct val="110000"/>
              </a:lnSpc>
            </a:pPr>
            <a:r>
              <a:rPr lang="nl-NL" sz="2200" dirty="0"/>
              <a:t>Mail deze naar </a:t>
            </a:r>
            <a:r>
              <a:rPr lang="nl-NL" sz="2200" dirty="0">
                <a:hlinkClick r:id="rId2"/>
              </a:rPr>
              <a:t>veiligheid@volkerwessels.com</a:t>
            </a:r>
            <a:r>
              <a:rPr lang="nl-NL" sz="2200" dirty="0"/>
              <a:t>.</a:t>
            </a:r>
          </a:p>
          <a:p>
            <a:endParaRPr lang="nl-NL" dirty="0"/>
          </a:p>
        </p:txBody>
      </p:sp>
      <p:sp>
        <p:nvSpPr>
          <p:cNvPr id="4" name="Tijdelijke aanduiding voor voettekst 3">
            <a:extLst>
              <a:ext uri="{FF2B5EF4-FFF2-40B4-BE49-F238E27FC236}">
                <a16:creationId xmlns:a16="http://schemas.microsoft.com/office/drawing/2014/main" id="{17C70257-20D1-4FAE-B2E4-6216618E954C}"/>
              </a:ext>
            </a:extLst>
          </p:cNvPr>
          <p:cNvSpPr>
            <a:spLocks noGrp="1"/>
          </p:cNvSpPr>
          <p:nvPr>
            <p:ph type="ftr" sz="quarter" idx="10"/>
          </p:nvPr>
        </p:nvSpPr>
        <p:spPr/>
        <p:txBody>
          <a:bodyPr/>
          <a:lstStyle/>
          <a:p>
            <a:r>
              <a:rPr lang="nl-NL"/>
              <a:t>Onderdeel van de campagne ‘Samen vallen voor veiligheid’.</a:t>
            </a:r>
            <a:endParaRPr lang="nl-NL" dirty="0"/>
          </a:p>
        </p:txBody>
      </p:sp>
      <p:sp>
        <p:nvSpPr>
          <p:cNvPr id="5" name="Tijdelijke aanduiding voor dianummer 4">
            <a:extLst>
              <a:ext uri="{FF2B5EF4-FFF2-40B4-BE49-F238E27FC236}">
                <a16:creationId xmlns:a16="http://schemas.microsoft.com/office/drawing/2014/main" id="{7609B9A3-376F-4986-9D13-6BF716011DDE}"/>
              </a:ext>
            </a:extLst>
          </p:cNvPr>
          <p:cNvSpPr>
            <a:spLocks noGrp="1"/>
          </p:cNvSpPr>
          <p:nvPr>
            <p:ph type="sldNum" sz="quarter" idx="11"/>
          </p:nvPr>
        </p:nvSpPr>
        <p:spPr/>
        <p:txBody>
          <a:bodyPr/>
          <a:lstStyle/>
          <a:p>
            <a:fld id="{4EE4AD8C-2841-0441-ABCE-FDDBA89E857F}" type="slidenum">
              <a:rPr lang="nl-NL" smtClean="0"/>
              <a:pPr/>
              <a:t>11</a:t>
            </a:fld>
            <a:endParaRPr lang="nl-NL" dirty="0"/>
          </a:p>
        </p:txBody>
      </p:sp>
    </p:spTree>
    <p:extLst>
      <p:ext uri="{BB962C8B-B14F-4D97-AF65-F5344CB8AC3E}">
        <p14:creationId xmlns:p14="http://schemas.microsoft.com/office/powerpoint/2010/main" val="1573546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5016C-916D-3B41-BAF0-9C1EEFE0BB39}"/>
              </a:ext>
            </a:extLst>
          </p:cNvPr>
          <p:cNvSpPr>
            <a:spLocks noGrp="1"/>
          </p:cNvSpPr>
          <p:nvPr>
            <p:ph type="ctrTitle"/>
          </p:nvPr>
        </p:nvSpPr>
        <p:spPr/>
        <p:txBody>
          <a:bodyPr/>
          <a:lstStyle/>
          <a:p>
            <a:r>
              <a:rPr lang="nl-NL" dirty="0"/>
              <a:t>SUCCES MET DE VOORBEIDINGEN!</a:t>
            </a:r>
          </a:p>
        </p:txBody>
      </p:sp>
      <p:sp>
        <p:nvSpPr>
          <p:cNvPr id="4" name="Tijdelijke aanduiding voor voettekst 3">
            <a:extLst>
              <a:ext uri="{FF2B5EF4-FFF2-40B4-BE49-F238E27FC236}">
                <a16:creationId xmlns:a16="http://schemas.microsoft.com/office/drawing/2014/main" id="{D639BBED-AFA2-BA4C-B406-7DE1FC559E3F}"/>
              </a:ext>
            </a:extLst>
          </p:cNvPr>
          <p:cNvSpPr>
            <a:spLocks noGrp="1"/>
          </p:cNvSpPr>
          <p:nvPr>
            <p:ph type="ftr" sz="quarter" idx="10"/>
          </p:nvPr>
        </p:nvSpPr>
        <p:spPr/>
        <p:txBody>
          <a:bodyPr/>
          <a:lstStyle/>
          <a:p>
            <a:r>
              <a:rPr lang="nl-NL"/>
              <a:t>Onderdeel van de campagne ‘Samen vallen voor veiligheid’.</a:t>
            </a:r>
            <a:endParaRPr lang="nl-NL" dirty="0"/>
          </a:p>
        </p:txBody>
      </p:sp>
    </p:spTree>
    <p:extLst>
      <p:ext uri="{BB962C8B-B14F-4D97-AF65-F5344CB8AC3E}">
        <p14:creationId xmlns:p14="http://schemas.microsoft.com/office/powerpoint/2010/main" val="4075292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nl-NL" dirty="0"/>
              <a:t>INTRODUCTIE</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fontScale="92500" lnSpcReduction="20000"/>
          </a:bodyPr>
          <a:lstStyle/>
          <a:p>
            <a:pPr marL="0" indent="0">
              <a:lnSpc>
                <a:spcPct val="110000"/>
              </a:lnSpc>
              <a:buNone/>
            </a:pPr>
            <a:r>
              <a:rPr lang="nl-NL" sz="1900" dirty="0"/>
              <a:t>We doen er alles aan om ongevallen en persoonlijk leed, van collega’s die voor of namens ons aan het werk zijn, te voorkomen. Ook willen we voorkomen dat de omgeving waarin we aan het werk zijn schade lijdt of dat derden persoonlijk letsel overhouden aan onze werkzaamheden. </a:t>
            </a:r>
            <a:br>
              <a:rPr lang="nl-NL" sz="1900" dirty="0"/>
            </a:br>
            <a:endParaRPr lang="nl-NL" sz="1900" dirty="0"/>
          </a:p>
          <a:p>
            <a:pPr marL="0" indent="0">
              <a:lnSpc>
                <a:spcPct val="110000"/>
              </a:lnSpc>
              <a:buNone/>
            </a:pPr>
            <a:r>
              <a:rPr lang="nl-NL" sz="1900" dirty="0"/>
              <a:t>In de praktijk blijft het soms best lastig voet bij stuk te houden om veilig te werken. Het gebeurt nog te vaak dat we denken dat iets wel even snel kan of dat het behalen van de planning belangrijker is dan veilig werken. Dit weten we en we werken er hard aan om steeds veiliger te werken via ons eigen </a:t>
            </a:r>
            <a:r>
              <a:rPr lang="nl-NL" sz="1900" u="sng" dirty="0">
                <a:solidFill>
                  <a:schemeClr val="tx2"/>
                </a:solidFill>
                <a:hlinkClick r:id="rId2">
                  <a:extLst>
                    <a:ext uri="{A12FA001-AC4F-418D-AE19-62706E023703}">
                      <ahyp:hlinkClr xmlns:ahyp="http://schemas.microsoft.com/office/drawing/2018/hyperlinkcolor" val="tx"/>
                    </a:ext>
                  </a:extLst>
                </a:hlinkClick>
              </a:rPr>
              <a:t>WAVE-programma</a:t>
            </a:r>
            <a:r>
              <a:rPr lang="nl-NL" sz="1900" dirty="0">
                <a:solidFill>
                  <a:schemeClr val="tx2"/>
                </a:solidFill>
              </a:rPr>
              <a:t>. </a:t>
            </a:r>
          </a:p>
          <a:p>
            <a:pPr marL="0" indent="0">
              <a:lnSpc>
                <a:spcPct val="110000"/>
              </a:lnSpc>
              <a:buNone/>
            </a:pPr>
            <a:br>
              <a:rPr lang="nl-NL" sz="1900" dirty="0"/>
            </a:br>
            <a:r>
              <a:rPr lang="nl-NL" sz="1900" dirty="0"/>
              <a:t>Het bespreekbaar maken van dilemma’s op onze projecten en kantoorlocaties met medewerkers onderling gaat ons helpen om hier weer stappen in te zetten. Vandaar dat ook dit jaar tijdens de veiligheidsdag het gesprek over veiligheidsdilemma’s, de WAVE veiligheidswaarden en WAVE regels, praktijkvoorbeelden en ons eigen veiligheidsgedrag centraal staan. Dit gebeurt, net als voorgaande jaren, door het spelen van een veiligheidsspel. </a:t>
            </a:r>
            <a:endParaRPr lang="nl-NL" sz="1900" dirty="0">
              <a:highlight>
                <a:srgbClr val="FFFF00"/>
              </a:highlight>
            </a:endParaRPr>
          </a:p>
          <a:p>
            <a:endParaRPr lang="nl-NL"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nl-NL"/>
              <a:t>Onderdeel van de campagne ‘Samen vallen voor veiligheid’.</a:t>
            </a:r>
            <a:endParaRPr lang="nl-NL"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E971E-E72E-4FFD-8268-87378A1C2398}"/>
              </a:ext>
            </a:extLst>
          </p:cNvPr>
          <p:cNvSpPr>
            <a:spLocks noGrp="1"/>
          </p:cNvSpPr>
          <p:nvPr>
            <p:ph type="title"/>
          </p:nvPr>
        </p:nvSpPr>
        <p:spPr/>
        <p:txBody>
          <a:bodyPr/>
          <a:lstStyle/>
          <a:p>
            <a:r>
              <a:rPr lang="nl-NL" dirty="0"/>
              <a:t>AANLEIDING THEMA</a:t>
            </a:r>
          </a:p>
        </p:txBody>
      </p:sp>
      <p:sp>
        <p:nvSpPr>
          <p:cNvPr id="3" name="Tijdelijke aanduiding voor inhoud 2">
            <a:extLst>
              <a:ext uri="{FF2B5EF4-FFF2-40B4-BE49-F238E27FC236}">
                <a16:creationId xmlns:a16="http://schemas.microsoft.com/office/drawing/2014/main" id="{19939605-1392-4D30-A99E-0D408BF74A46}"/>
              </a:ext>
            </a:extLst>
          </p:cNvPr>
          <p:cNvSpPr>
            <a:spLocks noGrp="1"/>
          </p:cNvSpPr>
          <p:nvPr>
            <p:ph idx="1"/>
          </p:nvPr>
        </p:nvSpPr>
        <p:spPr/>
        <p:txBody>
          <a:bodyPr>
            <a:normAutofit fontScale="55000" lnSpcReduction="20000"/>
          </a:bodyPr>
          <a:lstStyle/>
          <a:p>
            <a:pPr>
              <a:lnSpc>
                <a:spcPct val="120000"/>
              </a:lnSpc>
            </a:pPr>
            <a:r>
              <a:rPr lang="nl-NL" dirty="0"/>
              <a:t>Jaarlijks staat ‘struikelen, verstappen en uitglijden’ in de top drie van oorzaken van ongevallen met letsel en verzuim. </a:t>
            </a:r>
            <a:br>
              <a:rPr lang="nl-NL" dirty="0"/>
            </a:br>
            <a:endParaRPr lang="nl-NL" dirty="0"/>
          </a:p>
          <a:p>
            <a:pPr>
              <a:lnSpc>
                <a:spcPct val="120000"/>
              </a:lnSpc>
            </a:pPr>
            <a:r>
              <a:rPr lang="nl-NL" dirty="0"/>
              <a:t>Ongeveer 15% van deze meldingen heeft betrekking op struikelen, verstappen en uitglijden.</a:t>
            </a:r>
            <a:br>
              <a:rPr lang="nl-NL" dirty="0"/>
            </a:br>
            <a:r>
              <a:rPr lang="nl-NL" dirty="0"/>
              <a:t> </a:t>
            </a:r>
          </a:p>
          <a:p>
            <a:pPr>
              <a:lnSpc>
                <a:spcPct val="120000"/>
              </a:lnSpc>
            </a:pPr>
            <a:r>
              <a:rPr lang="nl-NL" dirty="0"/>
              <a:t>Concreet zijn het afgelopen jaar 49 directe collega’s en collega’s van onderaannemers gewond geraakt als gevolg van struikelen, verstappen of uitglijden. </a:t>
            </a:r>
            <a:br>
              <a:rPr lang="nl-NL" dirty="0"/>
            </a:br>
            <a:endParaRPr lang="nl-NL" dirty="0"/>
          </a:p>
          <a:p>
            <a:pPr>
              <a:lnSpc>
                <a:spcPct val="120000"/>
              </a:lnSpc>
            </a:pPr>
            <a:r>
              <a:rPr lang="nl-NL" dirty="0"/>
              <a:t>Zij hebben één of meerdere dagen niet kunnen werken als gevolg van letsel.</a:t>
            </a:r>
            <a:br>
              <a:rPr lang="nl-NL" dirty="0"/>
            </a:br>
            <a:endParaRPr lang="nl-NL" dirty="0"/>
          </a:p>
          <a:p>
            <a:pPr>
              <a:lnSpc>
                <a:spcPct val="120000"/>
              </a:lnSpc>
            </a:pPr>
            <a:r>
              <a:rPr lang="nl-NL" dirty="0"/>
              <a:t>Er is winst te behalen in de voorbereiding en inrichting van werkzaamheden. Bijvoorbeeld het goed regelen van afvalstromen zodat de bouwplaats netjes blijft en het elkaar aanspreken op onveilige situaties die tot dit soort ongevallen kunnen leiden.</a:t>
            </a:r>
          </a:p>
        </p:txBody>
      </p:sp>
      <p:sp>
        <p:nvSpPr>
          <p:cNvPr id="4" name="Tijdelijke aanduiding voor voettekst 3">
            <a:extLst>
              <a:ext uri="{FF2B5EF4-FFF2-40B4-BE49-F238E27FC236}">
                <a16:creationId xmlns:a16="http://schemas.microsoft.com/office/drawing/2014/main" id="{40015FFC-A606-411C-B653-78A2999209EF}"/>
              </a:ext>
            </a:extLst>
          </p:cNvPr>
          <p:cNvSpPr>
            <a:spLocks noGrp="1"/>
          </p:cNvSpPr>
          <p:nvPr>
            <p:ph type="ftr" sz="quarter" idx="10"/>
          </p:nvPr>
        </p:nvSpPr>
        <p:spPr/>
        <p:txBody>
          <a:bodyPr/>
          <a:lstStyle/>
          <a:p>
            <a:r>
              <a:rPr lang="nl-NL"/>
              <a:t>Onderdeel van de campagne ‘Samen vallen voor veiligheid’.</a:t>
            </a:r>
            <a:endParaRPr lang="nl-NL" dirty="0"/>
          </a:p>
        </p:txBody>
      </p:sp>
    </p:spTree>
    <p:extLst>
      <p:ext uri="{BB962C8B-B14F-4D97-AF65-F5344CB8AC3E}">
        <p14:creationId xmlns:p14="http://schemas.microsoft.com/office/powerpoint/2010/main" val="3650263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7C1DD-5ACF-4EAE-827F-211A44A8EE5E}"/>
              </a:ext>
            </a:extLst>
          </p:cNvPr>
          <p:cNvSpPr>
            <a:spLocks noGrp="1"/>
          </p:cNvSpPr>
          <p:nvPr>
            <p:ph type="title"/>
          </p:nvPr>
        </p:nvSpPr>
        <p:spPr/>
        <p:txBody>
          <a:bodyPr/>
          <a:lstStyle/>
          <a:p>
            <a:r>
              <a:rPr lang="nl-NL" dirty="0"/>
              <a:t>DOELSTELLING</a:t>
            </a:r>
          </a:p>
        </p:txBody>
      </p:sp>
      <p:sp>
        <p:nvSpPr>
          <p:cNvPr id="3" name="Tijdelijke aanduiding voor inhoud 2">
            <a:extLst>
              <a:ext uri="{FF2B5EF4-FFF2-40B4-BE49-F238E27FC236}">
                <a16:creationId xmlns:a16="http://schemas.microsoft.com/office/drawing/2014/main" id="{B0BEDFB3-2F1F-4D97-B891-420307B9671D}"/>
              </a:ext>
            </a:extLst>
          </p:cNvPr>
          <p:cNvSpPr>
            <a:spLocks noGrp="1"/>
          </p:cNvSpPr>
          <p:nvPr>
            <p:ph idx="1"/>
          </p:nvPr>
        </p:nvSpPr>
        <p:spPr/>
        <p:txBody>
          <a:bodyPr/>
          <a:lstStyle/>
          <a:p>
            <a:pPr lvl="0">
              <a:lnSpc>
                <a:spcPct val="100000"/>
              </a:lnSpc>
            </a:pPr>
            <a:r>
              <a:rPr lang="nl-NL" sz="2000" dirty="0"/>
              <a:t>Medewerkers informeren over het thema ‘struikelen, verstappen en uitglijden.’</a:t>
            </a:r>
            <a:br>
              <a:rPr lang="nl-NL" sz="2000" dirty="0"/>
            </a:br>
            <a:endParaRPr lang="nl-NL" sz="2000" dirty="0"/>
          </a:p>
          <a:p>
            <a:pPr lvl="0">
              <a:lnSpc>
                <a:spcPct val="100000"/>
              </a:lnSpc>
            </a:pPr>
            <a:r>
              <a:rPr lang="nl-NL" sz="2000" dirty="0"/>
              <a:t>Vergroten van het veiligheidsbewustzijn op dit thema.</a:t>
            </a:r>
            <a:br>
              <a:rPr lang="nl-NL" sz="2000" dirty="0"/>
            </a:br>
            <a:endParaRPr lang="nl-NL" sz="2000" dirty="0"/>
          </a:p>
          <a:p>
            <a:pPr lvl="0">
              <a:lnSpc>
                <a:spcPct val="100000"/>
              </a:lnSpc>
            </a:pPr>
            <a:r>
              <a:rPr lang="nl-NL" sz="2000" dirty="0"/>
              <a:t>Aanzetten tot actie waardoor het aantal (verzuim)ongevallen terugloopt.</a:t>
            </a:r>
          </a:p>
          <a:p>
            <a:endParaRPr lang="nl-NL" dirty="0"/>
          </a:p>
        </p:txBody>
      </p:sp>
      <p:sp>
        <p:nvSpPr>
          <p:cNvPr id="4" name="Tijdelijke aanduiding voor voettekst 3">
            <a:extLst>
              <a:ext uri="{FF2B5EF4-FFF2-40B4-BE49-F238E27FC236}">
                <a16:creationId xmlns:a16="http://schemas.microsoft.com/office/drawing/2014/main" id="{1BAB35D6-9BB2-4948-A391-F810277F37A1}"/>
              </a:ext>
            </a:extLst>
          </p:cNvPr>
          <p:cNvSpPr>
            <a:spLocks noGrp="1"/>
          </p:cNvSpPr>
          <p:nvPr>
            <p:ph type="ftr" sz="quarter" idx="10"/>
          </p:nvPr>
        </p:nvSpPr>
        <p:spPr/>
        <p:txBody>
          <a:bodyPr/>
          <a:lstStyle/>
          <a:p>
            <a:r>
              <a:rPr lang="nl-NL"/>
              <a:t>Onderdeel van de campagne ‘Samen vallen voor veiligheid’.</a:t>
            </a:r>
            <a:endParaRPr lang="nl-NL" dirty="0"/>
          </a:p>
        </p:txBody>
      </p:sp>
    </p:spTree>
    <p:extLst>
      <p:ext uri="{BB962C8B-B14F-4D97-AF65-F5344CB8AC3E}">
        <p14:creationId xmlns:p14="http://schemas.microsoft.com/office/powerpoint/2010/main" val="1410310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CBD47-8444-4AC5-A451-C2BAC7FA4AC7}"/>
              </a:ext>
            </a:extLst>
          </p:cNvPr>
          <p:cNvSpPr>
            <a:spLocks noGrp="1"/>
          </p:cNvSpPr>
          <p:nvPr>
            <p:ph type="title"/>
          </p:nvPr>
        </p:nvSpPr>
        <p:spPr/>
        <p:txBody>
          <a:bodyPr/>
          <a:lstStyle/>
          <a:p>
            <a:r>
              <a:rPr lang="nl-NL" dirty="0"/>
              <a:t>BOODSCHAP</a:t>
            </a:r>
          </a:p>
        </p:txBody>
      </p:sp>
      <p:sp>
        <p:nvSpPr>
          <p:cNvPr id="3" name="Tijdelijke aanduiding voor inhoud 2">
            <a:extLst>
              <a:ext uri="{FF2B5EF4-FFF2-40B4-BE49-F238E27FC236}">
                <a16:creationId xmlns:a16="http://schemas.microsoft.com/office/drawing/2014/main" id="{D45585B5-D809-4C79-A0E1-57E5D446C592}"/>
              </a:ext>
            </a:extLst>
          </p:cNvPr>
          <p:cNvSpPr>
            <a:spLocks noGrp="1"/>
          </p:cNvSpPr>
          <p:nvPr>
            <p:ph idx="1"/>
          </p:nvPr>
        </p:nvSpPr>
        <p:spPr/>
        <p:txBody>
          <a:bodyPr/>
          <a:lstStyle/>
          <a:p>
            <a:pPr marL="0" indent="0" algn="ctr">
              <a:lnSpc>
                <a:spcPct val="150000"/>
              </a:lnSpc>
              <a:buNone/>
            </a:pPr>
            <a:r>
              <a:rPr lang="nl-NL" sz="2000" i="1" dirty="0"/>
              <a:t>“Een betere voorbereiding, een ‘nette’ bouwplaats </a:t>
            </a:r>
          </a:p>
          <a:p>
            <a:pPr marL="0" indent="0" algn="ctr">
              <a:lnSpc>
                <a:spcPct val="150000"/>
              </a:lnSpc>
              <a:buNone/>
            </a:pPr>
            <a:r>
              <a:rPr lang="nl-NL" sz="2000" i="1" dirty="0"/>
              <a:t>én elkaar aanspreken op onveilige situaties, </a:t>
            </a:r>
          </a:p>
          <a:p>
            <a:pPr marL="0" indent="0" algn="ctr">
              <a:lnSpc>
                <a:spcPct val="150000"/>
              </a:lnSpc>
              <a:buNone/>
            </a:pPr>
            <a:r>
              <a:rPr lang="nl-NL" sz="2000" i="1" dirty="0"/>
              <a:t>leidt tot minder ongevallen door </a:t>
            </a:r>
          </a:p>
          <a:p>
            <a:pPr marL="0" indent="0" algn="ctr">
              <a:lnSpc>
                <a:spcPct val="150000"/>
              </a:lnSpc>
              <a:buNone/>
            </a:pPr>
            <a:r>
              <a:rPr lang="nl-NL" sz="2000" i="1" dirty="0"/>
              <a:t>struikelen, verstappen en uitglijden”</a:t>
            </a:r>
            <a:endParaRPr lang="nl-NL" sz="2000" dirty="0"/>
          </a:p>
          <a:p>
            <a:endParaRPr lang="nl-NL" dirty="0"/>
          </a:p>
        </p:txBody>
      </p:sp>
      <p:sp>
        <p:nvSpPr>
          <p:cNvPr id="4" name="Tijdelijke aanduiding voor voettekst 3">
            <a:extLst>
              <a:ext uri="{FF2B5EF4-FFF2-40B4-BE49-F238E27FC236}">
                <a16:creationId xmlns:a16="http://schemas.microsoft.com/office/drawing/2014/main" id="{1D71F143-2E9A-45F8-8BE9-32608695363E}"/>
              </a:ext>
            </a:extLst>
          </p:cNvPr>
          <p:cNvSpPr>
            <a:spLocks noGrp="1"/>
          </p:cNvSpPr>
          <p:nvPr>
            <p:ph type="ftr" sz="quarter" idx="10"/>
          </p:nvPr>
        </p:nvSpPr>
        <p:spPr/>
        <p:txBody>
          <a:bodyPr/>
          <a:lstStyle/>
          <a:p>
            <a:r>
              <a:rPr lang="nl-NL"/>
              <a:t>Onderdeel van de campagne ‘Samen vallen voor veiligheid’.</a:t>
            </a:r>
            <a:endParaRPr lang="nl-NL" dirty="0"/>
          </a:p>
        </p:txBody>
      </p:sp>
    </p:spTree>
    <p:extLst>
      <p:ext uri="{BB962C8B-B14F-4D97-AF65-F5344CB8AC3E}">
        <p14:creationId xmlns:p14="http://schemas.microsoft.com/office/powerpoint/2010/main" val="7321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50DE7-290E-4E24-ADE6-AD5FD71AFD97}"/>
              </a:ext>
            </a:extLst>
          </p:cNvPr>
          <p:cNvSpPr>
            <a:spLocks noGrp="1"/>
          </p:cNvSpPr>
          <p:nvPr>
            <p:ph type="title"/>
          </p:nvPr>
        </p:nvSpPr>
        <p:spPr/>
        <p:txBody>
          <a:bodyPr/>
          <a:lstStyle/>
          <a:p>
            <a:r>
              <a:rPr lang="nl-NL" dirty="0"/>
              <a:t>DOELGROEP</a:t>
            </a:r>
          </a:p>
        </p:txBody>
      </p:sp>
      <p:sp>
        <p:nvSpPr>
          <p:cNvPr id="3" name="Tijdelijke aanduiding voor inhoud 2">
            <a:extLst>
              <a:ext uri="{FF2B5EF4-FFF2-40B4-BE49-F238E27FC236}">
                <a16:creationId xmlns:a16="http://schemas.microsoft.com/office/drawing/2014/main" id="{9BFA1311-E885-4DFC-AA7B-DDEA767C79D8}"/>
              </a:ext>
            </a:extLst>
          </p:cNvPr>
          <p:cNvSpPr>
            <a:spLocks noGrp="1"/>
          </p:cNvSpPr>
          <p:nvPr>
            <p:ph idx="1"/>
          </p:nvPr>
        </p:nvSpPr>
        <p:spPr/>
        <p:txBody>
          <a:bodyPr>
            <a:normAutofit fontScale="92500" lnSpcReduction="10000"/>
          </a:bodyPr>
          <a:lstStyle/>
          <a:p>
            <a:pPr marL="0" indent="0">
              <a:lnSpc>
                <a:spcPct val="100000"/>
              </a:lnSpc>
              <a:buNone/>
            </a:pPr>
            <a:r>
              <a:rPr lang="nl-NL" sz="2200" b="1" dirty="0"/>
              <a:t>VolkerWessels-ondernemingen</a:t>
            </a:r>
          </a:p>
          <a:p>
            <a:pPr>
              <a:lnSpc>
                <a:spcPct val="100000"/>
              </a:lnSpc>
            </a:pPr>
            <a:r>
              <a:rPr lang="nl-NL" sz="2200" dirty="0"/>
              <a:t>Het is verplicht voor alle ondernemingen van VolkerWessels (exclusief buitenland) om deel te nemen aan de Veiligheidsdag.</a:t>
            </a:r>
            <a:br>
              <a:rPr lang="nl-NL" sz="2200" dirty="0"/>
            </a:br>
            <a:endParaRPr lang="nl-NL" sz="2200" dirty="0"/>
          </a:p>
          <a:p>
            <a:pPr marL="0" indent="0">
              <a:lnSpc>
                <a:spcPct val="100000"/>
              </a:lnSpc>
              <a:buNone/>
            </a:pPr>
            <a:r>
              <a:rPr lang="nl-NL" sz="2200" b="1" dirty="0"/>
              <a:t>Wie doet mee?</a:t>
            </a:r>
          </a:p>
          <a:p>
            <a:pPr>
              <a:lnSpc>
                <a:spcPct val="100000"/>
              </a:lnSpc>
            </a:pPr>
            <a:r>
              <a:rPr lang="nl-NL" sz="2200" dirty="0"/>
              <a:t>Alle eigen medewerkers.</a:t>
            </a:r>
          </a:p>
          <a:p>
            <a:pPr>
              <a:lnSpc>
                <a:spcPct val="100000"/>
              </a:lnSpc>
            </a:pPr>
            <a:r>
              <a:rPr lang="nl-NL" sz="2200" dirty="0"/>
              <a:t>Ingeleende zzp’ers.</a:t>
            </a:r>
          </a:p>
          <a:p>
            <a:pPr>
              <a:lnSpc>
                <a:spcPct val="100000"/>
              </a:lnSpc>
            </a:pPr>
            <a:r>
              <a:rPr lang="nl-NL" sz="2200" dirty="0"/>
              <a:t>Overig ingeleend en gedetacheerd personeel.</a:t>
            </a:r>
          </a:p>
          <a:p>
            <a:pPr>
              <a:lnSpc>
                <a:spcPct val="100000"/>
              </a:lnSpc>
            </a:pPr>
            <a:r>
              <a:rPr lang="nl-NL" sz="2200" dirty="0"/>
              <a:t>Optioneel maar zeer gewenst: personeel van onderaannemers en nevenaannemers. </a:t>
            </a:r>
            <a:br>
              <a:rPr lang="nl-NL" sz="2200" dirty="0"/>
            </a:br>
            <a:r>
              <a:rPr lang="nl-NL" sz="2200" dirty="0"/>
              <a:t>VolkerWessels-ondernemingen mogen zelf bepalen of ze deze doelgroep erbij betrekken of niet.</a:t>
            </a:r>
          </a:p>
          <a:p>
            <a:endParaRPr lang="nl-NL" dirty="0"/>
          </a:p>
        </p:txBody>
      </p:sp>
      <p:sp>
        <p:nvSpPr>
          <p:cNvPr id="4" name="Tijdelijke aanduiding voor voettekst 3">
            <a:extLst>
              <a:ext uri="{FF2B5EF4-FFF2-40B4-BE49-F238E27FC236}">
                <a16:creationId xmlns:a16="http://schemas.microsoft.com/office/drawing/2014/main" id="{E7F4370F-F28C-48E0-AF00-23D82083B24D}"/>
              </a:ext>
            </a:extLst>
          </p:cNvPr>
          <p:cNvSpPr>
            <a:spLocks noGrp="1"/>
          </p:cNvSpPr>
          <p:nvPr>
            <p:ph type="ftr" sz="quarter" idx="10"/>
          </p:nvPr>
        </p:nvSpPr>
        <p:spPr/>
        <p:txBody>
          <a:bodyPr/>
          <a:lstStyle/>
          <a:p>
            <a:r>
              <a:rPr lang="nl-NL"/>
              <a:t>Onderdeel van de campagne ‘Samen vallen voor veiligheid’.</a:t>
            </a:r>
            <a:endParaRPr lang="nl-NL" dirty="0"/>
          </a:p>
        </p:txBody>
      </p:sp>
    </p:spTree>
    <p:extLst>
      <p:ext uri="{BB962C8B-B14F-4D97-AF65-F5344CB8AC3E}">
        <p14:creationId xmlns:p14="http://schemas.microsoft.com/office/powerpoint/2010/main" val="2282449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9BFB5-F3A8-4FB2-8E24-F6AF5EA792EA}"/>
              </a:ext>
            </a:extLst>
          </p:cNvPr>
          <p:cNvSpPr>
            <a:spLocks noGrp="1"/>
          </p:cNvSpPr>
          <p:nvPr>
            <p:ph type="title"/>
          </p:nvPr>
        </p:nvSpPr>
        <p:spPr/>
        <p:txBody>
          <a:bodyPr/>
          <a:lstStyle/>
          <a:p>
            <a:r>
              <a:rPr lang="nl-NL" dirty="0"/>
              <a:t>MINIMUM VEREISTEN</a:t>
            </a:r>
          </a:p>
        </p:txBody>
      </p:sp>
      <p:sp>
        <p:nvSpPr>
          <p:cNvPr id="3" name="Tijdelijke aanduiding voor inhoud 2">
            <a:extLst>
              <a:ext uri="{FF2B5EF4-FFF2-40B4-BE49-F238E27FC236}">
                <a16:creationId xmlns:a16="http://schemas.microsoft.com/office/drawing/2014/main" id="{86BB64C6-58E8-492B-B4E2-44C1E3D9119E}"/>
              </a:ext>
            </a:extLst>
          </p:cNvPr>
          <p:cNvSpPr>
            <a:spLocks noGrp="1"/>
          </p:cNvSpPr>
          <p:nvPr>
            <p:ph idx="1"/>
          </p:nvPr>
        </p:nvSpPr>
        <p:spPr/>
        <p:txBody>
          <a:bodyPr>
            <a:normAutofit fontScale="55000" lnSpcReduction="20000"/>
          </a:bodyPr>
          <a:lstStyle/>
          <a:p>
            <a:pPr marL="0" indent="0">
              <a:lnSpc>
                <a:spcPct val="120000"/>
              </a:lnSpc>
              <a:buNone/>
            </a:pPr>
            <a:r>
              <a:rPr lang="nl-NL" dirty="0"/>
              <a:t>Aan de volgende onderdelen moet minimaal worden voldaan:</a:t>
            </a:r>
            <a:br>
              <a:rPr lang="nl-NL" dirty="0"/>
            </a:br>
            <a:endParaRPr lang="nl-NL" dirty="0"/>
          </a:p>
          <a:p>
            <a:pPr>
              <a:lnSpc>
                <a:spcPct val="120000"/>
              </a:lnSpc>
            </a:pPr>
            <a:r>
              <a:rPr lang="nl-NL" dirty="0"/>
              <a:t>De Veiligheidsdag vindt plaats op de eigen (project)locaties van de ondernemingen of voor kantoorpersoneel bijvoorbeeld via Teams.</a:t>
            </a:r>
          </a:p>
          <a:p>
            <a:pPr>
              <a:lnSpc>
                <a:spcPct val="120000"/>
              </a:lnSpc>
            </a:pPr>
            <a:r>
              <a:rPr lang="nl-NL" dirty="0"/>
              <a:t>Er wordt minimaal 1,5 uur stilgestaan bij het thema ‘struikelen, verstappen en uitglijden.</a:t>
            </a:r>
          </a:p>
          <a:p>
            <a:pPr>
              <a:lnSpc>
                <a:spcPct val="120000"/>
              </a:lnSpc>
            </a:pPr>
            <a:r>
              <a:rPr lang="nl-NL" dirty="0"/>
              <a:t>De aangereikte presentatie wordt als basis gebruikt. Natuurlijk mag de presentatie worden aangevuld met andere veiligheidsonderwerpen die de onderneming tijdens deze dag ook aan de orde wil stellen.</a:t>
            </a:r>
          </a:p>
          <a:p>
            <a:pPr>
              <a:lnSpc>
                <a:spcPct val="120000"/>
              </a:lnSpc>
            </a:pPr>
            <a:r>
              <a:rPr lang="nl-NL" dirty="0"/>
              <a:t>Iedere VolkerWessels-onderneming bepaalt zelf de verdere invulling van deze dag.</a:t>
            </a:r>
          </a:p>
          <a:p>
            <a:pPr>
              <a:lnSpc>
                <a:spcPct val="120000"/>
              </a:lnSpc>
            </a:pPr>
            <a:r>
              <a:rPr lang="nl-NL" dirty="0"/>
              <a:t>Voor een goed gesprek: het digitale spel kan met maximaal 6-12 personen worden gespeeld, met inachtneming van de 1,5 meter afstand regel.</a:t>
            </a:r>
          </a:p>
          <a:p>
            <a:pPr>
              <a:lnSpc>
                <a:spcPct val="120000"/>
              </a:lnSpc>
            </a:pPr>
            <a:r>
              <a:rPr lang="nl-NL" dirty="0"/>
              <a:t>Middelen: toolbox en instructie, campagnemateriaal, save-</a:t>
            </a:r>
            <a:r>
              <a:rPr lang="nl-NL" dirty="0" err="1"/>
              <a:t>the</a:t>
            </a:r>
            <a:r>
              <a:rPr lang="nl-NL" dirty="0"/>
              <a:t>-date poster, save-</a:t>
            </a:r>
            <a:r>
              <a:rPr lang="nl-NL" dirty="0" err="1"/>
              <a:t>the</a:t>
            </a:r>
            <a:r>
              <a:rPr lang="nl-NL" dirty="0"/>
              <a:t>-date-bureaublad, handleiding spelleiders, vragen &amp; antwoorden, startpresentatie (incl. animatie) en digitaal veiligheidsspel. </a:t>
            </a:r>
          </a:p>
          <a:p>
            <a:pPr marL="0" indent="0">
              <a:lnSpc>
                <a:spcPct val="120000"/>
              </a:lnSpc>
              <a:buNone/>
            </a:pPr>
            <a:endParaRPr lang="nl-NL" dirty="0"/>
          </a:p>
        </p:txBody>
      </p:sp>
      <p:sp>
        <p:nvSpPr>
          <p:cNvPr id="4" name="Tijdelijke aanduiding voor voettekst 3">
            <a:extLst>
              <a:ext uri="{FF2B5EF4-FFF2-40B4-BE49-F238E27FC236}">
                <a16:creationId xmlns:a16="http://schemas.microsoft.com/office/drawing/2014/main" id="{A0BF99E7-219D-4E1B-B7F3-B76A8B127184}"/>
              </a:ext>
            </a:extLst>
          </p:cNvPr>
          <p:cNvSpPr>
            <a:spLocks noGrp="1"/>
          </p:cNvSpPr>
          <p:nvPr>
            <p:ph type="ftr" sz="quarter" idx="10"/>
          </p:nvPr>
        </p:nvSpPr>
        <p:spPr/>
        <p:txBody>
          <a:bodyPr/>
          <a:lstStyle/>
          <a:p>
            <a:r>
              <a:rPr lang="nl-NL"/>
              <a:t>Onderdeel van de campagne ‘Samen vallen voor veiligheid’.</a:t>
            </a:r>
            <a:endParaRPr lang="nl-NL" dirty="0"/>
          </a:p>
        </p:txBody>
      </p:sp>
    </p:spTree>
    <p:extLst>
      <p:ext uri="{BB962C8B-B14F-4D97-AF65-F5344CB8AC3E}">
        <p14:creationId xmlns:p14="http://schemas.microsoft.com/office/powerpoint/2010/main" val="450315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D0AAD5-E55D-43BE-8B73-21DED9F09B61}"/>
              </a:ext>
            </a:extLst>
          </p:cNvPr>
          <p:cNvSpPr>
            <a:spLocks noGrp="1"/>
          </p:cNvSpPr>
          <p:nvPr>
            <p:ph type="title"/>
          </p:nvPr>
        </p:nvSpPr>
        <p:spPr/>
        <p:txBody>
          <a:bodyPr/>
          <a:lstStyle/>
          <a:p>
            <a:r>
              <a:rPr lang="nl-NL" dirty="0"/>
              <a:t>MOGELIJKE INVULLING KANTOOR</a:t>
            </a:r>
          </a:p>
        </p:txBody>
      </p:sp>
      <p:sp>
        <p:nvSpPr>
          <p:cNvPr id="3" name="Tijdelijke aanduiding voor inhoud 2">
            <a:extLst>
              <a:ext uri="{FF2B5EF4-FFF2-40B4-BE49-F238E27FC236}">
                <a16:creationId xmlns:a16="http://schemas.microsoft.com/office/drawing/2014/main" id="{579FA90E-08D8-4C61-B3F7-3F003BF24E02}"/>
              </a:ext>
            </a:extLst>
          </p:cNvPr>
          <p:cNvSpPr>
            <a:spLocks noGrp="1"/>
          </p:cNvSpPr>
          <p:nvPr>
            <p:ph idx="1"/>
          </p:nvPr>
        </p:nvSpPr>
        <p:spPr/>
        <p:txBody>
          <a:bodyPr>
            <a:normAutofit/>
          </a:bodyPr>
          <a:lstStyle/>
          <a:p>
            <a:pPr marL="0" indent="0">
              <a:buNone/>
            </a:pPr>
            <a:r>
              <a:rPr lang="nl-NL" sz="2000" b="1" dirty="0"/>
              <a:t>Kick-off directie kantoorpersoneel </a:t>
            </a:r>
            <a:br>
              <a:rPr lang="nl-NL" sz="2000" b="1" dirty="0"/>
            </a:br>
            <a:r>
              <a:rPr lang="nl-NL" sz="2000" dirty="0"/>
              <a:t>De kracht van het programma is dat er een discussie los komt bij de medewerkers. Zo zijn we echt met elkaar in gesprek over veiligheid. </a:t>
            </a:r>
          </a:p>
          <a:p>
            <a:pPr marL="0" indent="0">
              <a:buNone/>
            </a:pPr>
            <a:r>
              <a:rPr lang="nl-NL" sz="2000" b="1" dirty="0"/>
              <a:t>Benodigde hulpmiddelen</a:t>
            </a:r>
            <a:br>
              <a:rPr lang="nl-NL" sz="2000" dirty="0"/>
            </a:br>
            <a:r>
              <a:rPr lang="nl-NL" sz="2000" dirty="0"/>
              <a:t>Beamer, laptop, geluid en startpresentatie.</a:t>
            </a:r>
            <a:br>
              <a:rPr lang="nl-NL" sz="2000" dirty="0"/>
            </a:br>
            <a:br>
              <a:rPr lang="nl-NL" sz="2000" dirty="0"/>
            </a:br>
            <a:r>
              <a:rPr lang="nl-NL" sz="2000" dirty="0">
                <a:highlight>
                  <a:srgbClr val="FFFF00"/>
                </a:highlight>
              </a:rPr>
              <a:t>LET OP: Het digitale veiligheidsspel is alleen toegankelijk via Chrome en </a:t>
            </a:r>
            <a:r>
              <a:rPr lang="nl-NL" sz="2000" u="sng" dirty="0">
                <a:highlight>
                  <a:srgbClr val="FFFF00"/>
                </a:highlight>
              </a:rPr>
              <a:t>niet</a:t>
            </a:r>
            <a:r>
              <a:rPr lang="nl-NL" sz="2000" dirty="0">
                <a:highlight>
                  <a:srgbClr val="FFFF00"/>
                </a:highlight>
              </a:rPr>
              <a:t> via Internet Explorer.</a:t>
            </a:r>
          </a:p>
          <a:p>
            <a:endParaRPr lang="nl-NL" dirty="0"/>
          </a:p>
        </p:txBody>
      </p:sp>
      <p:sp>
        <p:nvSpPr>
          <p:cNvPr id="4" name="Tijdelijke aanduiding voor voettekst 3">
            <a:extLst>
              <a:ext uri="{FF2B5EF4-FFF2-40B4-BE49-F238E27FC236}">
                <a16:creationId xmlns:a16="http://schemas.microsoft.com/office/drawing/2014/main" id="{37C755EA-4943-4130-8AD4-36B55BEBEE37}"/>
              </a:ext>
            </a:extLst>
          </p:cNvPr>
          <p:cNvSpPr>
            <a:spLocks noGrp="1"/>
          </p:cNvSpPr>
          <p:nvPr>
            <p:ph type="ftr" sz="quarter" idx="10"/>
          </p:nvPr>
        </p:nvSpPr>
        <p:spPr/>
        <p:txBody>
          <a:bodyPr/>
          <a:lstStyle/>
          <a:p>
            <a:r>
              <a:rPr lang="nl-NL"/>
              <a:t>Onderdeel van de campagne ‘Samen vallen voor veiligheid’.</a:t>
            </a:r>
            <a:endParaRPr lang="nl-NL" dirty="0"/>
          </a:p>
        </p:txBody>
      </p:sp>
    </p:spTree>
    <p:extLst>
      <p:ext uri="{BB962C8B-B14F-4D97-AF65-F5344CB8AC3E}">
        <p14:creationId xmlns:p14="http://schemas.microsoft.com/office/powerpoint/2010/main" val="2564984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97DD7C-C781-4895-A66E-05930B945330}"/>
              </a:ext>
            </a:extLst>
          </p:cNvPr>
          <p:cNvSpPr>
            <a:spLocks noGrp="1"/>
          </p:cNvSpPr>
          <p:nvPr>
            <p:ph type="title"/>
          </p:nvPr>
        </p:nvSpPr>
        <p:spPr/>
        <p:txBody>
          <a:bodyPr/>
          <a:lstStyle/>
          <a:p>
            <a:r>
              <a:rPr lang="nl-NL" dirty="0"/>
              <a:t>MOGELIJKE INVULLING PROJECT</a:t>
            </a:r>
          </a:p>
        </p:txBody>
      </p:sp>
      <p:sp>
        <p:nvSpPr>
          <p:cNvPr id="3" name="Tijdelijke aanduiding voor inhoud 2">
            <a:extLst>
              <a:ext uri="{FF2B5EF4-FFF2-40B4-BE49-F238E27FC236}">
                <a16:creationId xmlns:a16="http://schemas.microsoft.com/office/drawing/2014/main" id="{570D7AD6-D79C-47C3-930D-E97F94F43A44}"/>
              </a:ext>
            </a:extLst>
          </p:cNvPr>
          <p:cNvSpPr>
            <a:spLocks noGrp="1"/>
          </p:cNvSpPr>
          <p:nvPr>
            <p:ph idx="1"/>
          </p:nvPr>
        </p:nvSpPr>
        <p:spPr/>
        <p:txBody>
          <a:bodyPr>
            <a:normAutofit/>
          </a:bodyPr>
          <a:lstStyle/>
          <a:p>
            <a:pPr marL="0" indent="0">
              <a:buNone/>
            </a:pPr>
            <a:r>
              <a:rPr lang="nl-NL" sz="2000" b="1" dirty="0"/>
              <a:t>Bijeenkomsten (project)locaties</a:t>
            </a:r>
            <a:br>
              <a:rPr lang="nl-NL" sz="2000" b="1" dirty="0"/>
            </a:br>
            <a:r>
              <a:rPr lang="nl-NL" sz="2000" dirty="0"/>
              <a:t>De projectleider/directie bezoekt projecten om de veiligheidsdag vorm te geven. De kans bestaat dat de projectleider/directie meerdere projecten bezoekt. </a:t>
            </a:r>
            <a:r>
              <a:rPr lang="nl-NL" sz="2000" b="1" dirty="0"/>
              <a:t>De VolkerWessels-onderneming geeft hier zelf invulling aan</a:t>
            </a:r>
            <a:r>
              <a:rPr lang="nl-NL" sz="2000" dirty="0"/>
              <a:t>.</a:t>
            </a:r>
          </a:p>
          <a:p>
            <a:pPr marL="0" indent="0">
              <a:buNone/>
            </a:pPr>
            <a:r>
              <a:rPr lang="nl-NL" sz="2000" dirty="0"/>
              <a:t>De kracht van het programma is dat er een discussie los komt bij de medewerkers. Zo zijn we echt met elkaar in gesprek over veiligheid. </a:t>
            </a:r>
          </a:p>
          <a:p>
            <a:pPr marL="0" indent="0">
              <a:buNone/>
            </a:pPr>
            <a:endParaRPr lang="nl-NL" sz="2000" dirty="0"/>
          </a:p>
          <a:p>
            <a:pPr marL="0" indent="0">
              <a:buNone/>
            </a:pPr>
            <a:r>
              <a:rPr lang="nl-NL" sz="2000" b="1" dirty="0"/>
              <a:t>Benodigde hulpmiddelen</a:t>
            </a:r>
            <a:br>
              <a:rPr lang="nl-NL" sz="2000" dirty="0"/>
            </a:br>
            <a:r>
              <a:rPr lang="nl-NL" sz="2000" dirty="0"/>
              <a:t>Beamer, laptop, geluid en  startpresentatie.</a:t>
            </a:r>
            <a:br>
              <a:rPr lang="nl-NL" sz="2000" dirty="0"/>
            </a:br>
            <a:br>
              <a:rPr lang="nl-NL" sz="2000" dirty="0"/>
            </a:br>
            <a:r>
              <a:rPr lang="nl-NL" sz="2000" dirty="0">
                <a:highlight>
                  <a:srgbClr val="FFFF00"/>
                </a:highlight>
              </a:rPr>
              <a:t>LET OP: Het digitale veiligheidsspel is alleen toegankelijk via Chrome en </a:t>
            </a:r>
            <a:r>
              <a:rPr lang="nl-NL" sz="2000" u="sng" dirty="0">
                <a:highlight>
                  <a:srgbClr val="FFFF00"/>
                </a:highlight>
              </a:rPr>
              <a:t>niet</a:t>
            </a:r>
            <a:r>
              <a:rPr lang="nl-NL" sz="2000" dirty="0">
                <a:highlight>
                  <a:srgbClr val="FFFF00"/>
                </a:highlight>
              </a:rPr>
              <a:t> via Internet Explorer.</a:t>
            </a:r>
          </a:p>
          <a:p>
            <a:endParaRPr lang="nl-NL" dirty="0"/>
          </a:p>
        </p:txBody>
      </p:sp>
      <p:sp>
        <p:nvSpPr>
          <p:cNvPr id="4" name="Tijdelijke aanduiding voor voettekst 3">
            <a:extLst>
              <a:ext uri="{FF2B5EF4-FFF2-40B4-BE49-F238E27FC236}">
                <a16:creationId xmlns:a16="http://schemas.microsoft.com/office/drawing/2014/main" id="{B55CDFD4-3F10-4D9A-965C-13F244AF9DC9}"/>
              </a:ext>
            </a:extLst>
          </p:cNvPr>
          <p:cNvSpPr>
            <a:spLocks noGrp="1"/>
          </p:cNvSpPr>
          <p:nvPr>
            <p:ph type="ftr" sz="quarter" idx="10"/>
          </p:nvPr>
        </p:nvSpPr>
        <p:spPr/>
        <p:txBody>
          <a:bodyPr/>
          <a:lstStyle/>
          <a:p>
            <a:r>
              <a:rPr lang="nl-NL"/>
              <a:t>Onderdeel van de campagne ‘Samen vallen voor veiligheid’.</a:t>
            </a:r>
            <a:endParaRPr lang="nl-NL" dirty="0"/>
          </a:p>
        </p:txBody>
      </p:sp>
    </p:spTree>
    <p:extLst>
      <p:ext uri="{BB962C8B-B14F-4D97-AF65-F5344CB8AC3E}">
        <p14:creationId xmlns:p14="http://schemas.microsoft.com/office/powerpoint/2010/main" val="1673755409"/>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67F5A2D1D56FF459CCE8CF027CDFEA7" ma:contentTypeVersion="13" ma:contentTypeDescription="Een nieuw document maken." ma:contentTypeScope="" ma:versionID="99ed6ed6b93b81a0ab6b5d9dda785087">
  <xsd:schema xmlns:xsd="http://www.w3.org/2001/XMLSchema" xmlns:xs="http://www.w3.org/2001/XMLSchema" xmlns:p="http://schemas.microsoft.com/office/2006/metadata/properties" xmlns:ns2="999cfada-34d5-4714-b4a8-e68cae7209eb" xmlns:ns3="f59e6ea7-2f2e-4003-9225-dd4e64329d84" targetNamespace="http://schemas.microsoft.com/office/2006/metadata/properties" ma:root="true" ma:fieldsID="397b613cb173e3839d253020a7d5daa6" ns2:_="" ns3:_="">
    <xsd:import namespace="999cfada-34d5-4714-b4a8-e68cae7209eb"/>
    <xsd:import namespace="f59e6ea7-2f2e-4003-9225-dd4e64329d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fada-34d5-4714-b4a8-e68cae7209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59e6ea7-2f2e-4003-9225-dd4e64329d8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449487-1E5C-4C88-BF11-D36996CDF8B7}">
  <ds:schemaRefs>
    <ds:schemaRef ds:uri="http://schemas.microsoft.com/sharepoint/v3/contenttype/forms"/>
  </ds:schemaRefs>
</ds:datastoreItem>
</file>

<file path=customXml/itemProps2.xml><?xml version="1.0" encoding="utf-8"?>
<ds:datastoreItem xmlns:ds="http://schemas.openxmlformats.org/officeDocument/2006/customXml" ds:itemID="{B1A4503A-3881-45AF-BE74-639E94768E8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FC9701E-D241-4F5A-87D0-231148CB51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9cfada-34d5-4714-b4a8-e68cae7209eb"/>
    <ds:schemaRef ds:uri="f59e6ea7-2f2e-4003-9225-dd4e64329d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Template>
  <TotalTime>275</TotalTime>
  <Words>964</Words>
  <Application>Microsoft Office PowerPoint</Application>
  <PresentationFormat>Breedbeeld</PresentationFormat>
  <Paragraphs>68</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Calibri</vt:lpstr>
      <vt:lpstr>Kantoorthema</vt:lpstr>
      <vt:lpstr>VEILIGHEIDSDAG  SAMEN VALLEN VOOR VEILIGHEID  6 oktober 2021</vt:lpstr>
      <vt:lpstr>INTRODUCTIE</vt:lpstr>
      <vt:lpstr>AANLEIDING THEMA</vt:lpstr>
      <vt:lpstr>DOELSTELLING</vt:lpstr>
      <vt:lpstr>BOODSCHAP</vt:lpstr>
      <vt:lpstr>DOELGROEP</vt:lpstr>
      <vt:lpstr>MINIMUM VEREISTEN</vt:lpstr>
      <vt:lpstr>MOGELIJKE INVULLING KANTOOR</vt:lpstr>
      <vt:lpstr>MOGELIJKE INVULLING PROJECT</vt:lpstr>
      <vt:lpstr>EVALUATIE EN TERUGKOPPELING</vt:lpstr>
      <vt:lpstr>SUCCES MET DE VOORBEIDINGEN!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SAMEN VALLEN VOOR VEILIGHEID  6 oktober 2021</dc:title>
  <dc:creator>Hendrikx, Yvonne</dc:creator>
  <cp:lastModifiedBy>Buitink, Fleur</cp:lastModifiedBy>
  <cp:revision>18</cp:revision>
  <dcterms:created xsi:type="dcterms:W3CDTF">2020-01-27T11:52:02Z</dcterms:created>
  <dcterms:modified xsi:type="dcterms:W3CDTF">2021-08-25T09:54:39Z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0x010100767F5A2D1D56FF459CCE8CF027CDFEA7</vt:lpwstr>
  </property>
  <property fmtid="{D5CDD505-2E9C-101B-9397-08002B2CF9AE}" pid="3" name="Order">
    <vt:r8>100</vt:r8>
  </property>
</Properties>
</file>