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handoutMasterIdLst>
    <p:handoutMasterId r:id="rId17"/>
  </p:handoutMasterIdLst>
  <p:sldIdLst>
    <p:sldId id="257" r:id="rId5"/>
    <p:sldId id="268" r:id="rId6"/>
    <p:sldId id="267" r:id="rId7"/>
    <p:sldId id="275" r:id="rId8"/>
    <p:sldId id="277" r:id="rId9"/>
    <p:sldId id="273" r:id="rId10"/>
    <p:sldId id="274" r:id="rId11"/>
    <p:sldId id="276" r:id="rId12"/>
    <p:sldId id="271" r:id="rId13"/>
    <p:sldId id="261"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9DA852-CD6F-28E7-89DA-611ECFFEE236}" v="6" dt="2024-10-10T13:19:47.7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74" autoAdjust="0"/>
  </p:normalViewPr>
  <p:slideViewPr>
    <p:cSldViewPr snapToGrid="0">
      <p:cViewPr varScale="1">
        <p:scale>
          <a:sx n="88" d="100"/>
          <a:sy n="88" d="100"/>
        </p:scale>
        <p:origin x="1434"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S::ivbeek@volkerwessels.com::6cdcb5ba-d09f-47fd-a504-8034a8f98ff2" providerId="AD" clId="Web-{E79DA852-CD6F-28E7-89DA-611ECFFEE236}"/>
    <pc:docChg chg="modSld">
      <pc:chgData name="Beek, Ine van" userId="S::ivbeek@volkerwessels.com::6cdcb5ba-d09f-47fd-a504-8034a8f98ff2" providerId="AD" clId="Web-{E79DA852-CD6F-28E7-89DA-611ECFFEE236}" dt="2024-10-10T13:19:47.729" v="4" actId="14100"/>
      <pc:docMkLst>
        <pc:docMk/>
      </pc:docMkLst>
      <pc:sldChg chg="modSp">
        <pc:chgData name="Beek, Ine van" userId="S::ivbeek@volkerwessels.com::6cdcb5ba-d09f-47fd-a504-8034a8f98ff2" providerId="AD" clId="Web-{E79DA852-CD6F-28E7-89DA-611ECFFEE236}" dt="2024-10-10T13:19:47.729" v="4" actId="14100"/>
        <pc:sldMkLst>
          <pc:docMk/>
          <pc:sldMk cId="3648348918" sldId="268"/>
        </pc:sldMkLst>
        <pc:picChg chg="mod">
          <ac:chgData name="Beek, Ine van" userId="S::ivbeek@volkerwessels.com::6cdcb5ba-d09f-47fd-a504-8034a8f98ff2" providerId="AD" clId="Web-{E79DA852-CD6F-28E7-89DA-611ECFFEE236}" dt="2024-10-10T13:19:47.729" v="4" actId="14100"/>
          <ac:picMkLst>
            <pc:docMk/>
            <pc:sldMk cId="3648348918" sldId="268"/>
            <ac:picMk id="9" creationId="{1B5DB558-95FE-3D00-A43C-BCCC302E8CF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10-10-2024</a:t>
            </a:fld>
            <a:endParaRPr lang="nl-NL" dirty="0"/>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dirty="0"/>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10-10-2024</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dirty="0"/>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2</a:t>
            </a:fld>
            <a:endParaRPr lang="tr" dirty="0"/>
          </a:p>
        </p:txBody>
      </p:sp>
    </p:spTree>
    <p:extLst>
      <p:ext uri="{BB962C8B-B14F-4D97-AF65-F5344CB8AC3E}">
        <p14:creationId xmlns:p14="http://schemas.microsoft.com/office/powerpoint/2010/main" val="1968091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12</a:t>
            </a:fld>
            <a:endParaRPr lang="tr" dirty="0"/>
          </a:p>
        </p:txBody>
      </p:sp>
    </p:spTree>
    <p:extLst>
      <p:ext uri="{BB962C8B-B14F-4D97-AF65-F5344CB8AC3E}">
        <p14:creationId xmlns:p14="http://schemas.microsoft.com/office/powerpoint/2010/main" val="2922392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3</a:t>
            </a:fld>
            <a:endParaRPr lang="tr" dirty="0"/>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4</a:t>
            </a:fld>
            <a:endParaRPr lang="tr" dirty="0"/>
          </a:p>
        </p:txBody>
      </p:sp>
    </p:spTree>
    <p:extLst>
      <p:ext uri="{BB962C8B-B14F-4D97-AF65-F5344CB8AC3E}">
        <p14:creationId xmlns:p14="http://schemas.microsoft.com/office/powerpoint/2010/main" val="277286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5</a:t>
            </a:fld>
            <a:endParaRPr lang="tr" dirty="0"/>
          </a:p>
        </p:txBody>
      </p:sp>
    </p:spTree>
    <p:extLst>
      <p:ext uri="{BB962C8B-B14F-4D97-AF65-F5344CB8AC3E}">
        <p14:creationId xmlns:p14="http://schemas.microsoft.com/office/powerpoint/2010/main" val="71868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6</a:t>
            </a:fld>
            <a:endParaRPr lang="tr" dirty="0"/>
          </a:p>
        </p:txBody>
      </p:sp>
    </p:spTree>
    <p:extLst>
      <p:ext uri="{BB962C8B-B14F-4D97-AF65-F5344CB8AC3E}">
        <p14:creationId xmlns:p14="http://schemas.microsoft.com/office/powerpoint/2010/main" val="24860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7</a:t>
            </a:fld>
            <a:endParaRPr lang="tr" dirty="0"/>
          </a:p>
        </p:txBody>
      </p:sp>
    </p:spTree>
    <p:extLst>
      <p:ext uri="{BB962C8B-B14F-4D97-AF65-F5344CB8AC3E}">
        <p14:creationId xmlns:p14="http://schemas.microsoft.com/office/powerpoint/2010/main" val="3636636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8</a:t>
            </a:fld>
            <a:endParaRPr lang="tr" dirty="0"/>
          </a:p>
        </p:txBody>
      </p:sp>
    </p:spTree>
    <p:extLst>
      <p:ext uri="{BB962C8B-B14F-4D97-AF65-F5344CB8AC3E}">
        <p14:creationId xmlns:p14="http://schemas.microsoft.com/office/powerpoint/2010/main" val="213190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9</a:t>
            </a:fld>
            <a:endParaRPr lang="tr" dirty="0"/>
          </a:p>
        </p:txBody>
      </p:sp>
    </p:spTree>
    <p:extLst>
      <p:ext uri="{BB962C8B-B14F-4D97-AF65-F5344CB8AC3E}">
        <p14:creationId xmlns:p14="http://schemas.microsoft.com/office/powerpoint/2010/main" val="2137124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tr"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10</a:t>
            </a:fld>
            <a:endParaRPr lang="tr" dirty="0"/>
          </a:p>
        </p:txBody>
      </p:sp>
    </p:spTree>
    <p:extLst>
      <p:ext uri="{BB962C8B-B14F-4D97-AF65-F5344CB8AC3E}">
        <p14:creationId xmlns:p14="http://schemas.microsoft.com/office/powerpoint/2010/main" val="2162400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endParaRPr lang="nl-NL" dirty="0"/>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endParaRPr lang="nl-NL" dirty="0"/>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h5lkvQSJiZ4?feature=oembed" TargetMode="Externa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105393"/>
            <a:ext cx="11817927" cy="2387600"/>
          </a:xfrm>
        </p:spPr>
        <p:txBody>
          <a:bodyPr>
            <a:normAutofit fontScale="90000"/>
          </a:bodyPr>
          <a:lstStyle/>
          <a:p>
            <a:pPr algn="l" rtl="0"/>
            <a:r>
              <a:rPr lang="tr" sz="5300" b="1" i="0" u="none" baseline="0"/>
              <a:t>Mobil cihazları güvenli bir yerde kullanın</a:t>
            </a:r>
            <a:br>
              <a:rPr lang="tr"/>
            </a:br>
            <a:br>
              <a:rPr lang="tr"/>
            </a:br>
            <a:r>
              <a:rPr lang="tr" sz="2800" b="0" i="1" u="none" baseline="0"/>
              <a:t>8. WAVE güvenlik kuralı</a:t>
            </a:r>
          </a:p>
        </p:txBody>
      </p:sp>
      <p:pic>
        <p:nvPicPr>
          <p:cNvPr id="4" name="Afbeelding 3">
            <a:extLst>
              <a:ext uri="{FF2B5EF4-FFF2-40B4-BE49-F238E27FC236}">
                <a16:creationId xmlns:a16="http://schemas.microsoft.com/office/drawing/2014/main" id="{223FA856-73B9-5E2C-F516-7315B3983E5A}"/>
              </a:ext>
            </a:extLst>
          </p:cNvPr>
          <p:cNvPicPr>
            <a:picLocks noChangeAspect="1"/>
          </p:cNvPicPr>
          <p:nvPr/>
        </p:nvPicPr>
        <p:blipFill>
          <a:blip r:embed="rId3"/>
          <a:stretch>
            <a:fillRect/>
          </a:stretch>
        </p:blipFill>
        <p:spPr>
          <a:xfrm>
            <a:off x="8081530" y="2401946"/>
            <a:ext cx="3031434" cy="302210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pPr algn="l" rtl="0"/>
            <a:r>
              <a:rPr lang="tr" b="1" i="0" u="none" baseline="0"/>
              <a:t>İlginiz için teşekkürler!</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normAutofit lnSpcReduction="10000"/>
          </a:bodyPr>
          <a:lstStyle/>
          <a:p>
            <a:pPr marL="0" indent="0" algn="l" rtl="0">
              <a:buNone/>
            </a:pPr>
            <a:endParaRPr lang="tr" dirty="0"/>
          </a:p>
          <a:p>
            <a:pPr marL="0" indent="0" algn="l" rtl="0">
              <a:buNone/>
            </a:pPr>
            <a:endParaRPr lang="tr" dirty="0"/>
          </a:p>
          <a:p>
            <a:pPr marL="0" indent="0" algn="l" rtl="0">
              <a:buNone/>
            </a:pPr>
            <a:endParaRPr lang="tr" dirty="0"/>
          </a:p>
          <a:p>
            <a:pPr marL="0" indent="0" algn="l" rtl="0">
              <a:buNone/>
            </a:pPr>
            <a:endParaRPr lang="tr" dirty="0"/>
          </a:p>
          <a:p>
            <a:pPr marL="0" indent="0" algn="l" rtl="0">
              <a:buNone/>
            </a:pPr>
            <a:endParaRPr lang="tr" dirty="0"/>
          </a:p>
          <a:p>
            <a:pPr marL="0" indent="0" algn="l" rtl="0">
              <a:buNone/>
            </a:pPr>
            <a:endParaRPr lang="tr" dirty="0"/>
          </a:p>
          <a:p>
            <a:pPr marL="0" indent="0" algn="l" rtl="0">
              <a:buNone/>
            </a:pPr>
            <a:endParaRPr lang="tr" dirty="0"/>
          </a:p>
          <a:p>
            <a:pPr marL="0" indent="0" algn="l" rtl="0">
              <a:buNone/>
            </a:pPr>
            <a:r>
              <a:rPr lang="tr" sz="1800" b="0" i="0" u="none" baseline="0">
                <a:hlinkClick r:id="rId2"/>
              </a:rPr>
              <a:t>veiligheid@volkerwessels.com</a:t>
            </a:r>
            <a:endParaRPr lang="tr" sz="1800" dirty="0"/>
          </a:p>
          <a:p>
            <a:pPr marL="0" indent="0" algn="l" rtl="0">
              <a:buNone/>
            </a:pPr>
            <a:r>
              <a:rPr lang="tr" sz="1800" b="0" i="0" u="none" baseline="0">
                <a:hlinkClick r:id="rId3"/>
              </a:rPr>
              <a:t>https://www.volkerwessels.com/nl/downloadpagina-veiligheid</a:t>
            </a:r>
            <a:r>
              <a:rPr lang="tr" sz="1800" b="0" i="0" u="none" baseline="0"/>
              <a:t> </a:t>
            </a:r>
          </a:p>
          <a:p>
            <a:pPr marL="0" indent="0" algn="l" rtl="0">
              <a:buNone/>
            </a:pPr>
            <a:endParaRPr lang="tr"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pPr algn="l" rtl="0"/>
            <a:fld id="{4EE4AD8C-2841-0441-ABCE-FDDBA89E857F}" type="slidenum">
              <a:rPr/>
              <a:pPr/>
              <a:t>11</a:t>
            </a:fld>
            <a:endParaRPr lang="tr" dirty="0"/>
          </a:p>
        </p:txBody>
      </p:sp>
    </p:spTree>
    <p:extLst>
      <p:ext uri="{BB962C8B-B14F-4D97-AF65-F5344CB8AC3E}">
        <p14:creationId xmlns:p14="http://schemas.microsoft.com/office/powerpoint/2010/main" val="634627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12</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tr" b="1" i="0" u="none" baseline="0"/>
              <a:t>Tartışma için ilave sorular</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tr" b="1" i="0" u="none" baseline="0"/>
              <a:t>Araç kutusu için ek sorular.  Sorular takdirinize bağlı olarak kullanılabilir.</a:t>
            </a:r>
          </a:p>
          <a:p>
            <a:pPr marL="0" indent="0" algn="l" rtl="0">
              <a:buNone/>
            </a:pPr>
            <a:endParaRPr lang="tr" sz="2800" b="0" i="0" u="none" strike="noStrike" baseline="0" dirty="0"/>
          </a:p>
          <a:p>
            <a:pPr algn="l" rtl="0"/>
            <a:r>
              <a:rPr lang="tr" sz="2800" b="0" i="0" u="none" strike="noStrike" baseline="0"/>
              <a:t>Kim bir mobil cihazla ilgili bir durum bildiriminde bulundu?</a:t>
            </a:r>
          </a:p>
          <a:p>
            <a:pPr algn="l" rtl="0"/>
            <a:endParaRPr lang="tr" sz="2800" b="0" i="0" u="none" strike="noStrike" baseline="0" dirty="0"/>
          </a:p>
          <a:p>
            <a:pPr algn="l" rtl="0"/>
            <a:r>
              <a:rPr lang="tr" sz="2800" b="0" i="0" u="none" strike="noStrike" baseline="0"/>
              <a:t>Telefondayken her zaman güvende misiniz?</a:t>
            </a:r>
          </a:p>
          <a:p>
            <a:pPr algn="l" rtl="0"/>
            <a:endParaRPr lang="tr" dirty="0"/>
          </a:p>
          <a:p>
            <a:pPr algn="l" rtl="0"/>
            <a:r>
              <a:rPr lang="tr" sz="2700" b="0" i="0" u="none" baseline="0"/>
              <a:t>Telefonunuzu arabada ne sıklıkla kullanıyorsunuz? Ve neden?</a:t>
            </a:r>
          </a:p>
          <a:p>
            <a:pPr algn="l" rtl="0"/>
            <a:endParaRPr lang="tr" sz="2800" b="0" i="0" u="none" strike="noStrike" baseline="0" dirty="0"/>
          </a:p>
          <a:p>
            <a:pPr algn="l" rtl="0"/>
            <a:r>
              <a:rPr lang="tr" sz="2800" b="0" i="0" u="none" strike="noStrike" baseline="0"/>
              <a:t>Operasyonel işyerinde bir mobil cihazı güvenli bir şekilde kullanmak için ne yapılabilir?</a:t>
            </a:r>
          </a:p>
          <a:p>
            <a:pPr algn="l" rtl="0"/>
            <a:endParaRPr lang="tr" sz="2800" b="0" i="0" u="none" strike="noStrike" baseline="0" dirty="0"/>
          </a:p>
          <a:p>
            <a:pPr algn="l" rtl="0"/>
            <a:r>
              <a:rPr lang="tr" b="0" i="0" u="none" baseline="0"/>
              <a:t>Bu işyerinde bir mobil cihazı güvenli bir şekilde kullanmak için belirlenen yer neresidir?</a:t>
            </a:r>
            <a:endParaRPr lang="tr" sz="2800" b="0" i="0" u="none" strike="noStrike" baseline="0" dirty="0"/>
          </a:p>
          <a:p>
            <a:pPr algn="l" rtl="0"/>
            <a:endParaRPr lang="tr" sz="2800" b="0" i="0" u="none" strike="noStrike" baseline="0" dirty="0"/>
          </a:p>
          <a:p>
            <a:pPr algn="l" rtl="0"/>
            <a:r>
              <a:rPr lang="tr" sz="2800" b="0" i="0" u="none" strike="noStrike" baseline="0"/>
              <a:t>Kimin telefonunda WAVE uygulaması var?  En son ne hakkında bildirimde bulundunuz?</a:t>
            </a:r>
          </a:p>
          <a:p>
            <a:pPr marL="0" indent="0" algn="l" rtl="0">
              <a:buNone/>
            </a:pPr>
            <a:endParaRPr lang="tr" dirty="0"/>
          </a:p>
        </p:txBody>
      </p:sp>
    </p:spTree>
    <p:extLst>
      <p:ext uri="{BB962C8B-B14F-4D97-AF65-F5344CB8AC3E}">
        <p14:creationId xmlns:p14="http://schemas.microsoft.com/office/powerpoint/2010/main" val="238699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lgn="l" rtl="0"/>
            <a:r>
              <a:rPr lang="tr" b="1" i="0" u="none" baseline="0"/>
              <a:t>Arka plan</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gn="l" rtl="0">
              <a:lnSpc>
                <a:spcPct val="107000"/>
              </a:lnSpc>
              <a:spcAft>
                <a:spcPts val="800"/>
              </a:spcAft>
              <a:buNone/>
            </a:pPr>
            <a:br>
              <a:rPr lang="tr" sz="1800">
                <a:effectLst/>
                <a:latin typeface="Calibri" panose="020F0502020204030204" pitchFamily="34" charset="0"/>
                <a:ea typeface="Calibri" panose="020F0502020204030204" pitchFamily="34" charset="0"/>
                <a:cs typeface="Times New Roman" panose="02020603050405020304" pitchFamily="18" charset="0"/>
              </a:rPr>
            </a:br>
            <a:br>
              <a:rPr lang="tr" sz="1800">
                <a:latin typeface="Calibri" panose="020F0502020204030204" pitchFamily="34" charset="0"/>
                <a:cs typeface="Times New Roman" panose="02020603050405020304" pitchFamily="18" charset="0"/>
              </a:rPr>
            </a:br>
            <a:endParaRPr lang="tr"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pPr algn="l" rtl="0"/>
            <a:fld id="{4EE4AD8C-2841-0441-ABCE-FDDBA89E857F}" type="slidenum">
              <a:rPr/>
              <a:pPr/>
              <a:t>3</a:t>
            </a:fld>
            <a:endParaRPr lang="tr" dirty="0"/>
          </a:p>
        </p:txBody>
      </p:sp>
      <p:sp>
        <p:nvSpPr>
          <p:cNvPr id="7" name="Tekstvak 6">
            <a:extLst>
              <a:ext uri="{FF2B5EF4-FFF2-40B4-BE49-F238E27FC236}">
                <a16:creationId xmlns:a16="http://schemas.microsoft.com/office/drawing/2014/main" id="{ECF6BBEC-608B-4D4B-95C8-A3DAF85A5A22}"/>
              </a:ext>
            </a:extLst>
          </p:cNvPr>
          <p:cNvSpPr txBox="1"/>
          <p:nvPr/>
        </p:nvSpPr>
        <p:spPr>
          <a:xfrm>
            <a:off x="838199" y="1690688"/>
            <a:ext cx="6954983" cy="3176511"/>
          </a:xfrm>
          <a:prstGeom prst="rect">
            <a:avLst/>
          </a:prstGeom>
          <a:noFill/>
        </p:spPr>
        <p:txBody>
          <a:bodyPr wrap="square">
            <a:spAutoFit/>
          </a:bodyPr>
          <a:lstStyle/>
          <a:p>
            <a:pPr marL="0" indent="0" algn="l" rtl="0">
              <a:lnSpc>
                <a:spcPct val="107000"/>
              </a:lnSpc>
              <a:spcAft>
                <a:spcPts val="800"/>
              </a:spcAft>
              <a:buNone/>
            </a:pPr>
            <a:r>
              <a:rPr lang="tr" sz="1600" b="0" i="0" u="none" baseline="0">
                <a:effectLst/>
                <a:ea typeface="Calibri" panose="020F0502020204030204" pitchFamily="34" charset="0"/>
                <a:cs typeface="Times New Roman" panose="02020603050405020304" pitchFamily="18" charset="0"/>
              </a:rPr>
              <a:t>WAVE değerlerimiz ve güvenlik kurallarımız günün sonunda hepimizin evimize sağ salim dönmesini sağlar. Mobil cihazlar günlük yaşamın vazgeçilmez bir unsuru haline geldi. İşle ilgili veya özel meseleler için ya da</a:t>
            </a:r>
            <a:r>
              <a:rPr lang="tr" sz="1600" b="0" i="0" u="none" baseline="0">
                <a:ea typeface="Calibri" panose="020F0502020204030204" pitchFamily="34" charset="0"/>
                <a:cs typeface="Times New Roman" panose="02020603050405020304" pitchFamily="18" charset="0"/>
              </a:rPr>
              <a:t> sevdiklerimizle iletişimde kalmak için hepimiz günün büyük bölümünde iletişim halindeyiz. Operasyonel işyerlerimizde bu, çalışma arasında işleri hızlı bir şekilde düzenlemek için faydalıdır, ancak aynı zamanda günlük iş faaliyetlerimizle birleştirildiğinde riskler de oluşturabilir.</a:t>
            </a:r>
          </a:p>
          <a:p>
            <a:pPr marL="0" indent="0" algn="l" rtl="0">
              <a:lnSpc>
                <a:spcPct val="107000"/>
              </a:lnSpc>
              <a:spcAft>
                <a:spcPts val="800"/>
              </a:spcAft>
              <a:buNone/>
            </a:pPr>
            <a:endParaRPr lang="tr" sz="1600" dirty="0">
              <a:cs typeface="Times New Roman" panose="02020603050405020304" pitchFamily="18" charset="0"/>
            </a:endParaRPr>
          </a:p>
          <a:p>
            <a:pPr marL="0" indent="0" algn="l" rtl="0">
              <a:lnSpc>
                <a:spcPct val="107000"/>
              </a:lnSpc>
              <a:spcAft>
                <a:spcPts val="800"/>
              </a:spcAft>
              <a:buNone/>
            </a:pPr>
            <a:r>
              <a:rPr lang="tr" sz="1600" b="0" i="0" u="none" baseline="0">
                <a:cs typeface="Times New Roman" panose="02020603050405020304" pitchFamily="18" charset="0"/>
              </a:rPr>
              <a:t>Bu araç kutusu, VolkerWessels'in neden 8. güvenlik kuralını getirdiğini ve bir mobil cihazı operasyonel bir işyerinde nasıl güvenli bir şekilde kullanabileceğinizi açıklamaktadır.</a:t>
            </a:r>
          </a:p>
        </p:txBody>
      </p:sp>
      <p:pic>
        <p:nvPicPr>
          <p:cNvPr id="9" name="Picture 8" descr="Afbeelding met tekst, schermopname, logo, Lettertype&#10;&#10;Automatisch gegenereerde beschrijving">
            <a:extLst>
              <a:ext uri="{FF2B5EF4-FFF2-40B4-BE49-F238E27FC236}">
                <a16:creationId xmlns:a16="http://schemas.microsoft.com/office/drawing/2014/main" id="{1B5DB558-95FE-3D00-A43C-BCCC302E8CF8}"/>
              </a:ext>
            </a:extLst>
          </p:cNvPr>
          <p:cNvPicPr>
            <a:picLocks noChangeAspect="1"/>
          </p:cNvPicPr>
          <p:nvPr/>
        </p:nvPicPr>
        <p:blipFill>
          <a:blip r:embed="rId3"/>
          <a:stretch>
            <a:fillRect/>
          </a:stretch>
        </p:blipFill>
        <p:spPr>
          <a:xfrm>
            <a:off x="8408072" y="1053638"/>
            <a:ext cx="3785839" cy="5401349"/>
          </a:xfrm>
          <a:prstGeom prst="rect">
            <a:avLst/>
          </a:prstGeom>
        </p:spPr>
      </p:pic>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4</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tr" b="1" i="0" u="none" baseline="0"/>
              <a:t>Mobil cihazların kullanımı</a:t>
            </a:r>
          </a:p>
        </p:txBody>
      </p:sp>
      <p:pic>
        <p:nvPicPr>
          <p:cNvPr id="2" name="Onlinemedia 1" title="MarkLives #AdoftheWeek: Safely Home's #ItCanWait • FCB Cape Town &amp; Egg Films">
            <a:hlinkClick r:id="" action="ppaction://media"/>
            <a:extLst>
              <a:ext uri="{FF2B5EF4-FFF2-40B4-BE49-F238E27FC236}">
                <a16:creationId xmlns:a16="http://schemas.microsoft.com/office/drawing/2014/main" id="{3E1B261C-8A05-8E34-D9A7-113A0F55356E}"/>
              </a:ext>
            </a:extLst>
          </p:cNvPr>
          <p:cNvPicPr>
            <a:picLocks noRot="1" noChangeAspect="1"/>
          </p:cNvPicPr>
          <p:nvPr>
            <a:videoFile r:link="rId1"/>
          </p:nvPr>
        </p:nvPicPr>
        <p:blipFill>
          <a:blip r:embed="rId4"/>
          <a:stretch>
            <a:fillRect/>
          </a:stretch>
        </p:blipFill>
        <p:spPr>
          <a:xfrm>
            <a:off x="1856826" y="1330036"/>
            <a:ext cx="7983048" cy="4510433"/>
          </a:xfrm>
          <a:prstGeom prst="rect">
            <a:avLst/>
          </a:prstGeom>
        </p:spPr>
      </p:pic>
    </p:spTree>
    <p:extLst>
      <p:ext uri="{BB962C8B-B14F-4D97-AF65-F5344CB8AC3E}">
        <p14:creationId xmlns:p14="http://schemas.microsoft.com/office/powerpoint/2010/main" val="15875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5</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tr" b="1" i="0" u="none" baseline="0"/>
              <a:t>Riskler &gt; Nerelerde yanlış yapılabilir?</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buFont typeface="Arial" panose="020B0604020202020204" pitchFamily="34" charset="0"/>
              <a:buChar char="•"/>
            </a:pPr>
            <a:r>
              <a:rPr lang="tr" sz="1800" b="0" i="0" u="none" baseline="0">
                <a:solidFill>
                  <a:srgbClr val="333333"/>
                </a:solidFill>
                <a:effectLst/>
                <a:highlight>
                  <a:srgbClr val="FFFFFF"/>
                </a:highlight>
              </a:rPr>
              <a:t>Cihazı kullanırken (mesajlaşırken, e-posta gönderirken, çevrimiçi toplantı yaparken, telefonla görüşürken vb.) dikkatiniz dağılır ve bunun sonucunda hem kendi güvenliğinize hem de çevrenizdekilerin güvenliğine tam olarak odaklanamazsınız.</a:t>
            </a:r>
          </a:p>
          <a:p>
            <a:pPr algn="l" rtl="0">
              <a:buFont typeface="Arial" panose="020B0604020202020204" pitchFamily="34" charset="0"/>
              <a:buChar char="•"/>
            </a:pPr>
            <a:endParaRPr lang="tr" sz="1800" b="0" i="0" dirty="0">
              <a:solidFill>
                <a:srgbClr val="333333"/>
              </a:solidFill>
              <a:effectLst/>
              <a:highlight>
                <a:srgbClr val="FFFFFF"/>
              </a:highlight>
            </a:endParaRPr>
          </a:p>
          <a:p>
            <a:pPr algn="l" rtl="0">
              <a:buFont typeface="Arial" panose="020B0604020202020204" pitchFamily="34" charset="0"/>
              <a:buChar char="•"/>
            </a:pPr>
            <a:r>
              <a:rPr lang="tr" sz="1800" b="0" i="0" u="none" baseline="0">
                <a:solidFill>
                  <a:srgbClr val="333333"/>
                </a:solidFill>
                <a:effectLst/>
                <a:highlight>
                  <a:srgbClr val="FFFFFF"/>
                </a:highlight>
              </a:rPr>
              <a:t>Örneğin ekipmanların, ağır nesnelerin veya yerel trafiğin yakınında tehlikeli durumlar meydana gelebilir</a:t>
            </a:r>
            <a:r>
              <a:rPr lang="tr" sz="1800" b="0" i="0" u="none" baseline="0">
                <a:solidFill>
                  <a:srgbClr val="333333"/>
                </a:solidFill>
                <a:highlight>
                  <a:srgbClr val="FFFFFF"/>
                </a:highlight>
              </a:rPr>
              <a:t>.</a:t>
            </a:r>
            <a:endParaRPr lang="tr" sz="1800" b="0" i="0" dirty="0">
              <a:solidFill>
                <a:srgbClr val="333333"/>
              </a:solidFill>
              <a:effectLst/>
              <a:highlight>
                <a:srgbClr val="FFFFFF"/>
              </a:highlight>
            </a:endParaRPr>
          </a:p>
          <a:p>
            <a:pPr marL="0" indent="0" algn="l" rtl="0">
              <a:buNone/>
            </a:pPr>
            <a:endParaRPr lang="tr" sz="1800" b="0" i="0" dirty="0">
              <a:solidFill>
                <a:srgbClr val="333333"/>
              </a:solidFill>
              <a:effectLst/>
              <a:highlight>
                <a:srgbClr val="FFFFFF"/>
              </a:highlight>
            </a:endParaRPr>
          </a:p>
          <a:p>
            <a:pPr algn="l" rtl="0">
              <a:buFont typeface="Arial" panose="020B0604020202020204" pitchFamily="34" charset="0"/>
              <a:buChar char="•"/>
            </a:pPr>
            <a:r>
              <a:rPr lang="tr" sz="1800" b="0" i="0" u="none" baseline="0">
                <a:solidFill>
                  <a:srgbClr val="333333"/>
                </a:solidFill>
                <a:effectLst/>
                <a:highlight>
                  <a:srgbClr val="FFFFFF"/>
                </a:highlight>
              </a:rPr>
              <a:t>İstemsiz bir şekilde araçların tehlike bölgesine girebilirsiniz.</a:t>
            </a:r>
          </a:p>
          <a:p>
            <a:pPr marL="0" indent="0" algn="l" rtl="0">
              <a:buNone/>
            </a:pPr>
            <a:endParaRPr lang="tr" sz="1800" b="0" i="0" dirty="0">
              <a:solidFill>
                <a:srgbClr val="333333"/>
              </a:solidFill>
              <a:effectLst/>
              <a:highlight>
                <a:srgbClr val="FFFFFF"/>
              </a:highlight>
            </a:endParaRPr>
          </a:p>
          <a:p>
            <a:pPr algn="l" rtl="0">
              <a:buFont typeface="Arial" panose="020B0604020202020204" pitchFamily="34" charset="0"/>
              <a:buChar char="•"/>
            </a:pPr>
            <a:r>
              <a:rPr lang="tr" sz="1800" b="0" i="0" u="none" baseline="0">
                <a:solidFill>
                  <a:srgbClr val="333333"/>
                </a:solidFill>
                <a:effectLst/>
                <a:highlight>
                  <a:srgbClr val="FFFFFF"/>
                </a:highlight>
              </a:rPr>
              <a:t>Operasyonlarda çalışmakta olan bir personeli ararsanız, arama nedeniyle kendisinin dikkati dağılabilir.</a:t>
            </a:r>
          </a:p>
          <a:p>
            <a:pPr algn="l" rtl="0">
              <a:buFont typeface="Arial" panose="020B0604020202020204" pitchFamily="34" charset="0"/>
              <a:buChar char="•"/>
            </a:pPr>
            <a:endParaRPr lang="tr" sz="1800" dirty="0">
              <a:solidFill>
                <a:srgbClr val="333333"/>
              </a:solidFill>
              <a:highlight>
                <a:srgbClr val="FFFFFF"/>
              </a:highlight>
            </a:endParaRPr>
          </a:p>
          <a:p>
            <a:pPr algn="l" rtl="0">
              <a:buFont typeface="Arial" panose="020B0604020202020204" pitchFamily="34" charset="0"/>
              <a:buChar char="•"/>
            </a:pPr>
            <a:r>
              <a:rPr lang="tr" sz="1800" b="0" i="0" u="none" baseline="0">
                <a:solidFill>
                  <a:srgbClr val="333333"/>
                </a:solidFill>
                <a:effectLst/>
                <a:highlight>
                  <a:srgbClr val="FFFFFF"/>
                </a:highlight>
              </a:rPr>
              <a:t>Son yıllarda mobil cihazların kullanımı VolkerWessels'te ölümcül kazalara katkı sağlamıştır.</a:t>
            </a:r>
          </a:p>
        </p:txBody>
      </p:sp>
    </p:spTree>
    <p:extLst>
      <p:ext uri="{BB962C8B-B14F-4D97-AF65-F5344CB8AC3E}">
        <p14:creationId xmlns:p14="http://schemas.microsoft.com/office/powerpoint/2010/main" val="192009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6</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tr" b="1" i="0" u="none" baseline="0"/>
              <a:t>Riskler &gt; VolkerWessels'te</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buNone/>
            </a:pPr>
            <a:r>
              <a:rPr lang="tr" sz="1800" b="0" i="0" u="none" baseline="0">
                <a:solidFill>
                  <a:srgbClr val="FF0000"/>
                </a:solidFill>
                <a:effectLst/>
                <a:highlight>
                  <a:srgbClr val="FFFFFF"/>
                </a:highlight>
              </a:rPr>
              <a:t>&lt; YER TUTUCU: Şirketiniz için destekleyici malzemeleri buraya yerleştirin. Bunlar, mobil cihazların kullanımının güvenli olmayan durumlara yol açtığını gösteren fotoğraflar veya örneğin WAVE uygulamasından gelen ilgili MOHS raporları olabilir. &gt; </a:t>
            </a:r>
          </a:p>
        </p:txBody>
      </p:sp>
    </p:spTree>
    <p:extLst>
      <p:ext uri="{BB962C8B-B14F-4D97-AF65-F5344CB8AC3E}">
        <p14:creationId xmlns:p14="http://schemas.microsoft.com/office/powerpoint/2010/main" val="100722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7</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tr" b="1" i="0" u="none" baseline="0"/>
              <a:t>Önlemler &gt; ne yapmalısınız?</a:t>
            </a:r>
            <a:br>
              <a:rPr lang="tr"/>
            </a:br>
            <a:r>
              <a:rPr lang="tr" sz="2700" b="1" i="0" u="none" baseline="0"/>
              <a:t>İş aktivitelerini gerçekleştirken</a:t>
            </a:r>
            <a:endParaRPr lang="tr"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tr" sz="1800" b="0" i="0" u="none" baseline="0">
                <a:solidFill>
                  <a:srgbClr val="333333"/>
                </a:solidFill>
                <a:highlight>
                  <a:srgbClr val="FFFFFF"/>
                </a:highlight>
              </a:rPr>
              <a:t>İş faaliyetlerini gerçekleştirken</a:t>
            </a:r>
            <a:r>
              <a:rPr lang="tr" sz="1800" b="1" i="0" u="none" baseline="0">
                <a:solidFill>
                  <a:srgbClr val="333333"/>
                </a:solidFill>
                <a:highlight>
                  <a:srgbClr val="FFFFFF"/>
                </a:highlight>
              </a:rPr>
              <a:t> </a:t>
            </a:r>
            <a:r>
              <a:rPr lang="tr" sz="1800" b="0" i="0" u="none" baseline="0">
                <a:solidFill>
                  <a:srgbClr val="333333"/>
                </a:solidFill>
                <a:highlight>
                  <a:srgbClr val="FFFFFF"/>
                </a:highlight>
              </a:rPr>
              <a:t>mobil cihazların güvenle kullanılabileceği bir veya daha fazla yer belirleyin. </a:t>
            </a:r>
          </a:p>
          <a:p>
            <a:endParaRPr lang="tr" sz="1800" dirty="0">
              <a:solidFill>
                <a:srgbClr val="333333"/>
              </a:solidFill>
              <a:highlight>
                <a:srgbClr val="FFFFFF"/>
              </a:highlight>
            </a:endParaRPr>
          </a:p>
          <a:p>
            <a:pPr algn="l" rtl="0"/>
            <a:r>
              <a:rPr lang="tr" sz="1800" b="0" i="0" u="none" baseline="0">
                <a:solidFill>
                  <a:srgbClr val="333333"/>
                </a:solidFill>
                <a:highlight>
                  <a:srgbClr val="FFFFFF"/>
                </a:highlight>
              </a:rPr>
              <a:t>Bu yerleri güvenli ve görünür bir şekilde ayırın.</a:t>
            </a:r>
          </a:p>
          <a:p>
            <a:endParaRPr lang="tr" sz="1800" dirty="0">
              <a:solidFill>
                <a:srgbClr val="333333"/>
              </a:solidFill>
              <a:highlight>
                <a:srgbClr val="FFFFFF"/>
              </a:highlight>
            </a:endParaRPr>
          </a:p>
          <a:p>
            <a:pPr algn="l" rtl="0"/>
            <a:r>
              <a:rPr lang="tr" sz="1800" b="0" i="0" u="none" baseline="0">
                <a:solidFill>
                  <a:srgbClr val="333333"/>
                </a:solidFill>
                <a:highlight>
                  <a:srgbClr val="FFFFFF"/>
                </a:highlight>
              </a:rPr>
              <a:t>Operasyonel işyerinde bulunanları, bulundukları yerde mobil cihazların güvenli kullanımı ve mobil cihazı güvenli bir şekilde kullanmalarına izin verilen yerler hakkında bilgilendirin.</a:t>
            </a:r>
          </a:p>
          <a:p>
            <a:pPr marL="0" indent="0" algn="l" rtl="0">
              <a:buNone/>
            </a:pPr>
            <a:endParaRPr lang="tr" sz="1800" dirty="0">
              <a:solidFill>
                <a:srgbClr val="333333"/>
              </a:solidFill>
              <a:highlight>
                <a:srgbClr val="FFFFFF"/>
              </a:highlight>
            </a:endParaRPr>
          </a:p>
        </p:txBody>
      </p:sp>
    </p:spTree>
    <p:extLst>
      <p:ext uri="{BB962C8B-B14F-4D97-AF65-F5344CB8AC3E}">
        <p14:creationId xmlns:p14="http://schemas.microsoft.com/office/powerpoint/2010/main" val="26181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8</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tr" b="1" i="0" u="none" baseline="0"/>
              <a:t>Önlemler &gt; ne yapmalısınız?</a:t>
            </a:r>
            <a:br>
              <a:rPr lang="tr"/>
            </a:br>
            <a:r>
              <a:rPr lang="tr" sz="2700" b="1" i="0" u="none" baseline="0"/>
              <a:t>Operasyonel işyerlerinde</a:t>
            </a:r>
            <a:endParaRPr lang="tr"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405737"/>
            <a:ext cx="11016767" cy="4842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tr" sz="1500" b="1" i="0" u="none" baseline="0" dirty="0">
                <a:solidFill>
                  <a:srgbClr val="333333"/>
                </a:solidFill>
                <a:effectLst/>
                <a:highlight>
                  <a:srgbClr val="FFFFFF"/>
                </a:highlight>
              </a:rPr>
              <a:t>Güvenli bir yerden</a:t>
            </a:r>
            <a:r>
              <a:rPr lang="tr" sz="1500" b="0" i="0" u="none" baseline="0" dirty="0">
                <a:solidFill>
                  <a:srgbClr val="333333"/>
                </a:solidFill>
                <a:effectLst/>
                <a:highlight>
                  <a:srgbClr val="FFFFFF"/>
                </a:highlight>
              </a:rPr>
              <a:t> arayın.</a:t>
            </a:r>
          </a:p>
          <a:p>
            <a:pPr algn="l" rtl="0">
              <a:buFont typeface="Arial" panose="020B0604020202020204" pitchFamily="34" charset="0"/>
              <a:buChar char="•"/>
            </a:pPr>
            <a:endParaRPr lang="tr" sz="1500" b="1" i="0" dirty="0">
              <a:solidFill>
                <a:srgbClr val="333333"/>
              </a:solidFill>
              <a:effectLst/>
              <a:highlight>
                <a:srgbClr val="FFFFFF"/>
              </a:highlight>
            </a:endParaRPr>
          </a:p>
          <a:p>
            <a:pPr algn="l" rtl="0">
              <a:buFont typeface="Arial" panose="020B0604020202020204" pitchFamily="34" charset="0"/>
              <a:buChar char="•"/>
            </a:pPr>
            <a:r>
              <a:rPr lang="tr" sz="1500" b="0" i="0" u="none" baseline="0" dirty="0">
                <a:solidFill>
                  <a:srgbClr val="333333"/>
                </a:solidFill>
                <a:effectLst/>
                <a:highlight>
                  <a:srgbClr val="FFFFFF"/>
                </a:highlight>
              </a:rPr>
              <a:t>Düşmeyi veya tökezlemeyi önlemek için telefon görüşmesi yaparken </a:t>
            </a:r>
            <a:r>
              <a:rPr lang="tr" sz="1500" b="1" i="0" u="none" baseline="0" dirty="0">
                <a:solidFill>
                  <a:srgbClr val="333333"/>
                </a:solidFill>
                <a:effectLst/>
                <a:highlight>
                  <a:srgbClr val="FFFFFF"/>
                </a:highlight>
              </a:rPr>
              <a:t>hareketsiz durun</a:t>
            </a:r>
            <a:r>
              <a:rPr lang="tr" sz="1500" b="0" i="0" u="none" baseline="0" dirty="0">
                <a:solidFill>
                  <a:srgbClr val="333333"/>
                </a:solidFill>
                <a:effectLst/>
                <a:highlight>
                  <a:srgbClr val="FFFFFF"/>
                </a:highlight>
              </a:rPr>
              <a:t>.</a:t>
            </a:r>
          </a:p>
          <a:p>
            <a:pPr marL="0" indent="0" algn="l" rtl="0">
              <a:buNone/>
            </a:pPr>
            <a:endParaRPr lang="tr" sz="1500" b="0" i="0" dirty="0">
              <a:solidFill>
                <a:srgbClr val="333333"/>
              </a:solidFill>
              <a:effectLst/>
              <a:highlight>
                <a:srgbClr val="FFFFFF"/>
              </a:highlight>
            </a:endParaRPr>
          </a:p>
          <a:p>
            <a:pPr algn="l" rtl="0">
              <a:buFont typeface="Arial" panose="020B0604020202020204" pitchFamily="34" charset="0"/>
              <a:buChar char="•"/>
            </a:pPr>
            <a:r>
              <a:rPr lang="tr" sz="1500" b="0" i="0" u="none" baseline="0" dirty="0">
                <a:solidFill>
                  <a:srgbClr val="333333"/>
                </a:solidFill>
                <a:effectLst/>
                <a:highlight>
                  <a:srgbClr val="FFFFFF"/>
                </a:highlight>
              </a:rPr>
              <a:t>Cihazın kullanımını (örneğin görüşmeyi) </a:t>
            </a:r>
            <a:r>
              <a:rPr lang="tr" sz="1500" b="1" i="0" u="none" baseline="0" dirty="0">
                <a:solidFill>
                  <a:srgbClr val="333333"/>
                </a:solidFill>
                <a:effectLst/>
                <a:highlight>
                  <a:srgbClr val="FFFFFF"/>
                </a:highlight>
              </a:rPr>
              <a:t>kısa</a:t>
            </a:r>
            <a:r>
              <a:rPr lang="tr" sz="1500" b="0" i="0" u="none" baseline="0" dirty="0">
                <a:solidFill>
                  <a:srgbClr val="333333"/>
                </a:solidFill>
                <a:effectLst/>
                <a:highlight>
                  <a:srgbClr val="FFFFFF"/>
                </a:highlight>
              </a:rPr>
              <a:t> tutun! </a:t>
            </a:r>
            <a:r>
              <a:rPr lang="tr" sz="1500" b="0" i="0" u="none" baseline="0" dirty="0">
                <a:solidFill>
                  <a:srgbClr val="333333"/>
                </a:solidFill>
                <a:highlight>
                  <a:srgbClr val="FFFFFF"/>
                </a:highlight>
              </a:rPr>
              <a:t>Görüşme biraz uzun sürüyorsa veya çetin bir görüşmeyse tercihen arabayı veya makineyi park edin ya da daha sonra tekrar arayın.</a:t>
            </a:r>
          </a:p>
          <a:p>
            <a:pPr algn="l" rtl="0">
              <a:buFont typeface="Arial" panose="020B0604020202020204" pitchFamily="34" charset="0"/>
              <a:buChar char="•"/>
            </a:pPr>
            <a:endParaRPr lang="tr" sz="1500" b="0" i="0" dirty="0">
              <a:solidFill>
                <a:srgbClr val="333333"/>
              </a:solidFill>
              <a:effectLst/>
              <a:highlight>
                <a:srgbClr val="FFFFFF"/>
              </a:highlight>
            </a:endParaRPr>
          </a:p>
          <a:p>
            <a:pPr algn="l" rtl="0">
              <a:buFont typeface="Arial" panose="020B0604020202020204" pitchFamily="34" charset="0"/>
              <a:buChar char="•"/>
            </a:pPr>
            <a:r>
              <a:rPr lang="tr" sz="1500" b="0" i="0" u="none" baseline="0" dirty="0">
                <a:solidFill>
                  <a:srgbClr val="333333"/>
                </a:solidFill>
                <a:highlight>
                  <a:srgbClr val="FFFFFF"/>
                </a:highlight>
              </a:rPr>
              <a:t>Mobil cihazları yalnızca iş amaçlı kullanın (örneğin, WAVE uygulamasını kullanarak ekipman istemek, arızaları veya olayları ve kazaları bildirmek için).</a:t>
            </a:r>
          </a:p>
          <a:p>
            <a:pPr algn="l" rtl="0">
              <a:buFont typeface="Arial" panose="020B0604020202020204" pitchFamily="34" charset="0"/>
              <a:buChar char="•"/>
            </a:pPr>
            <a:endParaRPr lang="tr" sz="1500" b="0" i="0" dirty="0">
              <a:solidFill>
                <a:srgbClr val="333333"/>
              </a:solidFill>
              <a:effectLst/>
              <a:highlight>
                <a:srgbClr val="FFFFFF"/>
              </a:highlight>
            </a:endParaRPr>
          </a:p>
          <a:p>
            <a:pPr algn="l" rtl="0">
              <a:buFont typeface="Arial" panose="020B0604020202020204" pitchFamily="34" charset="0"/>
              <a:buChar char="•"/>
            </a:pPr>
            <a:r>
              <a:rPr lang="tr" sz="1500" b="0" i="0" u="none" baseline="0" dirty="0">
                <a:solidFill>
                  <a:srgbClr val="333333"/>
                </a:solidFill>
                <a:effectLst/>
                <a:highlight>
                  <a:srgbClr val="FFFFFF"/>
                </a:highlight>
              </a:rPr>
              <a:t>Planlanan dinlenme ve mola aralarında </a:t>
            </a:r>
            <a:r>
              <a:rPr lang="tr" sz="1500" b="1" i="0" u="none" baseline="0" dirty="0">
                <a:solidFill>
                  <a:srgbClr val="333333"/>
                </a:solidFill>
                <a:effectLst/>
                <a:highlight>
                  <a:srgbClr val="FFFFFF"/>
                </a:highlight>
              </a:rPr>
              <a:t>özel görüşmeler </a:t>
            </a:r>
            <a:r>
              <a:rPr lang="tr" sz="1500" b="0" i="0" u="none" baseline="0" dirty="0">
                <a:solidFill>
                  <a:srgbClr val="333333"/>
                </a:solidFill>
                <a:effectLst/>
                <a:highlight>
                  <a:srgbClr val="FFFFFF"/>
                </a:highlight>
              </a:rPr>
              <a:t>yapın.</a:t>
            </a:r>
          </a:p>
          <a:p>
            <a:pPr algn="l" rtl="0">
              <a:buFont typeface="Arial" panose="020B0604020202020204" pitchFamily="34" charset="0"/>
              <a:buChar char="•"/>
            </a:pPr>
            <a:endParaRPr lang="tr" sz="1500" b="0" i="0" dirty="0">
              <a:solidFill>
                <a:srgbClr val="333333"/>
              </a:solidFill>
              <a:effectLst/>
              <a:highlight>
                <a:srgbClr val="FFFFFF"/>
              </a:highlight>
            </a:endParaRPr>
          </a:p>
          <a:p>
            <a:pPr algn="l" rtl="0">
              <a:buFont typeface="Arial" panose="020B0604020202020204" pitchFamily="34" charset="0"/>
              <a:buChar char="•"/>
            </a:pPr>
            <a:r>
              <a:rPr lang="tr" sz="1500" b="0" i="0" u="none" baseline="0" dirty="0">
                <a:solidFill>
                  <a:srgbClr val="333333"/>
                </a:solidFill>
                <a:effectLst/>
                <a:highlight>
                  <a:srgbClr val="FFFFFF"/>
                </a:highlight>
              </a:rPr>
              <a:t>Bir araba veya makine kullanırken ve/veya çalıştırırken akıllı telefonunuzun elinizde olması </a:t>
            </a:r>
            <a:r>
              <a:rPr lang="tr" sz="1500" b="1" i="0" u="none" baseline="0" dirty="0">
                <a:solidFill>
                  <a:srgbClr val="333333"/>
                </a:solidFill>
                <a:effectLst/>
                <a:highlight>
                  <a:srgbClr val="FFFFFF"/>
                </a:highlight>
              </a:rPr>
              <a:t>yasaktır</a:t>
            </a:r>
            <a:r>
              <a:rPr lang="tr" sz="1500" b="0" i="0" u="none" baseline="0" dirty="0">
                <a:solidFill>
                  <a:srgbClr val="333333"/>
                </a:solidFill>
                <a:effectLst/>
                <a:highlight>
                  <a:srgbClr val="FFFFFF"/>
                </a:highlight>
              </a:rPr>
              <a:t>! </a:t>
            </a:r>
          </a:p>
          <a:p>
            <a:pPr algn="l" rtl="0">
              <a:buFont typeface="Arial" panose="020B0604020202020204" pitchFamily="34" charset="0"/>
              <a:buChar char="•"/>
            </a:pPr>
            <a:endParaRPr lang="tr" sz="1500" dirty="0">
              <a:solidFill>
                <a:srgbClr val="333333"/>
              </a:solidFill>
              <a:highlight>
                <a:srgbClr val="FFFFFF"/>
              </a:highlight>
            </a:endParaRPr>
          </a:p>
          <a:p>
            <a:pPr algn="l" rtl="0">
              <a:buFont typeface="Arial" panose="020B0604020202020204" pitchFamily="34" charset="0"/>
              <a:buChar char="•"/>
            </a:pPr>
            <a:r>
              <a:rPr lang="tr" sz="1500" b="0" i="0" u="none" baseline="0" dirty="0">
                <a:solidFill>
                  <a:srgbClr val="333333"/>
                </a:solidFill>
                <a:effectLst/>
                <a:highlight>
                  <a:srgbClr val="FFFFFF"/>
                </a:highlight>
              </a:rPr>
              <a:t>Aracı veya makineyi çalıştırırken görüntülü görüşme sırasında ekranın açık olması yasaktır. Çetin bir görüşmeyse, arabayı park etmeyi düşünün.</a:t>
            </a:r>
          </a:p>
          <a:p>
            <a:pPr algn="l" rtl="0">
              <a:buFont typeface="Arial" panose="020B0604020202020204" pitchFamily="34" charset="0"/>
              <a:buChar char="•"/>
            </a:pPr>
            <a:endParaRPr lang="tr" sz="1500" dirty="0">
              <a:solidFill>
                <a:srgbClr val="333333"/>
              </a:solidFill>
              <a:highlight>
                <a:srgbClr val="FFFFFF"/>
              </a:highlight>
            </a:endParaRPr>
          </a:p>
          <a:p>
            <a:pPr algn="l" rtl="0">
              <a:buFont typeface="Arial" panose="020B0604020202020204" pitchFamily="34" charset="0"/>
              <a:buChar char="•"/>
            </a:pPr>
            <a:endParaRPr lang="tr" sz="1500" b="0" i="0" dirty="0">
              <a:solidFill>
                <a:srgbClr val="333333"/>
              </a:solidFill>
              <a:effectLst/>
              <a:highlight>
                <a:srgbClr val="FFFFFF"/>
              </a:highlight>
            </a:endParaRPr>
          </a:p>
        </p:txBody>
      </p:sp>
    </p:spTree>
    <p:extLst>
      <p:ext uri="{BB962C8B-B14F-4D97-AF65-F5344CB8AC3E}">
        <p14:creationId xmlns:p14="http://schemas.microsoft.com/office/powerpoint/2010/main" val="3272005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9</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29968"/>
          </a:xfrm>
        </p:spPr>
        <p:txBody>
          <a:bodyPr>
            <a:normAutofit fontScale="90000"/>
          </a:bodyPr>
          <a:lstStyle/>
          <a:p>
            <a:pPr algn="l" rtl="0"/>
            <a:r>
              <a:rPr lang="tr" b="1" i="0" u="none" baseline="0"/>
              <a:t>Güvenli bir yer nedir?</a:t>
            </a:r>
            <a:br>
              <a:rPr lang="tr"/>
            </a:br>
            <a:endParaRPr lang="tr"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530526"/>
            <a:ext cx="11541629" cy="46208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tr" sz="1600" b="0" i="0" u="none" baseline="0">
                <a:solidFill>
                  <a:srgbClr val="333333"/>
                </a:solidFill>
                <a:highlight>
                  <a:srgbClr val="FFFFFF"/>
                </a:highlight>
                <a:ea typeface="Verdana" panose="020B0604030504040204" pitchFamily="34" charset="0"/>
              </a:rPr>
              <a:t>Mobil cihazlar güvenli bir yerde kullanılmalıdır. Güvenli bir yer:</a:t>
            </a:r>
            <a:endParaRPr lang="tr" sz="1600" b="0" i="0" dirty="0">
              <a:solidFill>
                <a:srgbClr val="333333"/>
              </a:solidFill>
              <a:effectLst/>
              <a:highlight>
                <a:srgbClr val="FFFFFF"/>
              </a:highlight>
              <a:ea typeface="Verdana" panose="020B0604030504040204" pitchFamily="34" charset="0"/>
            </a:endParaRPr>
          </a:p>
          <a:p>
            <a:pPr algn="l" rtl="0">
              <a:buFont typeface="Arial" panose="020B0604020202020204" pitchFamily="34" charset="0"/>
              <a:buChar char="•"/>
            </a:pPr>
            <a:endParaRPr lang="tr" sz="1600" b="1" i="0" dirty="0">
              <a:solidFill>
                <a:srgbClr val="333333"/>
              </a:solidFill>
              <a:effectLst/>
              <a:highlight>
                <a:srgbClr val="FFFFFF"/>
              </a:highlight>
              <a:ea typeface="Verdana" panose="020B0604030504040204" pitchFamily="34" charset="0"/>
            </a:endParaRPr>
          </a:p>
          <a:p>
            <a:pPr algn="l" rtl="0"/>
            <a:r>
              <a:rPr lang="tr" sz="1600" b="0" i="0" u="none" baseline="0">
                <a:ea typeface="Verdana" panose="020B0604030504040204" pitchFamily="34" charset="0"/>
              </a:rPr>
              <a:t>Proje veya süpervizör tarafından belirlenen ve mümkünse güvenli bir yer olarak işaretlenen yerdir.</a:t>
            </a:r>
          </a:p>
          <a:p>
            <a:pPr algn="l" rtl="0"/>
            <a:endParaRPr lang="tr" sz="1600" dirty="0">
              <a:ea typeface="Verdana" panose="020B0604030504040204" pitchFamily="34" charset="0"/>
            </a:endParaRPr>
          </a:p>
          <a:p>
            <a:pPr algn="l" rtl="0"/>
            <a:r>
              <a:rPr lang="tr" sz="1600" b="0" i="0" u="none" baseline="0">
                <a:effectLst/>
                <a:ea typeface="Verdana" panose="020B0604030504040204" pitchFamily="34" charset="0"/>
              </a:rPr>
              <a:t>İş trafiği veya yerel trafik rotasının dışında.</a:t>
            </a:r>
          </a:p>
          <a:p>
            <a:pPr algn="l" rtl="0"/>
            <a:endParaRPr lang="tr" sz="1600" dirty="0">
              <a:effectLst/>
              <a:ea typeface="Verdana" panose="020B0604030504040204" pitchFamily="34" charset="0"/>
            </a:endParaRPr>
          </a:p>
          <a:p>
            <a:pPr algn="l" rtl="0"/>
            <a:r>
              <a:rPr lang="tr" sz="1600" b="0" i="0" u="none" baseline="0">
                <a:effectLst/>
                <a:ea typeface="Verdana" panose="020B0604030504040204" pitchFamily="34" charset="0"/>
              </a:rPr>
              <a:t>Düşme riski ile bağlantılı olarak kenarlardan, boşluklardan ve gizli yerlerden en az 4 metre uzakta.</a:t>
            </a:r>
          </a:p>
          <a:p>
            <a:pPr algn="l" rtl="0"/>
            <a:endParaRPr lang="tr" sz="1600" dirty="0">
              <a:effectLst/>
              <a:ea typeface="Verdana" panose="020B0604030504040204" pitchFamily="34" charset="0"/>
            </a:endParaRPr>
          </a:p>
          <a:p>
            <a:pPr algn="l" rtl="0"/>
            <a:r>
              <a:rPr lang="tr" sz="1600" b="0" i="0" u="none" baseline="0">
                <a:ea typeface="Verdana" panose="020B0604030504040204" pitchFamily="34" charset="0"/>
              </a:rPr>
              <a:t>Yukarı çekilen veya kaldırılan </a:t>
            </a:r>
            <a:r>
              <a:rPr lang="tr" sz="1600" b="0" i="0" u="none" baseline="0">
                <a:effectLst/>
                <a:ea typeface="Verdana" panose="020B0604030504040204" pitchFamily="34" charset="0"/>
              </a:rPr>
              <a:t>yüklerden uzakta ve makinelerin</a:t>
            </a:r>
            <a:r>
              <a:rPr lang="tr" sz="1600" b="0" i="0" u="none" baseline="0">
                <a:ea typeface="Verdana" panose="020B0604030504040204" pitchFamily="34" charset="0"/>
              </a:rPr>
              <a:t> dönüş yarıçapının dışında.</a:t>
            </a:r>
          </a:p>
          <a:p>
            <a:pPr algn="l" rtl="0"/>
            <a:endParaRPr lang="tr" sz="1600" dirty="0">
              <a:effectLst/>
              <a:ea typeface="Verdana" panose="020B0604030504040204" pitchFamily="34" charset="0"/>
            </a:endParaRPr>
          </a:p>
          <a:p>
            <a:pPr algn="l" rtl="0"/>
            <a:r>
              <a:rPr lang="tr" sz="1600" b="0" i="0" u="none" baseline="0">
                <a:effectLst/>
                <a:ea typeface="Verdana" panose="020B0604030504040204" pitchFamily="34" charset="0"/>
              </a:rPr>
              <a:t>Patlamaya karşı güvenli bir alanda (tehlikeli maddeler).</a:t>
            </a:r>
          </a:p>
          <a:p>
            <a:pPr algn="l" rtl="0"/>
            <a:endParaRPr lang="tr" sz="1600" dirty="0">
              <a:effectLst/>
              <a:ea typeface="Verdana" panose="020B0604030504040204" pitchFamily="34" charset="0"/>
            </a:endParaRPr>
          </a:p>
          <a:p>
            <a:pPr algn="l" rtl="0"/>
            <a:r>
              <a:rPr lang="tr" sz="1600" b="0" i="0" u="none" baseline="0">
                <a:effectLst/>
                <a:ea typeface="Verdana" panose="020B0604030504040204" pitchFamily="34" charset="0"/>
              </a:rPr>
              <a:t>Çalışma arkadaşlarınız tarafından açıkça görülebildiğiniz yer.</a:t>
            </a:r>
            <a:endParaRPr lang="tr" sz="1600" b="0" i="0" dirty="0">
              <a:solidFill>
                <a:srgbClr val="333333"/>
              </a:solidFill>
              <a:effectLst/>
              <a:highlight>
                <a:srgbClr val="FFFFFF"/>
              </a:highlight>
              <a:ea typeface="Verdana" panose="020B0604030504040204" pitchFamily="34" charset="0"/>
            </a:endParaRPr>
          </a:p>
        </p:txBody>
      </p:sp>
    </p:spTree>
    <p:extLst>
      <p:ext uri="{BB962C8B-B14F-4D97-AF65-F5344CB8AC3E}">
        <p14:creationId xmlns:p14="http://schemas.microsoft.com/office/powerpoint/2010/main" val="200269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10</a:t>
            </a:fld>
            <a:endParaRPr lang="tr"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tr" b="1" i="0" u="none" baseline="0"/>
              <a:t>Birbirinizle konuşmak</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l" rtl="0">
              <a:buFont typeface="+mj-lt"/>
              <a:buAutoNum type="arabicPeriod"/>
            </a:pPr>
            <a:endParaRPr lang="tr" dirty="0"/>
          </a:p>
          <a:p>
            <a:pPr marL="514350" indent="-514350" algn="l" rtl="0">
              <a:buFont typeface="+mj-lt"/>
              <a:buAutoNum type="arabicPeriod"/>
            </a:pPr>
            <a:r>
              <a:rPr lang="tr" sz="2000" b="0" i="0" u="none" baseline="0">
                <a:ea typeface="Verdana" panose="020B0604030504040204" pitchFamily="34" charset="0"/>
              </a:rPr>
              <a:t>İşyerindeki mobil cihazlar dikkatinizi dağıtıyor mu?</a:t>
            </a:r>
          </a:p>
          <a:p>
            <a:pPr marL="514350" indent="-514350" algn="l" rtl="0">
              <a:buFont typeface="+mj-lt"/>
              <a:buAutoNum type="arabicPeriod"/>
            </a:pPr>
            <a:endParaRPr lang="tr" sz="2000" dirty="0">
              <a:ea typeface="Verdana" panose="020B0604030504040204" pitchFamily="34" charset="0"/>
            </a:endParaRPr>
          </a:p>
          <a:p>
            <a:pPr marL="457200" indent="-457200" algn="l" rtl="0">
              <a:buFont typeface="+mj-lt"/>
              <a:buAutoNum type="arabicPeriod"/>
            </a:pPr>
            <a:endParaRPr lang="tr" sz="2000" dirty="0">
              <a:ea typeface="Verdana" panose="020B0604030504040204" pitchFamily="34" charset="0"/>
            </a:endParaRPr>
          </a:p>
          <a:p>
            <a:pPr marL="514350" indent="-514350" algn="l" rtl="0">
              <a:buFont typeface="+mj-lt"/>
              <a:buAutoNum type="arabicPeriod"/>
            </a:pPr>
            <a:r>
              <a:rPr lang="tr" sz="2000" b="0" i="0" u="none" baseline="0">
                <a:ea typeface="Verdana" panose="020B0604030504040204" pitchFamily="34" charset="0"/>
              </a:rPr>
              <a:t>Bu işyerinde mobil cihazlarla (daha fazla) güvenli bir şekilde çalışmak için neler yapılabilir?</a:t>
            </a:r>
          </a:p>
        </p:txBody>
      </p:sp>
    </p:spTree>
    <p:extLst>
      <p:ext uri="{BB962C8B-B14F-4D97-AF65-F5344CB8AC3E}">
        <p14:creationId xmlns:p14="http://schemas.microsoft.com/office/powerpoint/2010/main" val="2646418580"/>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18" ma:contentTypeDescription="Een nieuw document maken." ma:contentTypeScope="" ma:versionID="f4af081be6af1dcbd4ab18288f63b42f">
  <xsd:schema xmlns:xsd="http://www.w3.org/2001/XMLSchema" xmlns:xs="http://www.w3.org/2001/XMLSchema" xmlns:p="http://schemas.microsoft.com/office/2006/metadata/properties" xmlns:ns2="528030cc-51b5-44b5-b722-528c6c2fb7e5" xmlns:ns3="484c8c59-755d-4516-b8d2-1621b38262b4" xmlns:ns4="062ffdfe-c787-49e9-aee6-c22124598f10" targetNamespace="http://schemas.microsoft.com/office/2006/metadata/properties" ma:root="true" ma:fieldsID="5c302dc3853a6516db56b3e87185cc0d" ns2:_="" ns3:_="" ns4:_="">
    <xsd:import namespace="528030cc-51b5-44b5-b722-528c6c2fb7e5"/>
    <xsd:import namespace="484c8c59-755d-4516-b8d2-1621b38262b4"/>
    <xsd:import namespace="062ffdfe-c787-49e9-aee6-c22124598f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element ref="ns2:lcf76f155ced4ddcb4097134ff3c332f" minOccurs="0"/>
                <xsd:element ref="ns3:TaxCatchAll" minOccurs="0"/>
                <xsd:element ref="ns2:MediaServiceObjectDetectorVersions" minOccurs="0"/>
                <xsd:element ref="ns2:MediaServiceSearchProperties" minOccurs="0"/>
                <xsd:element ref="ns4:SharedWithUsers" minOccurs="0"/>
                <xsd:element ref="ns4:SharedWithDetails" minOccurs="0"/>
                <xsd:element ref="ns2:WAVE_x002d_alertsenBestPractices202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FillIn">
            <xsd:sequence>
              <xsd:element name="Value" maxOccurs="unbounded" minOccurs="0" nillable="true">
                <xsd:simpleType>
                  <xsd:union memberTypes="dms:Text">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enumeration value="WAVE-waarde Actie"/>
                        <xsd:enumeration value="Keuze 28"/>
                        <xsd:enumeration value="Agressie"/>
                        <xsd:enumeration value="WAVE-waarde Leerbereid"/>
                        <xsd:enumeration value="Veiligheidsverhaal"/>
                        <xsd:enumeration value="Veilige start 2023"/>
                        <xsd:enumeration value="WAVE-waarde Consequent"/>
                        <xsd:enumeration value="WAVE-alerts en Best Practises 2023"/>
                        <xsd:enumeration value="Veiligheidsdag 2023"/>
                        <xsd:enumeration value="Constructieve veiligheid BVGO"/>
                        <xsd:enumeration value="WAVE-waarde Respect"/>
                        <xsd:enumeration value="Elektrisch Materieel"/>
                        <xsd:enumeration value="WAVE-waarde Eerlijk"/>
                        <xsd:enumeration value="WAVE-alerts en Best Practises 2024"/>
                        <xsd:enumeration value="Veiligheidsdag 2024"/>
                        <xsd:enumeration value="Veiligheidsleiders aan het werk"/>
                        <xsd:enumeration value="Gebruik een mobiel apparaat op een veilige plek"/>
                      </xsd:restriction>
                    </xsd:simpleType>
                  </xsd:union>
                </xsd:simpleType>
              </xsd:element>
            </xsd:sequence>
          </xsd:extension>
        </xsd:complexContent>
      </xsd:complex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WAVE_x002d_alertsenBestPractices2024" ma:index="24" nillable="true" ma:displayName="WAVE-alerts en Best Practices 2024" ma:format="Dropdown" ma:internalName="WAVE_x002d_alertsenBestPractices2024">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4c8c59-755d-4516-b8d2-1621b38262b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06e99ac-d7cc-43a5-be5b-50337ab62f8e}" ma:internalName="TaxCatchAll" ma:showField="CatchAllData" ma:web="062ffdfe-c787-49e9-aee6-c22124598f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62ffdfe-c787-49e9-aee6-c22124598f10" elementFormDefault="qualified">
    <xsd:import namespace="http://schemas.microsoft.com/office/2006/documentManagement/types"/>
    <xsd:import namespace="http://schemas.microsoft.com/office/infopath/2007/PartnerControls"/>
    <xsd:element name="SharedWithUsers" ma:index="2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062ffdfe-c787-49e9-aee6-c22124598f10">
      <UserInfo>
        <DisplayName>Hollander, William</DisplayName>
        <AccountId>12</AccountId>
        <AccountType/>
      </UserInfo>
    </SharedWithUsers>
    <TaxCatchAll xmlns="484c8c59-755d-4516-b8d2-1621b38262b4" xsi:nil="true"/>
    <lcf76f155ced4ddcb4097134ff3c332f xmlns="528030cc-51b5-44b5-b722-528c6c2fb7e5">
      <Terms xmlns="http://schemas.microsoft.com/office/infopath/2007/PartnerControls"/>
    </lcf76f155ced4ddcb4097134ff3c332f>
    <Categorie xmlns="528030cc-51b5-44b5-b722-528c6c2fb7e5">
      <Value>Gebruik een mobiel apparaat op een veilige plek</Value>
    </Categorie>
    <WAVE_x002d_alertsenBestPractices2024 xmlns="528030cc-51b5-44b5-b722-528c6c2fb7e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3D72AC-7941-4248-AED4-B1A42CAE2C3D}"/>
</file>

<file path=customXml/itemProps2.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541</TotalTime>
  <Words>641</Words>
  <Application>Microsoft Office PowerPoint</Application>
  <PresentationFormat>Breedbeeld</PresentationFormat>
  <Paragraphs>103</Paragraphs>
  <Slides>11</Slides>
  <Notes>10</Notes>
  <HiddenSlides>0</HiddenSlides>
  <MMClips>1</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Mobil cihazları güvenli bir yerde kullanın  8. WAVE güvenlik kuralı</vt:lpstr>
      <vt:lpstr>Arka plan</vt:lpstr>
      <vt:lpstr>Mobil cihazların kullanımı</vt:lpstr>
      <vt:lpstr>Riskler &gt; Nerelerde yanlış yapılabilir?</vt:lpstr>
      <vt:lpstr>Riskler &gt; VolkerWessels'te</vt:lpstr>
      <vt:lpstr>Önlemler &gt; ne yapmalısınız? İş aktivitelerini gerçekleştirken</vt:lpstr>
      <vt:lpstr>Önlemler &gt; ne yapmalısınız? Operasyonel işyerlerinde</vt:lpstr>
      <vt:lpstr>Güvenli bir yer nedir? </vt:lpstr>
      <vt:lpstr>Birbirinizle konuşmak</vt:lpstr>
      <vt:lpstr>İlginiz için teşekkürler!</vt:lpstr>
      <vt:lpstr>Tartışma için ilave sorular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Simona Mattana</cp:lastModifiedBy>
  <cp:revision>28</cp:revision>
  <dcterms:created xsi:type="dcterms:W3CDTF">2021-02-11T14:15:30Z</dcterms:created>
  <dcterms:modified xsi:type="dcterms:W3CDTF">2024-10-10T13:19:52Z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MediaServiceImageTags">
    <vt:lpwstr/>
  </property>
</Properties>
</file>