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8" r:id="rId6"/>
    <p:sldId id="267" r:id="rId7"/>
    <p:sldId id="275" r:id="rId8"/>
    <p:sldId id="277" r:id="rId9"/>
    <p:sldId id="273" r:id="rId10"/>
    <p:sldId id="274" r:id="rId11"/>
    <p:sldId id="276" r:id="rId12"/>
    <p:sldId id="271" r:id="rId13"/>
    <p:sldId id="261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ordink, Bas" initials="RB" lastIdx="1" clrIdx="0">
    <p:extLst>
      <p:ext uri="{19B8F6BF-5375-455C-9EA6-DF929625EA0E}">
        <p15:presenceInfo xmlns:p15="http://schemas.microsoft.com/office/powerpoint/2012/main" userId="S::broordink@volkerwessels.com::e6b80f22-b7ea-4a1b-9826-4cad853679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F2492-03D2-28C7-80A4-900AA3845D01}" v="6" dt="2024-10-10T13:19:09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74" autoAdjust="0"/>
  </p:normalViewPr>
  <p:slideViewPr>
    <p:cSldViewPr snapToGrid="0">
      <p:cViewPr varScale="1">
        <p:scale>
          <a:sx n="88" d="100"/>
          <a:sy n="88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ek, Ine van" userId="S::ivbeek@volkerwessels.com::6cdcb5ba-d09f-47fd-a504-8034a8f98ff2" providerId="AD" clId="Web-{250F2492-03D2-28C7-80A4-900AA3845D01}"/>
    <pc:docChg chg="modSld">
      <pc:chgData name="Beek, Ine van" userId="S::ivbeek@volkerwessels.com::6cdcb5ba-d09f-47fd-a504-8034a8f98ff2" providerId="AD" clId="Web-{250F2492-03D2-28C7-80A4-900AA3845D01}" dt="2024-10-10T13:19:09.911" v="4" actId="14100"/>
      <pc:docMkLst>
        <pc:docMk/>
      </pc:docMkLst>
      <pc:sldChg chg="modSp">
        <pc:chgData name="Beek, Ine van" userId="S::ivbeek@volkerwessels.com::6cdcb5ba-d09f-47fd-a504-8034a8f98ff2" providerId="AD" clId="Web-{250F2492-03D2-28C7-80A4-900AA3845D01}" dt="2024-10-10T13:19:09.911" v="4" actId="14100"/>
        <pc:sldMkLst>
          <pc:docMk/>
          <pc:sldMk cId="3648348918" sldId="268"/>
        </pc:sldMkLst>
        <pc:picChg chg="mod">
          <ac:chgData name="Beek, Ine van" userId="S::ivbeek@volkerwessels.com::6cdcb5ba-d09f-47fd-a504-8034a8f98ff2" providerId="AD" clId="Web-{250F2492-03D2-28C7-80A4-900AA3845D01}" dt="2024-10-10T13:19:09.911" v="4" actId="14100"/>
          <ac:picMkLst>
            <pc:docMk/>
            <pc:sldMk cId="3648348918" sldId="268"/>
            <ac:picMk id="9" creationId="{E60CF0EA-15DF-6CBB-2061-29FBD87067E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C9284CA-EE09-4B3F-9B00-2DDCC7528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6FA12D-EBC8-405D-A962-9ADF910729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317C7-521E-4CAE-AC4F-38E8DAB6A462}" type="datetimeFigureOut">
              <a:rPr lang="nl-NL" smtClean="0"/>
              <a:t>10-10-2024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D59D3B-EF79-4626-9877-36215975A2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50ACBB-A86D-4D70-BC3C-4659F1B339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DE843-64F8-4497-BDD2-590291499EA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530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C2C8-B723-4546-AA45-0F060A885A57}" type="datetimeFigureOut">
              <a:rPr lang="nl-NL" smtClean="0"/>
              <a:t>10-10-2024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0059-9356-5542-B7AC-C623CB1A6C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42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1730059-9356-5542-B7AC-C623CB1A6CD8}" type="slidenum">
              <a:rPr/>
              <a:t>2</a:t>
            </a:fld>
            <a:endParaRPr lang="ro" dirty="0"/>
          </a:p>
        </p:txBody>
      </p:sp>
    </p:spTree>
    <p:extLst>
      <p:ext uri="{BB962C8B-B14F-4D97-AF65-F5344CB8AC3E}">
        <p14:creationId xmlns:p14="http://schemas.microsoft.com/office/powerpoint/2010/main" val="1968091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1730059-9356-5542-B7AC-C623CB1A6CD8}" type="slidenum">
              <a:rPr/>
              <a:t>12</a:t>
            </a:fld>
            <a:endParaRPr lang="ro" dirty="0"/>
          </a:p>
        </p:txBody>
      </p:sp>
    </p:spTree>
    <p:extLst>
      <p:ext uri="{BB962C8B-B14F-4D97-AF65-F5344CB8AC3E}">
        <p14:creationId xmlns:p14="http://schemas.microsoft.com/office/powerpoint/2010/main" val="292239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1730059-9356-5542-B7AC-C623CB1A6CD8}" type="slidenum">
              <a:rPr/>
              <a:t>3</a:t>
            </a:fld>
            <a:endParaRPr lang="ro" dirty="0"/>
          </a:p>
        </p:txBody>
      </p:sp>
    </p:spTree>
    <p:extLst>
      <p:ext uri="{BB962C8B-B14F-4D97-AF65-F5344CB8AC3E}">
        <p14:creationId xmlns:p14="http://schemas.microsoft.com/office/powerpoint/2010/main" val="20607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1730059-9356-5542-B7AC-C623CB1A6CD8}" type="slidenum">
              <a:rPr/>
              <a:t>4</a:t>
            </a:fld>
            <a:endParaRPr lang="ro" dirty="0"/>
          </a:p>
        </p:txBody>
      </p:sp>
    </p:spTree>
    <p:extLst>
      <p:ext uri="{BB962C8B-B14F-4D97-AF65-F5344CB8AC3E}">
        <p14:creationId xmlns:p14="http://schemas.microsoft.com/office/powerpoint/2010/main" val="277286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1730059-9356-5542-B7AC-C623CB1A6CD8}" type="slidenum">
              <a:rPr/>
              <a:t>5</a:t>
            </a:fld>
            <a:endParaRPr lang="ro" dirty="0"/>
          </a:p>
        </p:txBody>
      </p:sp>
    </p:spTree>
    <p:extLst>
      <p:ext uri="{BB962C8B-B14F-4D97-AF65-F5344CB8AC3E}">
        <p14:creationId xmlns:p14="http://schemas.microsoft.com/office/powerpoint/2010/main" val="71868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1730059-9356-5542-B7AC-C623CB1A6CD8}" type="slidenum">
              <a:rPr/>
              <a:t>6</a:t>
            </a:fld>
            <a:endParaRPr lang="ro" dirty="0"/>
          </a:p>
        </p:txBody>
      </p:sp>
    </p:spTree>
    <p:extLst>
      <p:ext uri="{BB962C8B-B14F-4D97-AF65-F5344CB8AC3E}">
        <p14:creationId xmlns:p14="http://schemas.microsoft.com/office/powerpoint/2010/main" val="24860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1730059-9356-5542-B7AC-C623CB1A6CD8}" type="slidenum">
              <a:rPr/>
              <a:t>7</a:t>
            </a:fld>
            <a:endParaRPr lang="ro" dirty="0"/>
          </a:p>
        </p:txBody>
      </p:sp>
    </p:spTree>
    <p:extLst>
      <p:ext uri="{BB962C8B-B14F-4D97-AF65-F5344CB8AC3E}">
        <p14:creationId xmlns:p14="http://schemas.microsoft.com/office/powerpoint/2010/main" val="3636636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1730059-9356-5542-B7AC-C623CB1A6CD8}" type="slidenum">
              <a:rPr/>
              <a:t>8</a:t>
            </a:fld>
            <a:endParaRPr lang="ro" dirty="0"/>
          </a:p>
        </p:txBody>
      </p:sp>
    </p:spTree>
    <p:extLst>
      <p:ext uri="{BB962C8B-B14F-4D97-AF65-F5344CB8AC3E}">
        <p14:creationId xmlns:p14="http://schemas.microsoft.com/office/powerpoint/2010/main" val="213190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1730059-9356-5542-B7AC-C623CB1A6CD8}" type="slidenum">
              <a:rPr/>
              <a:t>9</a:t>
            </a:fld>
            <a:endParaRPr lang="ro" dirty="0"/>
          </a:p>
        </p:txBody>
      </p:sp>
    </p:spTree>
    <p:extLst>
      <p:ext uri="{BB962C8B-B14F-4D97-AF65-F5344CB8AC3E}">
        <p14:creationId xmlns:p14="http://schemas.microsoft.com/office/powerpoint/2010/main" val="213712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1730059-9356-5542-B7AC-C623CB1A6CD8}" type="slidenum">
              <a:rPr/>
              <a:t>10</a:t>
            </a:fld>
            <a:endParaRPr lang="ro" dirty="0"/>
          </a:p>
        </p:txBody>
      </p:sp>
    </p:spTree>
    <p:extLst>
      <p:ext uri="{BB962C8B-B14F-4D97-AF65-F5344CB8AC3E}">
        <p14:creationId xmlns:p14="http://schemas.microsoft.com/office/powerpoint/2010/main" val="216240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DBD2BC-DA55-2D4E-8862-5C21587C4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9539FD-5243-4C46-8F82-AD1320F7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2433FDE-25E2-48D4-8400-7B6AF65954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7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9539FD-5243-4C46-8F82-AD1320F7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753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91471414-5971-9847-A9FC-BFE54C43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0CF4B3-C9CF-464F-8CD7-A90A2C30A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9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91471414-5971-9847-A9FC-BFE54C43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052BE30-4C57-4501-9608-06608B3D51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4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07D8E4D-B322-D942-BC38-D7F60409B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E9D430E-E2AE-4011-89CF-35C676234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916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07D8E4D-B322-D942-BC38-D7F60409B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C9D3DC-E106-4920-BF2B-D274C5BA3C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74628F-69FD-CA41-8C79-B23139C5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80"/>
            <a:ext cx="10515600" cy="949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8E5CA-E8EA-5C4A-8BE1-E9776072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F96F3169-F004-1E41-859E-C1F213D21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66234"/>
            <a:ext cx="418592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AF06113-FFA7-1846-9695-2AC84ECF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" y="6066234"/>
            <a:ext cx="49530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D734FFE-290E-224F-ACC3-02E50E9310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3937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F49184-0590-824E-BF9A-DE0914F033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464300"/>
            <a:ext cx="12192000" cy="393700"/>
          </a:xfrm>
          <a:prstGeom prst="rect">
            <a:avLst/>
          </a:prstGeom>
        </p:spPr>
      </p:pic>
      <p:pic>
        <p:nvPicPr>
          <p:cNvPr id="18" name="Afbeelding 17" descr="Afbeelding met geel, mensen, tekening, man&#10;&#10;Automatisch gegenereerde beschrijving">
            <a:extLst>
              <a:ext uri="{FF2B5EF4-FFF2-40B4-BE49-F238E27FC236}">
                <a16:creationId xmlns:a16="http://schemas.microsoft.com/office/drawing/2014/main" id="{62D31040-170C-634D-A801-DB5693374B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7114" y="0"/>
            <a:ext cx="841986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49" r:id="rId3"/>
    <p:sldLayoutId id="2147483657" r:id="rId4"/>
    <p:sldLayoutId id="2147483653" r:id="rId5"/>
    <p:sldLayoutId id="2147483658" r:id="rId6"/>
    <p:sldLayoutId id="2147483650" r:id="rId7"/>
    <p:sldLayoutId id="2147483659" r:id="rId8"/>
    <p:sldLayoutId id="2147483654" r:id="rId9"/>
    <p:sldLayoutId id="214748366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kerwessels.com/nl/downloadpagina-veiligheid" TargetMode="External"/><Relationship Id="rId2" Type="http://schemas.openxmlformats.org/officeDocument/2006/relationships/hyperlink" Target="mailto:veiligheid@volkerwessels.com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5lkvQSJiZ4?feature=oembed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A767E-3DB7-7B46-855B-3C179A0A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36" y="1433947"/>
            <a:ext cx="11817927" cy="2387600"/>
          </a:xfrm>
        </p:spPr>
        <p:txBody>
          <a:bodyPr>
            <a:normAutofit fontScale="90000"/>
          </a:bodyPr>
          <a:lstStyle/>
          <a:p>
            <a:pPr algn="l" rtl="0"/>
            <a:r>
              <a:rPr lang="ro" sz="5300" b="1" i="0" u="none" baseline="0" dirty="0"/>
              <a:t>Utilizați dispozitivele mobile într-un loc sigur</a:t>
            </a:r>
            <a:br>
              <a:rPr lang="ro" dirty="0"/>
            </a:br>
            <a:br>
              <a:rPr lang="ro" dirty="0"/>
            </a:br>
            <a:r>
              <a:rPr lang="ro" sz="2800" b="0" i="1" u="none" baseline="0" dirty="0"/>
              <a:t>Măsura de siguranță nr. 8 a WAVE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3FA856-73B9-5E2C-F516-7315B3983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530" y="2401946"/>
            <a:ext cx="3031434" cy="30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667F7-1C6D-824E-BFED-BB824306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o" b="1" i="0" u="none" baseline="0"/>
              <a:t>Vă mulțumim pentru atenție!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535D5F-4E78-144C-A407-989D05CBA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endParaRPr lang="ro" dirty="0"/>
          </a:p>
          <a:p>
            <a:pPr marL="0" indent="0" algn="l" rtl="0">
              <a:buNone/>
            </a:pPr>
            <a:endParaRPr lang="ro" dirty="0"/>
          </a:p>
          <a:p>
            <a:pPr marL="0" indent="0" algn="l" rtl="0">
              <a:buNone/>
            </a:pPr>
            <a:endParaRPr lang="ro" dirty="0"/>
          </a:p>
          <a:p>
            <a:pPr marL="0" indent="0" algn="l" rtl="0">
              <a:buNone/>
            </a:pPr>
            <a:endParaRPr lang="ro" dirty="0"/>
          </a:p>
          <a:p>
            <a:pPr marL="0" indent="0" algn="l" rtl="0">
              <a:buNone/>
            </a:pPr>
            <a:endParaRPr lang="ro" dirty="0"/>
          </a:p>
          <a:p>
            <a:pPr marL="0" indent="0" algn="l" rtl="0">
              <a:buNone/>
            </a:pPr>
            <a:endParaRPr lang="ro" dirty="0"/>
          </a:p>
          <a:p>
            <a:pPr marL="0" indent="0" algn="l" rtl="0">
              <a:buNone/>
            </a:pPr>
            <a:endParaRPr lang="ro" dirty="0"/>
          </a:p>
          <a:p>
            <a:pPr marL="0" indent="0" algn="l" rtl="0">
              <a:buNone/>
            </a:pPr>
            <a:r>
              <a:rPr lang="ro" sz="1800" b="0" i="0" u="none" baseline="0">
                <a:hlinkClick r:id="rId2"/>
              </a:rPr>
              <a:t>veiligheid@volkerwessels.com</a:t>
            </a:r>
            <a:endParaRPr lang="ro" sz="1800" dirty="0"/>
          </a:p>
          <a:p>
            <a:pPr marL="0" indent="0" algn="l" rtl="0">
              <a:buNone/>
            </a:pPr>
            <a:r>
              <a:rPr lang="ro" sz="1800" b="0" i="0" u="none" baseline="0">
                <a:hlinkClick r:id="rId3"/>
              </a:rPr>
              <a:t>https://www.volkerwessels.com/nl/downloadpagina-veiligheid</a:t>
            </a:r>
            <a:r>
              <a:rPr lang="ro" sz="1800" b="0" i="0" u="none" baseline="0"/>
              <a:t> </a:t>
            </a:r>
          </a:p>
          <a:p>
            <a:pPr marL="0" indent="0" algn="l" rtl="0">
              <a:buNone/>
            </a:pPr>
            <a:endParaRPr lang="ro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6CDCE2-2628-0841-B75D-AFF188BC4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4EE4AD8C-2841-0441-ABCE-FDDBA89E857F}" type="slidenum">
              <a:rPr/>
              <a:pPr/>
              <a:t>11</a:t>
            </a:fld>
            <a:endParaRPr lang="ro" dirty="0"/>
          </a:p>
        </p:txBody>
      </p:sp>
    </p:spTree>
    <p:extLst>
      <p:ext uri="{BB962C8B-B14F-4D97-AF65-F5344CB8AC3E}">
        <p14:creationId xmlns:p14="http://schemas.microsoft.com/office/powerpoint/2010/main" val="634627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969" y="6073790"/>
            <a:ext cx="495300" cy="221457"/>
          </a:xfrm>
        </p:spPr>
        <p:txBody>
          <a:bodyPr/>
          <a:lstStyle/>
          <a:p>
            <a:pPr algn="l" rtl="0"/>
            <a:fld id="{4EE4AD8C-2841-0441-ABCE-FDDBA89E857F}" type="slidenum">
              <a:rPr/>
              <a:pPr/>
              <a:t>12</a:t>
            </a:fld>
            <a:endParaRPr lang="ro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/>
          <a:lstStyle/>
          <a:p>
            <a:pPr algn="l" rtl="0"/>
            <a:r>
              <a:rPr lang="ro" b="1" i="0" u="none" baseline="0"/>
              <a:t>Întrebări suplimentare de discutat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E7CDBC2-733E-4F8F-8DEA-3D9F0E942E24}"/>
              </a:ext>
            </a:extLst>
          </p:cNvPr>
          <p:cNvSpPr txBox="1">
            <a:spLocks/>
          </p:cNvSpPr>
          <p:nvPr/>
        </p:nvSpPr>
        <p:spPr>
          <a:xfrm>
            <a:off x="485969" y="1790298"/>
            <a:ext cx="11541629" cy="406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ro" b="1" i="0" u="none" baseline="0"/>
              <a:t>Întrebări suplimentare de abordat din cadrul prezentării.  Aceste întrebări pot fi utilizate după bunul plac.</a:t>
            </a:r>
          </a:p>
          <a:p>
            <a:pPr marL="0" indent="0" algn="l" rtl="0">
              <a:buNone/>
            </a:pPr>
            <a:endParaRPr lang="ro" sz="2800" b="0" i="0" u="none" strike="noStrike" baseline="0" dirty="0"/>
          </a:p>
          <a:p>
            <a:pPr algn="l" rtl="0"/>
            <a:r>
              <a:rPr lang="ro" sz="2800" b="0" i="0" u="none" strike="noStrike" baseline="0"/>
              <a:t>Cine a raportat vreodată o situație care a implicat un dispozitiv mobil?</a:t>
            </a:r>
          </a:p>
          <a:p>
            <a:pPr algn="l" rtl="0"/>
            <a:endParaRPr lang="ro" sz="2800" b="0" i="0" u="none" strike="noStrike" baseline="0" dirty="0"/>
          </a:p>
          <a:p>
            <a:pPr algn="l" rtl="0"/>
            <a:r>
              <a:rPr lang="ro" sz="2800" b="0" i="0" u="none" strike="noStrike" baseline="0"/>
              <a:t>Vă simțiți întotdeauna în siguranță atunci când vorbiți la telefon?</a:t>
            </a:r>
          </a:p>
          <a:p>
            <a:pPr algn="l" rtl="0"/>
            <a:endParaRPr lang="ro" dirty="0"/>
          </a:p>
          <a:p>
            <a:pPr algn="l" rtl="0"/>
            <a:r>
              <a:rPr lang="ro" sz="2700" b="0" i="0" u="none" baseline="0"/>
              <a:t>Cât de des folosiți telefonul în mașină? Și de ce?</a:t>
            </a:r>
          </a:p>
          <a:p>
            <a:pPr algn="l" rtl="0"/>
            <a:endParaRPr lang="ro" sz="2800" b="0" i="0" u="none" strike="noStrike" baseline="0" dirty="0"/>
          </a:p>
          <a:p>
            <a:pPr algn="l" rtl="0"/>
            <a:r>
              <a:rPr lang="ro" sz="2800" b="0" i="0" u="none" strike="noStrike" baseline="0"/>
              <a:t>Ce puteți face pentru a utiliza în siguranță un dispozitiv mobil în spațiul operațional?</a:t>
            </a:r>
          </a:p>
          <a:p>
            <a:pPr algn="l" rtl="0"/>
            <a:endParaRPr lang="ro" sz="2800" b="0" i="0" u="none" strike="noStrike" baseline="0" dirty="0"/>
          </a:p>
          <a:p>
            <a:pPr algn="l" rtl="0"/>
            <a:r>
              <a:rPr lang="ro" b="0" i="0" u="none" baseline="0"/>
              <a:t>Unde este locația desemnată pentru folosirea sigură a dispozitiv mobil în acest mediu de lucru?</a:t>
            </a:r>
            <a:endParaRPr lang="ro" sz="2800" b="0" i="0" u="none" strike="noStrike" baseline="0" dirty="0"/>
          </a:p>
          <a:p>
            <a:pPr algn="l" rtl="0"/>
            <a:endParaRPr lang="ro" sz="2800" b="0" i="0" u="none" strike="noStrike" baseline="0" dirty="0"/>
          </a:p>
          <a:p>
            <a:pPr algn="l" rtl="0"/>
            <a:r>
              <a:rPr lang="ro" sz="2800" b="0" i="0" u="none" strike="noStrike" baseline="0"/>
              <a:t>Cine are aplicația WAVE instalată pe telefon?  Care a fost ultimul raport pe care l-ați realizat?</a:t>
            </a:r>
          </a:p>
          <a:p>
            <a:pPr marL="0" indent="0" algn="l" rtl="0">
              <a:buNone/>
            </a:pPr>
            <a:endParaRPr lang="ro" dirty="0"/>
          </a:p>
        </p:txBody>
      </p:sp>
    </p:spTree>
    <p:extLst>
      <p:ext uri="{BB962C8B-B14F-4D97-AF65-F5344CB8AC3E}">
        <p14:creationId xmlns:p14="http://schemas.microsoft.com/office/powerpoint/2010/main" val="238699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8EB-E399-4443-BA65-48462265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o" b="1" i="0" u="none" baseline="0" dirty="0"/>
              <a:t>Context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br>
              <a:rPr lang="r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" sz="180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o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4B5DED-CBC7-9242-98B4-62FC47718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4EE4AD8C-2841-0441-ABCE-FDDBA89E857F}" type="slidenum">
              <a:rPr/>
              <a:pPr/>
              <a:t>3</a:t>
            </a:fld>
            <a:endParaRPr lang="ro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F6BBEC-608B-4D4B-95C8-A3DAF85A5A22}"/>
              </a:ext>
            </a:extLst>
          </p:cNvPr>
          <p:cNvSpPr txBox="1"/>
          <p:nvPr/>
        </p:nvSpPr>
        <p:spPr>
          <a:xfrm>
            <a:off x="838199" y="1690688"/>
            <a:ext cx="6954983" cy="3176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ro" sz="1600" b="0" i="0" u="none" baseline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Valorile și măsurile de siguranță WAVE vă garantează că vă veți întoarce acasă în siguranță la finalul zilei. Dispozitivele mobile au devenit o componentă esențială a vieții cotidiene. Fie că le folosim pentru activități profesionale, pentru chestiuni personale sau</a:t>
            </a:r>
            <a:r>
              <a:rPr lang="ro" sz="1600" b="0" i="0" u="none" baseline="0">
                <a:ea typeface="Calibri" panose="020F0502020204030204" pitchFamily="34" charset="0"/>
                <a:cs typeface="Times New Roman" panose="02020603050405020304" pitchFamily="18" charset="0"/>
              </a:rPr>
              <a:t> pentru a menține legătura cu cei dragi, putem fi contactați în cea mai mare parte a zilei. În mediul de lucru operațional, acest aspect este util pentru a organiza rapid sarcinile între activități, însă poate crea riscuri atunci când se suprapune cu activitățile zilnice.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endParaRPr lang="ro" sz="1600" dirty="0"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ro" sz="1600" b="0" i="0" u="none" baseline="0">
                <a:cs typeface="Times New Roman" panose="02020603050405020304" pitchFamily="18" charset="0"/>
              </a:rPr>
              <a:t>Acest set de instrumente explică de ce VolkerWessels introduce a 8-a măsură de siguranță și cum puteți utiliza în mod sigur un dispozitiv mobil în mediile de lucru operaționale.</a:t>
            </a:r>
          </a:p>
        </p:txBody>
      </p:sp>
      <p:pic>
        <p:nvPicPr>
          <p:cNvPr id="9" name="Picture 8" descr="Afbeelding met tekst, schermopname, logo, Lettertype&#10;&#10;Automatisch gegenereerde beschrijving">
            <a:extLst>
              <a:ext uri="{FF2B5EF4-FFF2-40B4-BE49-F238E27FC236}">
                <a16:creationId xmlns:a16="http://schemas.microsoft.com/office/drawing/2014/main" id="{E60CF0EA-15DF-6CBB-2061-29FBD8706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757" y="1059652"/>
            <a:ext cx="3791213" cy="542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4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969" y="6073790"/>
            <a:ext cx="495300" cy="221457"/>
          </a:xfrm>
        </p:spPr>
        <p:txBody>
          <a:bodyPr/>
          <a:lstStyle/>
          <a:p>
            <a:pPr algn="l" rtl="0"/>
            <a:fld id="{4EE4AD8C-2841-0441-ABCE-FDDBA89E857F}" type="slidenum">
              <a:rPr/>
              <a:pPr/>
              <a:t>4</a:t>
            </a:fld>
            <a:endParaRPr lang="ro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/>
          <a:lstStyle/>
          <a:p>
            <a:pPr algn="l" rtl="0"/>
            <a:r>
              <a:rPr lang="ro" b="1" i="0" u="none" baseline="0"/>
              <a:t>Utilizarea dispozitivelor mobile</a:t>
            </a:r>
          </a:p>
        </p:txBody>
      </p:sp>
      <p:pic>
        <p:nvPicPr>
          <p:cNvPr id="2" name="Onlinemedia 1" title="MarkLives #ReclamaSăptămânii: În siguranță acasă #PoateAștepta • FCB Cape Town &amp; Egg Films">
            <a:hlinkClick r:id="" action="ppaction://media"/>
            <a:extLst>
              <a:ext uri="{FF2B5EF4-FFF2-40B4-BE49-F238E27FC236}">
                <a16:creationId xmlns:a16="http://schemas.microsoft.com/office/drawing/2014/main" id="{3E1B261C-8A05-8E34-D9A7-113A0F5535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56826" y="1330036"/>
            <a:ext cx="7983048" cy="451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969" y="6073790"/>
            <a:ext cx="495300" cy="221457"/>
          </a:xfrm>
        </p:spPr>
        <p:txBody>
          <a:bodyPr/>
          <a:lstStyle/>
          <a:p>
            <a:pPr algn="l" rtl="0"/>
            <a:fld id="{4EE4AD8C-2841-0441-ABCE-FDDBA89E857F}" type="slidenum">
              <a:rPr/>
              <a:pPr/>
              <a:t>5</a:t>
            </a:fld>
            <a:endParaRPr lang="ro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78" y="562753"/>
            <a:ext cx="10515600" cy="949008"/>
          </a:xfrm>
        </p:spPr>
        <p:txBody>
          <a:bodyPr>
            <a:normAutofit fontScale="90000"/>
          </a:bodyPr>
          <a:lstStyle/>
          <a:p>
            <a:pPr algn="l" rtl="0"/>
            <a:r>
              <a:rPr lang="ro" b="1" i="0" u="none" baseline="0" dirty="0"/>
              <a:t>Riscuri &gt; Ce situații neprevăzute pot apărea?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E7CDBC2-733E-4F8F-8DEA-3D9F0E942E24}"/>
              </a:ext>
            </a:extLst>
          </p:cNvPr>
          <p:cNvSpPr txBox="1">
            <a:spLocks/>
          </p:cNvSpPr>
          <p:nvPr/>
        </p:nvSpPr>
        <p:spPr>
          <a:xfrm>
            <a:off x="485969" y="1790298"/>
            <a:ext cx="11541629" cy="406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panose="020B0604020202020204" pitchFamily="34" charset="0"/>
              <a:buChar char="•"/>
            </a:pPr>
            <a:r>
              <a:rPr lang="ro" sz="1800" b="0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Distragerea atenției prin utilizarea dispozitivului mobil (mesaje, e-mailuri, ședințe online, apeluri telefonice etc.) poate duce la lipsa de concentrare asupra propriei siguranțe, dar și a celor din jur.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ro" sz="1800" b="0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ro" sz="1800" b="0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Pot apărea situații periculoase, de exemplu, în apropierea echipamentelor, obiectelor grele sau la nivelul traficului local</a:t>
            </a:r>
            <a:r>
              <a:rPr lang="ro" sz="1800" b="0" i="0" u="none" baseline="0">
                <a:solidFill>
                  <a:srgbClr val="333333"/>
                </a:solidFill>
                <a:highlight>
                  <a:srgbClr val="FFFFFF"/>
                </a:highlight>
              </a:rPr>
              <a:t>.</a:t>
            </a:r>
            <a:endParaRPr lang="ro" sz="1800" b="0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marL="0" indent="0" algn="l" rtl="0">
              <a:buNone/>
            </a:pPr>
            <a:endParaRPr lang="ro" sz="1800" b="0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ro" sz="1800" b="0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Există riscul de a intra accidental în zona periculoasă a vehiculelor.</a:t>
            </a:r>
          </a:p>
          <a:p>
            <a:pPr marL="0" indent="0" algn="l" rtl="0">
              <a:buNone/>
            </a:pPr>
            <a:endParaRPr lang="ro" sz="1800" b="0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ro" sz="1800" b="0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În cazul în care contactați un angajat implicat în activități operaționale, acesta poate fi distras de apel.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ro" sz="18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ro" sz="1800" b="0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În ultimii ani, utilizarea dispozitivelor mobile a reprezentat un factor care a favorizat producerea unor accidente fatale în cadrul VolkerWessels.</a:t>
            </a:r>
          </a:p>
        </p:txBody>
      </p:sp>
    </p:spTree>
    <p:extLst>
      <p:ext uri="{BB962C8B-B14F-4D97-AF65-F5344CB8AC3E}">
        <p14:creationId xmlns:p14="http://schemas.microsoft.com/office/powerpoint/2010/main" val="192009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969" y="6073790"/>
            <a:ext cx="495300" cy="221457"/>
          </a:xfrm>
        </p:spPr>
        <p:txBody>
          <a:bodyPr/>
          <a:lstStyle/>
          <a:p>
            <a:pPr algn="l" rtl="0"/>
            <a:fld id="{4EE4AD8C-2841-0441-ABCE-FDDBA89E857F}" type="slidenum">
              <a:rPr/>
              <a:pPr/>
              <a:t>6</a:t>
            </a:fld>
            <a:endParaRPr lang="ro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>
            <a:normAutofit/>
          </a:bodyPr>
          <a:lstStyle/>
          <a:p>
            <a:pPr algn="l" rtl="0"/>
            <a:r>
              <a:rPr lang="ro" b="1" i="0" u="none" baseline="0"/>
              <a:t>Riscuri &gt; la VolkerWessels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E7CDBC2-733E-4F8F-8DEA-3D9F0E942E24}"/>
              </a:ext>
            </a:extLst>
          </p:cNvPr>
          <p:cNvSpPr txBox="1">
            <a:spLocks/>
          </p:cNvSpPr>
          <p:nvPr/>
        </p:nvSpPr>
        <p:spPr>
          <a:xfrm>
            <a:off x="485969" y="1790298"/>
            <a:ext cx="11541629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ro" sz="1800" b="0" i="0" u="none" baseline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&lt; SUBSTITUENT: introduceți aici materialele auxiliare pentru compania dumneavoastră. Acestea pot consta în fotografii care ilustrează utilizarea dispozitivelor mobile în situații nesigure sau, de exemplu, rapoarte privind Serviciile medicale și de medicină a muncii (MOHS) relevante din aplicația WAVE. &gt; </a:t>
            </a:r>
          </a:p>
        </p:txBody>
      </p:sp>
    </p:spTree>
    <p:extLst>
      <p:ext uri="{BB962C8B-B14F-4D97-AF65-F5344CB8AC3E}">
        <p14:creationId xmlns:p14="http://schemas.microsoft.com/office/powerpoint/2010/main" val="100722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969" y="6073790"/>
            <a:ext cx="495300" cy="221457"/>
          </a:xfrm>
        </p:spPr>
        <p:txBody>
          <a:bodyPr/>
          <a:lstStyle/>
          <a:p>
            <a:pPr algn="l" rtl="0"/>
            <a:fld id="{4EE4AD8C-2841-0441-ABCE-FDDBA89E857F}" type="slidenum">
              <a:rPr/>
              <a:pPr/>
              <a:t>7</a:t>
            </a:fld>
            <a:endParaRPr lang="ro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>
            <a:normAutofit fontScale="90000"/>
          </a:bodyPr>
          <a:lstStyle/>
          <a:p>
            <a:pPr algn="l" rtl="0"/>
            <a:r>
              <a:rPr lang="ro" b="1" i="0" u="none" baseline="0"/>
              <a:t>Măsuri &gt; Ce trebuie să faceți?</a:t>
            </a:r>
            <a:br>
              <a:rPr lang="ro"/>
            </a:br>
            <a:r>
              <a:rPr lang="ro" sz="2700" b="1" i="0" u="none" baseline="0"/>
              <a:t>În etapa de pregătire a activităților de lucru</a:t>
            </a:r>
            <a:endParaRPr lang="ro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E7CDBC2-733E-4F8F-8DEA-3D9F0E942E24}"/>
              </a:ext>
            </a:extLst>
          </p:cNvPr>
          <p:cNvSpPr txBox="1">
            <a:spLocks/>
          </p:cNvSpPr>
          <p:nvPr/>
        </p:nvSpPr>
        <p:spPr>
          <a:xfrm>
            <a:off x="485969" y="1790298"/>
            <a:ext cx="11541629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o" sz="1800" b="0" i="0" u="none" baseline="0">
                <a:solidFill>
                  <a:srgbClr val="333333"/>
                </a:solidFill>
                <a:highlight>
                  <a:srgbClr val="FFFFFF"/>
                </a:highlight>
              </a:rPr>
              <a:t>În etapa de pregătire a activităților de lucru, stabiliți una sau mai multe zone în care dispozitivele mobile pot fi utilizate în siguranță. </a:t>
            </a:r>
          </a:p>
          <a:p>
            <a:endParaRPr lang="ro" sz="18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algn="l" rtl="0"/>
            <a:r>
              <a:rPr lang="ro" sz="1800" b="0" i="0" u="none" baseline="0">
                <a:solidFill>
                  <a:srgbClr val="333333"/>
                </a:solidFill>
                <a:highlight>
                  <a:srgbClr val="FFFFFF"/>
                </a:highlight>
              </a:rPr>
              <a:t>Delimitați aceste zone într-un mod vizibil și sigur.</a:t>
            </a:r>
          </a:p>
          <a:p>
            <a:endParaRPr lang="ro" sz="18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algn="l" rtl="0"/>
            <a:r>
              <a:rPr lang="ro" sz="1800" b="0" i="0" u="none" baseline="0">
                <a:solidFill>
                  <a:srgbClr val="333333"/>
                </a:solidFill>
                <a:highlight>
                  <a:srgbClr val="FFFFFF"/>
                </a:highlight>
              </a:rPr>
              <a:t>Informați persoanele din spațiul operațional despre utilizarea sigură a dispozitivelor mobile în acele zone și despre locurile permise pentru utilizarea sigură a acestora.</a:t>
            </a:r>
          </a:p>
          <a:p>
            <a:pPr marL="0" indent="0" algn="l" rtl="0">
              <a:buNone/>
            </a:pPr>
            <a:endParaRPr lang="ro" sz="18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181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969" y="6073790"/>
            <a:ext cx="495300" cy="221457"/>
          </a:xfrm>
        </p:spPr>
        <p:txBody>
          <a:bodyPr/>
          <a:lstStyle/>
          <a:p>
            <a:pPr algn="l" rtl="0"/>
            <a:fld id="{4EE4AD8C-2841-0441-ABCE-FDDBA89E857F}" type="slidenum">
              <a:rPr/>
              <a:pPr/>
              <a:t>8</a:t>
            </a:fld>
            <a:endParaRPr lang="ro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>
            <a:normAutofit fontScale="90000"/>
          </a:bodyPr>
          <a:lstStyle/>
          <a:p>
            <a:pPr algn="l" rtl="0"/>
            <a:r>
              <a:rPr lang="ro" b="1" i="0" u="none" baseline="0"/>
              <a:t>Măsuri &gt; Ce trebuie să faceți?</a:t>
            </a:r>
            <a:br>
              <a:rPr lang="ro"/>
            </a:br>
            <a:r>
              <a:rPr lang="ro" sz="2700" b="1" i="0" u="none" baseline="0"/>
              <a:t>În mediile de lucru operaționale:</a:t>
            </a:r>
            <a:endParaRPr lang="ro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E7CDBC2-733E-4F8F-8DEA-3D9F0E942E24}"/>
              </a:ext>
            </a:extLst>
          </p:cNvPr>
          <p:cNvSpPr txBox="1">
            <a:spLocks/>
          </p:cNvSpPr>
          <p:nvPr/>
        </p:nvSpPr>
        <p:spPr>
          <a:xfrm>
            <a:off x="485969" y="1405737"/>
            <a:ext cx="11016767" cy="4842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o" sz="1500" b="0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Efectuați apeluri dintr-un </a:t>
            </a:r>
            <a:r>
              <a:rPr lang="ro" sz="1500" b="1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loc sigur</a:t>
            </a:r>
            <a:r>
              <a:rPr lang="ro" sz="1500" b="0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ro" sz="1500" b="1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ro" sz="1500" b="1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Stați pe loc</a:t>
            </a:r>
            <a:r>
              <a:rPr lang="ro" sz="1500" b="0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când efectuați un apel telefonic pentru a evita căderea sau împiedicarea.</a:t>
            </a:r>
          </a:p>
          <a:p>
            <a:pPr marL="0" indent="0" algn="l" rtl="0">
              <a:buNone/>
            </a:pPr>
            <a:endParaRPr lang="ro" sz="1500" b="0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ro" sz="1500" b="1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Reduceți la minimum </a:t>
            </a:r>
            <a:r>
              <a:rPr lang="ro" sz="1500" b="0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durata de utilizare a dispozitivului (de exemplu, a apelului)! </a:t>
            </a:r>
            <a:r>
              <a:rPr lang="ro" sz="1500" b="0" i="0" u="none" baseline="0">
                <a:solidFill>
                  <a:srgbClr val="333333"/>
                </a:solidFill>
                <a:highlight>
                  <a:srgbClr val="FFFFFF"/>
                </a:highlight>
              </a:rPr>
              <a:t>În cazul în care conversația durează mai mult sau este vorba despre o situație mai delicată, opriți vehiculul sau mașina sau reveniți ulterior.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ro" sz="1500" b="0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ro" sz="1500" b="0" i="0" u="none" baseline="0">
                <a:solidFill>
                  <a:srgbClr val="333333"/>
                </a:solidFill>
                <a:highlight>
                  <a:srgbClr val="FFFFFF"/>
                </a:highlight>
              </a:rPr>
              <a:t>Utilizați dispozitivele mobile exclusiv pentru scopuri legate de muncă, cum ar fi solicitarea echipamentelor sau raportarea defecțiunilor, incidentelor și accidentelor prin intermediul aplicației WAVE.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ro" sz="1500" b="0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ro" sz="1500" b="0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Purtați </a:t>
            </a:r>
            <a:r>
              <a:rPr lang="ro" sz="1500" b="1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conversațiile personale</a:t>
            </a:r>
            <a:r>
              <a:rPr lang="ro" sz="1500" b="0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în timpul pauzelor programate.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ro" sz="1500" b="0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ro" sz="1500" b="0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Este </a:t>
            </a:r>
            <a:r>
              <a:rPr lang="ro" sz="1500" b="1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interzis</a:t>
            </a:r>
            <a:r>
              <a:rPr lang="ro" sz="1500" b="0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să aveți telefonul în mână în timpul conducerii unui vehicul sau operării unei mașini! 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ro" sz="15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ro" sz="1500" b="0" i="0" u="none" baseline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Este interzis să țineți ecranul pornit în timpul unui apel video în timpul conducerii vehiculului sau operării unei mașini. În cazul în care conversația este solicitantă, opriți vehiculul.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ro" sz="15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ro" sz="1500" b="0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7200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969" y="6073790"/>
            <a:ext cx="495300" cy="221457"/>
          </a:xfrm>
        </p:spPr>
        <p:txBody>
          <a:bodyPr/>
          <a:lstStyle/>
          <a:p>
            <a:pPr algn="l" rtl="0"/>
            <a:fld id="{4EE4AD8C-2841-0441-ABCE-FDDBA89E857F}" type="slidenum">
              <a:rPr/>
              <a:pPr/>
              <a:t>9</a:t>
            </a:fld>
            <a:endParaRPr lang="ro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29968"/>
          </a:xfrm>
        </p:spPr>
        <p:txBody>
          <a:bodyPr>
            <a:normAutofit fontScale="90000"/>
          </a:bodyPr>
          <a:lstStyle/>
          <a:p>
            <a:pPr algn="l" rtl="0"/>
            <a:r>
              <a:rPr lang="ro" b="1" i="0" u="none" baseline="0"/>
              <a:t>Ce înseamnă un loc sigur?</a:t>
            </a:r>
            <a:br>
              <a:rPr lang="ro"/>
            </a:br>
            <a:endParaRPr lang="ro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E7CDBC2-733E-4F8F-8DEA-3D9F0E942E24}"/>
              </a:ext>
            </a:extLst>
          </p:cNvPr>
          <p:cNvSpPr txBox="1">
            <a:spLocks/>
          </p:cNvSpPr>
          <p:nvPr/>
        </p:nvSpPr>
        <p:spPr>
          <a:xfrm>
            <a:off x="485969" y="1530526"/>
            <a:ext cx="11541629" cy="462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ro" sz="1600" b="0" i="0" u="none" baseline="0">
                <a:solidFill>
                  <a:srgbClr val="333333"/>
                </a:solidFill>
                <a:highlight>
                  <a:srgbClr val="FFFFFF"/>
                </a:highlight>
                <a:ea typeface="Verdana" panose="020B0604030504040204" pitchFamily="34" charset="0"/>
              </a:rPr>
              <a:t>Dispozitivele mobile trebuie folosite într-un loc sigur. Un loc sigur reprezintă:</a:t>
            </a:r>
            <a:endParaRPr lang="ro" sz="1600" b="0" i="0" dirty="0">
              <a:solidFill>
                <a:srgbClr val="333333"/>
              </a:solidFill>
              <a:effectLst/>
              <a:highlight>
                <a:srgbClr val="FFFFFF"/>
              </a:highlight>
              <a:ea typeface="Verdana" panose="020B060403050404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ro" sz="1600" b="1" i="0" dirty="0">
              <a:solidFill>
                <a:srgbClr val="333333"/>
              </a:solidFill>
              <a:effectLst/>
              <a:highlight>
                <a:srgbClr val="FFFFFF"/>
              </a:highlight>
              <a:ea typeface="Verdana" panose="020B0604030504040204" pitchFamily="34" charset="0"/>
            </a:endParaRPr>
          </a:p>
          <a:p>
            <a:pPr algn="l" rtl="0"/>
            <a:r>
              <a:rPr lang="ro" sz="1600" b="0" i="0" u="none" baseline="0">
                <a:ea typeface="Verdana" panose="020B0604030504040204" pitchFamily="34" charset="0"/>
              </a:rPr>
              <a:t>Zona desemnată de proiect sau de supervizor și, dacă este posibil, marcată ca loc sigur.</a:t>
            </a:r>
          </a:p>
          <a:p>
            <a:pPr algn="l" rtl="0"/>
            <a:endParaRPr lang="ro" sz="1600" dirty="0">
              <a:ea typeface="Verdana" panose="020B0604030504040204" pitchFamily="34" charset="0"/>
            </a:endParaRPr>
          </a:p>
          <a:p>
            <a:pPr algn="l" rtl="0"/>
            <a:r>
              <a:rPr lang="ro" sz="1600" b="0" i="0" u="none" baseline="0">
                <a:effectLst/>
                <a:ea typeface="Verdana" panose="020B0604030504040204" pitchFamily="34" charset="0"/>
              </a:rPr>
              <a:t>În afara traseelor de circulație a vehiculelor de lucru sau a traficului local.</a:t>
            </a:r>
          </a:p>
          <a:p>
            <a:pPr algn="l" rtl="0"/>
            <a:endParaRPr lang="ro" sz="1600" dirty="0">
              <a:effectLst/>
              <a:ea typeface="Verdana" panose="020B0604030504040204" pitchFamily="34" charset="0"/>
            </a:endParaRPr>
          </a:p>
          <a:p>
            <a:pPr algn="l" rtl="0"/>
            <a:r>
              <a:rPr lang="ro" sz="1600" b="0" i="0" u="none" baseline="0">
                <a:effectLst/>
                <a:ea typeface="Verdana" panose="020B0604030504040204" pitchFamily="34" charset="0"/>
              </a:rPr>
              <a:t>La cel puțin 4 metri de margini, deschideri și adâncituri, pentru a evita riscul de cădere.</a:t>
            </a:r>
          </a:p>
          <a:p>
            <a:pPr algn="l" rtl="0"/>
            <a:endParaRPr lang="ro" sz="1600" dirty="0">
              <a:effectLst/>
              <a:ea typeface="Verdana" panose="020B0604030504040204" pitchFamily="34" charset="0"/>
            </a:endParaRPr>
          </a:p>
          <a:p>
            <a:pPr algn="l" rtl="0"/>
            <a:r>
              <a:rPr lang="ro" sz="1600" b="0" i="0" u="none" baseline="0">
                <a:ea typeface="Verdana" panose="020B0604030504040204" pitchFamily="34" charset="0"/>
              </a:rPr>
              <a:t>Departe de </a:t>
            </a:r>
            <a:r>
              <a:rPr lang="ro" sz="1600" b="0" i="0" u="none" baseline="0">
                <a:effectLst/>
                <a:ea typeface="Verdana" panose="020B0604030504040204" pitchFamily="34" charset="0"/>
              </a:rPr>
              <a:t>sarcinile care sunt ridicate sau transportate și în afara razei de manevră</a:t>
            </a:r>
            <a:r>
              <a:rPr lang="ro" sz="1600" b="0" i="0" u="none" baseline="0">
                <a:ea typeface="Verdana" panose="020B0604030504040204" pitchFamily="34" charset="0"/>
              </a:rPr>
              <a:t> a echipamentelor.</a:t>
            </a:r>
          </a:p>
          <a:p>
            <a:pPr algn="l" rtl="0"/>
            <a:endParaRPr lang="ro" sz="1600" dirty="0">
              <a:effectLst/>
              <a:ea typeface="Verdana" panose="020B0604030504040204" pitchFamily="34" charset="0"/>
            </a:endParaRPr>
          </a:p>
          <a:p>
            <a:pPr algn="l" rtl="0"/>
            <a:r>
              <a:rPr lang="ro" sz="1600" b="0" i="0" u="none" baseline="0">
                <a:effectLst/>
                <a:ea typeface="Verdana" panose="020B0604030504040204" pitchFamily="34" charset="0"/>
              </a:rPr>
              <a:t>Într-un spațiu protejat împotriva exploziilor (materiale periculoase).</a:t>
            </a:r>
          </a:p>
          <a:p>
            <a:pPr algn="l" rtl="0"/>
            <a:endParaRPr lang="ro" sz="1600" dirty="0">
              <a:effectLst/>
              <a:ea typeface="Verdana" panose="020B0604030504040204" pitchFamily="34" charset="0"/>
            </a:endParaRPr>
          </a:p>
          <a:p>
            <a:pPr algn="l" rtl="0"/>
            <a:r>
              <a:rPr lang="ro" sz="1600" b="0" i="0" u="none" baseline="0">
                <a:effectLst/>
                <a:ea typeface="Verdana" panose="020B0604030504040204" pitchFamily="34" charset="0"/>
              </a:rPr>
              <a:t>Vizibil în mod clar pentru colegii dumneavoastră.</a:t>
            </a:r>
            <a:endParaRPr lang="ro" sz="1600" b="0" i="0" dirty="0">
              <a:solidFill>
                <a:srgbClr val="333333"/>
              </a:solidFill>
              <a:effectLst/>
              <a:highlight>
                <a:srgbClr val="FFFFFF"/>
              </a:highlight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969" y="6073790"/>
            <a:ext cx="495300" cy="221457"/>
          </a:xfrm>
        </p:spPr>
        <p:txBody>
          <a:bodyPr/>
          <a:lstStyle/>
          <a:p>
            <a:pPr algn="l" rtl="0"/>
            <a:fld id="{4EE4AD8C-2841-0441-ABCE-FDDBA89E857F}" type="slidenum">
              <a:rPr/>
              <a:pPr/>
              <a:t>10</a:t>
            </a:fld>
            <a:endParaRPr lang="ro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/>
          <a:lstStyle/>
          <a:p>
            <a:pPr algn="l" rtl="0"/>
            <a:r>
              <a:rPr lang="ro" b="1" i="0" u="none" baseline="0"/>
              <a:t>Discuțiile cu ceilalți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E7CDBC2-733E-4F8F-8DEA-3D9F0E942E24}"/>
              </a:ext>
            </a:extLst>
          </p:cNvPr>
          <p:cNvSpPr txBox="1">
            <a:spLocks/>
          </p:cNvSpPr>
          <p:nvPr/>
        </p:nvSpPr>
        <p:spPr>
          <a:xfrm>
            <a:off x="485969" y="1790298"/>
            <a:ext cx="11541629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+mj-lt"/>
              <a:buAutoNum type="arabicPeriod"/>
            </a:pPr>
            <a:endParaRPr lang="ro" dirty="0"/>
          </a:p>
          <a:p>
            <a:pPr marL="514350" indent="-514350" algn="l" rtl="0">
              <a:buFont typeface="+mj-lt"/>
              <a:buAutoNum type="arabicPeriod"/>
            </a:pPr>
            <a:r>
              <a:rPr lang="ro" sz="2000" b="0" i="0" u="none" baseline="0">
                <a:ea typeface="Verdana" panose="020B0604030504040204" pitchFamily="34" charset="0"/>
              </a:rPr>
              <a:t>Sunteți distras de dispozitivele mobile la locul de muncă?</a:t>
            </a:r>
          </a:p>
          <a:p>
            <a:pPr marL="514350" indent="-514350" algn="l" rtl="0">
              <a:buFont typeface="+mj-lt"/>
              <a:buAutoNum type="arabicPeriod"/>
            </a:pPr>
            <a:endParaRPr lang="ro" sz="2000" dirty="0">
              <a:ea typeface="Verdana" panose="020B0604030504040204" pitchFamily="34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ro" sz="2000" dirty="0">
              <a:ea typeface="Verdana" panose="020B0604030504040204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ro" sz="2000" b="0" i="0" u="none" baseline="0">
                <a:ea typeface="Verdana" panose="020B0604030504040204" pitchFamily="34" charset="0"/>
              </a:rPr>
              <a:t>Ce măsuri puteți lua pentru a utiliza dispozitivele mobile într-un mod mai sigur în acest mediu de lucru?</a:t>
            </a:r>
          </a:p>
        </p:txBody>
      </p:sp>
    </p:spTree>
    <p:extLst>
      <p:ext uri="{BB962C8B-B14F-4D97-AF65-F5344CB8AC3E}">
        <p14:creationId xmlns:p14="http://schemas.microsoft.com/office/powerpoint/2010/main" val="26464185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1">
      <a:dk1>
        <a:srgbClr val="000000"/>
      </a:dk1>
      <a:lt1>
        <a:srgbClr val="FFFFFF"/>
      </a:lt1>
      <a:dk2>
        <a:srgbClr val="000000"/>
      </a:dk2>
      <a:lt2>
        <a:srgbClr val="FFDD00"/>
      </a:lt2>
      <a:accent1>
        <a:srgbClr val="000000"/>
      </a:accent1>
      <a:accent2>
        <a:srgbClr val="FFDD00"/>
      </a:accent2>
      <a:accent3>
        <a:srgbClr val="FFFFFF"/>
      </a:accent3>
      <a:accent4>
        <a:srgbClr val="666666"/>
      </a:accent4>
      <a:accent5>
        <a:srgbClr val="5B9BD5"/>
      </a:accent5>
      <a:accent6>
        <a:srgbClr val="70AD47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252B65C-5470-0A41-9940-C699F80E7CA4}" vid="{AD2F2E86-5680-F847-BA77-AE4D3793842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62ffdfe-c787-49e9-aee6-c22124598f10">
      <UserInfo>
        <DisplayName>Hollander, William</DisplayName>
        <AccountId>12</AccountId>
        <AccountType/>
      </UserInfo>
    </SharedWithUsers>
    <TaxCatchAll xmlns="484c8c59-755d-4516-b8d2-1621b38262b4" xsi:nil="true"/>
    <lcf76f155ced4ddcb4097134ff3c332f xmlns="528030cc-51b5-44b5-b722-528c6c2fb7e5">
      <Terms xmlns="http://schemas.microsoft.com/office/infopath/2007/PartnerControls"/>
    </lcf76f155ced4ddcb4097134ff3c332f>
    <Categorie xmlns="528030cc-51b5-44b5-b722-528c6c2fb7e5">
      <Value>Gebruik een mobiel apparaat op een veilige plek</Value>
    </Categorie>
    <WAVE_x002d_alertsenBestPractices2024 xmlns="528030cc-51b5-44b5-b722-528c6c2fb7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4A535ABC5AF4EBA663EBB99F9E108" ma:contentTypeVersion="18" ma:contentTypeDescription="Een nieuw document maken." ma:contentTypeScope="" ma:versionID="f4af081be6af1dcbd4ab18288f63b42f">
  <xsd:schema xmlns:xsd="http://www.w3.org/2001/XMLSchema" xmlns:xs="http://www.w3.org/2001/XMLSchema" xmlns:p="http://schemas.microsoft.com/office/2006/metadata/properties" xmlns:ns2="528030cc-51b5-44b5-b722-528c6c2fb7e5" xmlns:ns3="484c8c59-755d-4516-b8d2-1621b38262b4" xmlns:ns4="062ffdfe-c787-49e9-aee6-c22124598f10" targetNamespace="http://schemas.microsoft.com/office/2006/metadata/properties" ma:root="true" ma:fieldsID="5c302dc3853a6516db56b3e87185cc0d" ns2:_="" ns3:_="" ns4:_="">
    <xsd:import namespace="528030cc-51b5-44b5-b722-528c6c2fb7e5"/>
    <xsd:import namespace="484c8c59-755d-4516-b8d2-1621b38262b4"/>
    <xsd:import namespace="062ffdfe-c787-49e9-aee6-c22124598f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i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4:SharedWithUsers" minOccurs="0"/>
                <xsd:element ref="ns4:SharedWithDetails" minOccurs="0"/>
                <xsd:element ref="ns2:WAVE_x002d_alertsenBestPractices202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30cc-51b5-44b5-b722-528c6c2fb7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ie" ma:index="16" nillable="true" ma:displayName="Categorie" ma:format="Dropdown" ma:internalName="Categori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eiligheid in cijfers"/>
                        <xsd:enumeration value="Brain Based Safety"/>
                        <xsd:enumeration value="Ongevalsonderzoek"/>
                        <xsd:enumeration value="Beleid en Procedures"/>
                        <xsd:enumeration value="WAVE-waarde Open"/>
                        <xsd:enumeration value="WAVE-waarde Verantwoordelijk"/>
                        <xsd:enumeration value="Veiligheidsprogramma boek"/>
                        <xsd:enumeration value="Huisstijlhandboek"/>
                        <xsd:enumeration value="WAVE-alerts en Best Practises 2022"/>
                        <xsd:enumeration value="WAVE-alerts en Best Practises 2021"/>
                        <xsd:enumeration value="WAVE-alerts en Best Practises 2020"/>
                        <xsd:enumeration value="WAVE-alerts en Best Practises 2019"/>
                        <xsd:enumeration value="WAVE-alerts en Best Practises 2018"/>
                        <xsd:enumeration value="WAVE-alerts en Best Practises 2017"/>
                        <xsd:enumeration value="WAVE-alerts en Best Practises ouder"/>
                        <xsd:enumeration value="Veiligheidsagenda"/>
                        <xsd:enumeration value="Veiligheidskrant"/>
                        <xsd:enumeration value="Laden en lossen"/>
                        <xsd:enumeration value="Reductie aanrijdgevaar"/>
                        <xsd:enumeration value="Snijden"/>
                        <xsd:enumeration value="Hitte"/>
                        <xsd:enumeration value="Trappen"/>
                        <xsd:enumeration value="Werken op hoogte"/>
                        <xsd:enumeration value="Veiligheidsdag 2022"/>
                        <xsd:enumeration value="Veiligheidsdag 2021"/>
                        <xsd:enumeration value="KAM"/>
                        <xsd:enumeration value="WAVE-waarde Actie"/>
                        <xsd:enumeration value="Keuze 28"/>
                        <xsd:enumeration value="Agressie"/>
                        <xsd:enumeration value="WAVE-waarde Leerbereid"/>
                        <xsd:enumeration value="Veiligheidsverhaal"/>
                        <xsd:enumeration value="Veilige start 2023"/>
                        <xsd:enumeration value="WAVE-waarde Consequent"/>
                        <xsd:enumeration value="WAVE-alerts en Best Practises 2023"/>
                        <xsd:enumeration value="Veiligheidsdag 2023"/>
                        <xsd:enumeration value="Constructieve veiligheid BVGO"/>
                        <xsd:enumeration value="WAVE-waarde Respect"/>
                        <xsd:enumeration value="Elektrisch Materieel"/>
                        <xsd:enumeration value="WAVE-waarde Eerlijk"/>
                        <xsd:enumeration value="WAVE-alerts en Best Practises 2024"/>
                        <xsd:enumeration value="Veiligheidsdag 2024"/>
                        <xsd:enumeration value="Veiligheidsleiders aan het werk"/>
                        <xsd:enumeration value="Gebruik een mobiel apparaat op een veilige plek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1050673b-4c74-4831-8420-66cff89eac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WAVE_x002d_alertsenBestPractices2024" ma:index="24" nillable="true" ma:displayName="WAVE-alerts en Best Practices 2024" ma:format="Dropdown" ma:internalName="WAVE_x002d_alertsenBestPractices2024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06e99ac-d7cc-43a5-be5b-50337ab62f8e}" ma:internalName="TaxCatchAll" ma:showField="CatchAllData" ma:web="062ffdfe-c787-49e9-aee6-c22124598f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ffdfe-c787-49e9-aee6-c22124598f10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6B502-389B-4E8A-B84F-F4AB7D47291A}">
  <ds:schemaRefs>
    <ds:schemaRef ds:uri="24e35ab4-3cf1-46c9-8eaa-1b1e0ea8a84b"/>
    <ds:schemaRef ds:uri="508e3145-0529-4d6a-a15f-862d6f4bb661"/>
    <ds:schemaRef ds:uri="80547ce2-a977-4319-b44a-40ea7c5ebcbb"/>
    <ds:schemaRef ds:uri="b46f7e7e-091b-45fc-b07a-14756525cb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1DD0A9-397E-4707-86B1-5DFD7A181A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50052-BC58-463A-8D22-09EA351B030C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542</TotalTime>
  <Words>826</Words>
  <Application>Microsoft Office PowerPoint</Application>
  <PresentationFormat>Breedbeeld</PresentationFormat>
  <Paragraphs>103</Paragraphs>
  <Slides>11</Slides>
  <Notes>10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Utilizați dispozitivele mobile într-un loc sigur  Măsura de siguranță nr. 8 a WAVE</vt:lpstr>
      <vt:lpstr>Context</vt:lpstr>
      <vt:lpstr>Utilizarea dispozitivelor mobile</vt:lpstr>
      <vt:lpstr>Riscuri &gt; Ce situații neprevăzute pot apărea?</vt:lpstr>
      <vt:lpstr>Riscuri &gt; la VolkerWessels</vt:lpstr>
      <vt:lpstr>Măsuri &gt; Ce trebuie să faceți? În etapa de pregătire a activităților de lucru</vt:lpstr>
      <vt:lpstr>Măsuri &gt; Ce trebuie să faceți? În mediile de lucru operaționale:</vt:lpstr>
      <vt:lpstr>Ce înseamnă un loc sigur? </vt:lpstr>
      <vt:lpstr>Discuțiile cu ceilalți</vt:lpstr>
      <vt:lpstr>Vă mulțumim pentru atenție!</vt:lpstr>
      <vt:lpstr>Întrebări suplimentare de discutat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Veiligheidsdag  24 maart 2021</dc:title>
  <dc:creator>Buitink, Fleur</dc:creator>
  <cp:lastModifiedBy>Simona Mattana</cp:lastModifiedBy>
  <cp:revision>29</cp:revision>
  <dcterms:created xsi:type="dcterms:W3CDTF">2021-02-11T14:15:30Z</dcterms:created>
  <dcterms:modified xsi:type="dcterms:W3CDTF">2024-10-10T13:19:11Z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0x01010064B4A535ABC5AF4EBA663EBB99F9E108</vt:lpwstr>
  </property>
  <property fmtid="{D5CDD505-2E9C-101B-9397-08002B2CF9AE}" pid="3" name="MediaServiceImageTags">
    <vt:lpwstr/>
  </property>
</Properties>
</file>