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7" r:id="rId5"/>
    <p:sldId id="268" r:id="rId6"/>
    <p:sldId id="267" r:id="rId7"/>
    <p:sldId id="275" r:id="rId8"/>
    <p:sldId id="277" r:id="rId9"/>
    <p:sldId id="273" r:id="rId10"/>
    <p:sldId id="274" r:id="rId11"/>
    <p:sldId id="276" r:id="rId12"/>
    <p:sldId id="271" r:id="rId13"/>
    <p:sldId id="261" r:id="rId14"/>
    <p:sldId id="269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ordink, Bas" initials="RB" lastIdx="1" clrIdx="0">
    <p:extLst>
      <p:ext uri="{19B8F6BF-5375-455C-9EA6-DF929625EA0E}">
        <p15:presenceInfo xmlns:p15="http://schemas.microsoft.com/office/powerpoint/2012/main" userId="S::broordink@volkerwessels.com::e6b80f22-b7ea-4a1b-9826-4cad853679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D89740-DF68-6C12-5D31-7A76EC6F4DB5}" v="5" dt="2024-10-10T13:18:32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74" autoAdjust="0"/>
  </p:normalViewPr>
  <p:slideViewPr>
    <p:cSldViewPr snapToGrid="0">
      <p:cViewPr varScale="1">
        <p:scale>
          <a:sx n="88" d="100"/>
          <a:sy n="88" d="100"/>
        </p:scale>
        <p:origin x="14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ek, Ine van" userId="S::ivbeek@volkerwessels.com::6cdcb5ba-d09f-47fd-a504-8034a8f98ff2" providerId="AD" clId="Web-{B0D89740-DF68-6C12-5D31-7A76EC6F4DB5}"/>
    <pc:docChg chg="modSld">
      <pc:chgData name="Beek, Ine van" userId="S::ivbeek@volkerwessels.com::6cdcb5ba-d09f-47fd-a504-8034a8f98ff2" providerId="AD" clId="Web-{B0D89740-DF68-6C12-5D31-7A76EC6F4DB5}" dt="2024-10-10T13:18:32.117" v="3" actId="1076"/>
      <pc:docMkLst>
        <pc:docMk/>
      </pc:docMkLst>
      <pc:sldChg chg="modSp">
        <pc:chgData name="Beek, Ine van" userId="S::ivbeek@volkerwessels.com::6cdcb5ba-d09f-47fd-a504-8034a8f98ff2" providerId="AD" clId="Web-{B0D89740-DF68-6C12-5D31-7A76EC6F4DB5}" dt="2024-10-10T13:18:32.117" v="3" actId="1076"/>
        <pc:sldMkLst>
          <pc:docMk/>
          <pc:sldMk cId="3648348918" sldId="268"/>
        </pc:sldMkLst>
        <pc:picChg chg="mod">
          <ac:chgData name="Beek, Ine van" userId="S::ivbeek@volkerwessels.com::6cdcb5ba-d09f-47fd-a504-8034a8f98ff2" providerId="AD" clId="Web-{B0D89740-DF68-6C12-5D31-7A76EC6F4DB5}" dt="2024-10-10T13:18:32.117" v="3" actId="1076"/>
          <ac:picMkLst>
            <pc:docMk/>
            <pc:sldMk cId="3648348918" sldId="268"/>
            <ac:picMk id="9" creationId="{15E0E97C-C459-5B03-A20E-F7A7A02A459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C9284CA-EE09-4B3F-9B00-2DDCC75282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06FA12D-EBC8-405D-A962-9ADF910729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317C7-521E-4CAE-AC4F-38E8DAB6A462}" type="datetimeFigureOut">
              <a:rPr lang="nl-NL" smtClean="0"/>
              <a:t>10-10-2024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D59D3B-EF79-4626-9877-36215975A2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50ACBB-A86D-4D70-BC3C-4659F1B339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DE843-64F8-4497-BDD2-590291499EAE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5308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5C2C8-B723-4546-AA45-0F060A885A57}" type="datetimeFigureOut">
              <a:rPr lang="nl-NL" smtClean="0"/>
              <a:t>10-10-2024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0059-9356-5542-B7AC-C623CB1A6CD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429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2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68091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12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22392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3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6070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4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72862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5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18680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6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8603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7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36636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8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319049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9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37124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71730059-9356-5542-B7AC-C623CB1A6CD8}" type="slidenum">
              <a:rPr/>
              <a:t>10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62400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FDBD2BC-DA55-2D4E-8862-5C21587C47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2433FDE-25E2-48D4-8400-7B6AF65954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067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854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753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CD0CF4B3-C9CF-464F-8CD7-A90A2C30A5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294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052BE30-4C57-4501-9608-06608B3D51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24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41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endParaRPr lang="nl-NL" dirty="0"/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E9D430E-E2AE-4011-89CF-35C6762341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84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916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7C9D3DC-E106-4920-BF2B-D274C5BA3C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931" y="6119096"/>
            <a:ext cx="2238998" cy="16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92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074628F-69FD-CA41-8C79-B23139C5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1680"/>
            <a:ext cx="10515600" cy="949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D8E5CA-E8EA-5C4A-8BE1-E97760729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F96F3169-F004-1E41-859E-C1F213D21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66234"/>
            <a:ext cx="418592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CAF06113-FFA7-1846-9695-2AC84ECF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2900" y="6066234"/>
            <a:ext cx="49530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EE4AD8C-2841-0441-ABCE-FDDBA89E857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D734FFE-290E-224F-ACC3-02E50E93109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3937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CF49184-0590-824E-BF9A-DE0914F033C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464300"/>
            <a:ext cx="12192000" cy="393700"/>
          </a:xfrm>
          <a:prstGeom prst="rect">
            <a:avLst/>
          </a:prstGeom>
        </p:spPr>
      </p:pic>
      <p:pic>
        <p:nvPicPr>
          <p:cNvPr id="18" name="Afbeelding 17" descr="Afbeelding met geel, mensen, tekening, man&#10;&#10;Automatisch gegenereerde beschrijving">
            <a:extLst>
              <a:ext uri="{FF2B5EF4-FFF2-40B4-BE49-F238E27FC236}">
                <a16:creationId xmlns:a16="http://schemas.microsoft.com/office/drawing/2014/main" id="{62D31040-170C-634D-A801-DB5693374B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007114" y="0"/>
            <a:ext cx="841986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8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49" r:id="rId3"/>
    <p:sldLayoutId id="2147483657" r:id="rId4"/>
    <p:sldLayoutId id="2147483653" r:id="rId5"/>
    <p:sldLayoutId id="2147483658" r:id="rId6"/>
    <p:sldLayoutId id="2147483650" r:id="rId7"/>
    <p:sldLayoutId id="2147483659" r:id="rId8"/>
    <p:sldLayoutId id="2147483654" r:id="rId9"/>
    <p:sldLayoutId id="214748366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olkerwessels.com/nl/downloadpagina-veiligheid" TargetMode="External"/><Relationship Id="rId2" Type="http://schemas.openxmlformats.org/officeDocument/2006/relationships/hyperlink" Target="mailto:veiligheid@volkerwessels.com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h5lkvQSJiZ4?feature=oembed" TargetMode="Externa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A767E-3DB7-7B46-855B-3C179A0A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036" y="1208146"/>
            <a:ext cx="11817927" cy="2387600"/>
          </a:xfrm>
        </p:spPr>
        <p:txBody>
          <a:bodyPr>
            <a:normAutofit fontScale="90000"/>
          </a:bodyPr>
          <a:lstStyle/>
          <a:p>
            <a:pPr algn="l" rtl="0"/>
            <a:r>
              <a:rPr lang="pt-pt" sz="5300" b="1" i="0" u="none" baseline="0" dirty="0"/>
              <a:t>Utilizar os dispositivos móveis num local seguro</a:t>
            </a:r>
            <a:br>
              <a:rPr lang="pt-pt" dirty="0"/>
            </a:br>
            <a:br>
              <a:rPr lang="pt-pt" dirty="0"/>
            </a:br>
            <a:r>
              <a:rPr lang="pt-pt" sz="2800" b="0" i="1" u="none" baseline="0" dirty="0"/>
              <a:t>A 8.ª regra de segurança WAVE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23FA856-73B9-5E2C-F516-7315B3983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1530" y="2401946"/>
            <a:ext cx="3031434" cy="302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5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667F7-1C6D-824E-BFED-BB824306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pt-pt" b="1" i="0" u="none" baseline="0"/>
              <a:t>Obrigado pela sua atenção!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535D5F-4E78-144C-A407-989D05CBA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endParaRPr lang="pt-pt" dirty="0"/>
          </a:p>
          <a:p>
            <a:pPr marL="0" indent="0" algn="l" rtl="0">
              <a:buNone/>
            </a:pPr>
            <a:r>
              <a:rPr lang="pt-pt" sz="1800" b="0" i="0" u="none" baseline="0">
                <a:hlinkClick r:id="rId2"/>
              </a:rPr>
              <a:t>veiligheid@volkerwessels.com</a:t>
            </a:r>
            <a:endParaRPr lang="pt-pt" sz="1800" dirty="0"/>
          </a:p>
          <a:p>
            <a:pPr marL="0" indent="0" algn="l" rtl="0">
              <a:buNone/>
            </a:pPr>
            <a:r>
              <a:rPr lang="pt-pt" sz="1800" b="0" i="0" u="none" baseline="0">
                <a:hlinkClick r:id="rId3"/>
              </a:rPr>
              <a:t>https://www.volkerwessels.com/nl/downloadpagina-veiligheid</a:t>
            </a:r>
            <a:r>
              <a:rPr lang="pt-pt" sz="1800" b="0" i="0" u="none" baseline="0"/>
              <a:t> </a:t>
            </a:r>
          </a:p>
          <a:p>
            <a:pPr marL="0" indent="0" algn="l" rtl="0">
              <a:buNone/>
            </a:pPr>
            <a:endParaRPr lang="pt-pt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E6CDCE2-2628-0841-B75D-AFF188BC43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rtl="0"/>
            <a:fld id="{4EE4AD8C-2841-0441-ABCE-FDDBA89E857F}" type="slidenum">
              <a:rPr/>
              <a:pPr/>
              <a:t>11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34627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12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/>
          <a:lstStyle/>
          <a:p>
            <a:pPr algn="l" rtl="0"/>
            <a:r>
              <a:rPr lang="pt-pt" b="1" i="0" u="none" baseline="0"/>
              <a:t>Questões adicionais para discussão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790298"/>
            <a:ext cx="11541629" cy="406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pt-pt" b="1" i="0" u="none" baseline="0"/>
              <a:t>Questões adicionais para a sessão.  As perguntas podem ser utilizadas ao seu critério.</a:t>
            </a:r>
          </a:p>
          <a:p>
            <a:pPr marL="0" indent="0" algn="l" rtl="0">
              <a:buNone/>
            </a:pPr>
            <a:endParaRPr lang="pt-pt" sz="2800" b="0" i="0" u="none" strike="noStrike" baseline="0" dirty="0"/>
          </a:p>
          <a:p>
            <a:pPr algn="l" rtl="0"/>
            <a:r>
              <a:rPr lang="pt-pt" sz="2800" b="0" i="0" u="none" strike="noStrike" baseline="0"/>
              <a:t>Quem é que já denunciou uma situação envolvendo um dispositivo móvel?</a:t>
            </a:r>
          </a:p>
          <a:p>
            <a:pPr algn="l" rtl="0"/>
            <a:endParaRPr lang="pt-pt" sz="2800" b="0" i="0" u="none" strike="noStrike" baseline="0" dirty="0"/>
          </a:p>
          <a:p>
            <a:pPr algn="l" rtl="0"/>
            <a:r>
              <a:rPr lang="pt-pt" sz="2800" b="0" i="0" u="none" strike="noStrike" baseline="0"/>
              <a:t>Está sempre seguro quando fala ao telefone?</a:t>
            </a:r>
          </a:p>
          <a:p>
            <a:pPr algn="l" rtl="0"/>
            <a:endParaRPr lang="pt-pt" dirty="0"/>
          </a:p>
          <a:p>
            <a:pPr algn="l" rtl="0"/>
            <a:r>
              <a:rPr lang="pt-pt" sz="2700" b="0" i="0" u="none" baseline="0"/>
              <a:t>Com que frequência utiliza o seu telemóvel no carro? E porquê?</a:t>
            </a:r>
          </a:p>
          <a:p>
            <a:pPr algn="l" rtl="0"/>
            <a:endParaRPr lang="pt-pt" sz="2800" b="0" i="0" u="none" strike="noStrike" baseline="0" dirty="0"/>
          </a:p>
          <a:p>
            <a:pPr algn="l" rtl="0"/>
            <a:r>
              <a:rPr lang="pt-pt" sz="2800" b="0" i="0" u="none" strike="noStrike" baseline="0"/>
              <a:t>O que pode fazer para utilizar um dispositivo móvel em segurança no local de trabalho operacional?</a:t>
            </a:r>
          </a:p>
          <a:p>
            <a:pPr algn="l" rtl="0"/>
            <a:endParaRPr lang="pt-pt" sz="2800" b="0" i="0" u="none" strike="noStrike" baseline="0" dirty="0"/>
          </a:p>
          <a:p>
            <a:pPr algn="l" rtl="0"/>
            <a:r>
              <a:rPr lang="pt-pt" b="0" i="0" u="none" baseline="0"/>
              <a:t>Onde é o local designado para utilizar um dispositivo móvel em segurança neste local de trabalho?</a:t>
            </a:r>
            <a:endParaRPr lang="pt-pt" sz="2800" b="0" i="0" u="none" strike="noStrike" baseline="0" dirty="0"/>
          </a:p>
          <a:p>
            <a:pPr algn="l" rtl="0"/>
            <a:endParaRPr lang="pt-pt" sz="2800" b="0" i="0" u="none" strike="noStrike" baseline="0" dirty="0"/>
          </a:p>
          <a:p>
            <a:pPr algn="l" rtl="0"/>
            <a:r>
              <a:rPr lang="pt-pt" sz="2800" b="0" i="0" u="none" strike="noStrike" baseline="0"/>
              <a:t>Quem tem a aplicação WAVE no seu telemóvel?  Qual foi a última denúncia que fez?</a:t>
            </a:r>
          </a:p>
          <a:p>
            <a:pPr marL="0" indent="0" algn="l" rtl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8699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358EB-E399-4443-BA65-4846226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pt-pt" b="1" i="0" u="none" baseline="0"/>
              <a:t>Contexto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2A0E52-A3D1-AC44-97E9-4AE4FCB6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lnSpc>
                <a:spcPct val="107000"/>
              </a:lnSpc>
              <a:spcAft>
                <a:spcPts val="800"/>
              </a:spcAft>
              <a:buNone/>
            </a:pPr>
            <a:br>
              <a:rPr lang="pt-pt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1800"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C4B5DED-CBC7-9242-98B4-62FC477186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rtl="0"/>
            <a:fld id="{4EE4AD8C-2841-0441-ABCE-FDDBA89E857F}" type="slidenum">
              <a:rPr/>
              <a:pPr/>
              <a:t>3</a:t>
            </a:fld>
            <a:endParaRPr lang="pt-pt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ECF6BBEC-608B-4D4B-95C8-A3DAF85A5A22}"/>
              </a:ext>
            </a:extLst>
          </p:cNvPr>
          <p:cNvSpPr txBox="1"/>
          <p:nvPr/>
        </p:nvSpPr>
        <p:spPr>
          <a:xfrm>
            <a:off x="838199" y="1690688"/>
            <a:ext cx="6954983" cy="3176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sz="1600" b="0" i="0" u="none" baseline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 nossos valores e regras de segurança WAVE garantem que todos regressamos a casa em segurança no final do dia. Os dispositivos móveis tornaram-se uma funcionalidade essencial do dia a dia. Quer seja para assuntos profissionais ou privados, ou</a:t>
            </a:r>
            <a:r>
              <a:rPr lang="pt-pt" sz="1600" b="0" i="0" u="none" baseline="0">
                <a:ea typeface="Calibri" panose="020F0502020204030204" pitchFamily="34" charset="0"/>
                <a:cs typeface="Times New Roman" panose="02020603050405020304" pitchFamily="18" charset="0"/>
              </a:rPr>
              <a:t> para manter o contacto com os nossos entes queridos, estamos todos contactáveis durante grande parte do dia. Nos nossos locais de trabalho operacionais, isso é útil para organizar rapidamente as coisas entre o trabalho, mas também pode criar riscos quando combinado com as nossas atividades profissionais diárias.</a:t>
            </a:r>
          </a:p>
          <a:p>
            <a:pPr marL="0" indent="0" algn="l" rtl="0">
              <a:lnSpc>
                <a:spcPct val="107000"/>
              </a:lnSpc>
              <a:spcAft>
                <a:spcPts val="800"/>
              </a:spcAft>
              <a:buNone/>
            </a:pPr>
            <a:endParaRPr lang="pt-pt" sz="1600" dirty="0"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sz="1600" b="0" i="0" u="none" baseline="0">
                <a:cs typeface="Times New Roman" panose="02020603050405020304" pitchFamily="18" charset="0"/>
              </a:rPr>
              <a:t>Esta sessão explica porque é que a VolkerWessels vai introduzir uma 8.ª regra de segurança e como pode utilizar um dispositivo móvel em segurança num local de trabalho operacional.</a:t>
            </a:r>
          </a:p>
        </p:txBody>
      </p:sp>
      <p:pic>
        <p:nvPicPr>
          <p:cNvPr id="9" name="Picture 8" descr="Afbeelding met tekst, schermopname, logo, Lettertype&#10;&#10;Automatisch gegenereerde beschrijving">
            <a:extLst>
              <a:ext uri="{FF2B5EF4-FFF2-40B4-BE49-F238E27FC236}">
                <a16:creationId xmlns:a16="http://schemas.microsoft.com/office/drawing/2014/main" id="{15E0E97C-C459-5B03-A20E-F7A7A02A4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2518" y="1055751"/>
            <a:ext cx="3735770" cy="532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8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4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/>
          <a:lstStyle/>
          <a:p>
            <a:pPr algn="l" rtl="0"/>
            <a:r>
              <a:rPr lang="pt-pt" b="1" i="0" u="none" baseline="0"/>
              <a:t>Utilização de dispositivos móveis</a:t>
            </a:r>
          </a:p>
        </p:txBody>
      </p:sp>
      <p:pic>
        <p:nvPicPr>
          <p:cNvPr id="2" name="Onlinemedia 1" title="MarkLives #AdoftheWeek: Safely Home's #ItCanWait • FCB Cape Town &amp; Egg Films">
            <a:hlinkClick r:id="" action="ppaction://media"/>
            <a:extLst>
              <a:ext uri="{FF2B5EF4-FFF2-40B4-BE49-F238E27FC236}">
                <a16:creationId xmlns:a16="http://schemas.microsoft.com/office/drawing/2014/main" id="{3E1B261C-8A05-8E34-D9A7-113A0F55356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56826" y="1330036"/>
            <a:ext cx="7983048" cy="451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9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5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>
            <a:normAutofit/>
          </a:bodyPr>
          <a:lstStyle/>
          <a:p>
            <a:pPr algn="l" rtl="0"/>
            <a:r>
              <a:rPr lang="pt-pt" b="1" i="0" u="none" baseline="0"/>
              <a:t>Riscos &gt; O que pode correr mal?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790298"/>
            <a:ext cx="11541629" cy="4064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Font typeface="Arial" panose="020B0604020202020204" pitchFamily="34" charset="0"/>
              <a:buChar char="•"/>
            </a:pPr>
            <a:r>
              <a:rPr lang="pt-pt" sz="1800" b="0" i="0" u="none" baseline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Distrai-se com a utilização do dispositivo (mensagens, e-mails, reuniões online, telefonemas, etc.) e, consequentemente, não está totalmente concentrado na sua própria segurança e na segurança das pessoas que o rodeiam.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8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8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Podem surgir situações perigosas, por exemplo, na proximidade de equipamentos, objetos pesados ou tráfego local</a:t>
            </a:r>
            <a:r>
              <a:rPr lang="pt-pt" sz="1800" b="0" i="0" u="none" baseline="0">
                <a:solidFill>
                  <a:srgbClr val="333333"/>
                </a:solidFill>
                <a:highlight>
                  <a:srgbClr val="FFFFFF"/>
                </a:highlight>
              </a:rPr>
              <a:t>.</a:t>
            </a:r>
            <a:endParaRPr lang="pt-pt" sz="18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marL="0" indent="0" algn="l" rtl="0">
              <a:buNone/>
            </a:pPr>
            <a:endParaRPr lang="pt-pt" sz="18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800" b="0" i="0" u="none" baseline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Pode acabar involuntariamente na zona de perigo dos veículos.</a:t>
            </a:r>
          </a:p>
          <a:p>
            <a:pPr marL="0" indent="0" algn="l" rtl="0">
              <a:buNone/>
            </a:pPr>
            <a:endParaRPr lang="pt-pt" sz="18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800" b="0" i="0" u="none" baseline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Se telefonar a um colaborador que está a trabalhar nas operações, ele(a) pode distrair-se com a chamada.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8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800" b="0" i="0" u="none" baseline="0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Nos últimos anos, a utilização de dispositivos móveis contribuiu para acidentes fatais na VolkerWessels.</a:t>
            </a:r>
          </a:p>
        </p:txBody>
      </p:sp>
    </p:spTree>
    <p:extLst>
      <p:ext uri="{BB962C8B-B14F-4D97-AF65-F5344CB8AC3E}">
        <p14:creationId xmlns:p14="http://schemas.microsoft.com/office/powerpoint/2010/main" val="192009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6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>
            <a:normAutofit/>
          </a:bodyPr>
          <a:lstStyle/>
          <a:p>
            <a:pPr algn="l" rtl="0"/>
            <a:r>
              <a:rPr lang="pt-pt" b="1" i="0" u="none" baseline="0"/>
              <a:t>Riscos &gt; na VolkerWessels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790298"/>
            <a:ext cx="11541629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pt-pt" sz="1800" b="0" i="0" u="none" baseline="0">
                <a:solidFill>
                  <a:srgbClr val="FF0000"/>
                </a:solidFill>
                <a:effectLst/>
                <a:highlight>
                  <a:srgbClr val="FFFFFF"/>
                </a:highlight>
              </a:rPr>
              <a:t>&lt;PLACEHOLDER: colocar aqui o material de apoio da sua empresa. Podem ser fotografias que mostrem a utilização de dispositivos móveis que levem a situações de risco ou, por exemplo, denúncias MOHS relevantes a partir da aplicação WAVE. &gt; </a:t>
            </a:r>
          </a:p>
        </p:txBody>
      </p:sp>
    </p:spTree>
    <p:extLst>
      <p:ext uri="{BB962C8B-B14F-4D97-AF65-F5344CB8AC3E}">
        <p14:creationId xmlns:p14="http://schemas.microsoft.com/office/powerpoint/2010/main" val="1007220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7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>
            <a:normAutofit fontScale="90000"/>
          </a:bodyPr>
          <a:lstStyle/>
          <a:p>
            <a:pPr algn="l" rtl="0"/>
            <a:r>
              <a:rPr lang="pt-pt" b="1" i="0" u="none" baseline="0"/>
              <a:t>Medidas &gt; o que deve fazer?</a:t>
            </a:r>
            <a:br>
              <a:rPr lang="pt-pt"/>
            </a:br>
            <a:r>
              <a:rPr lang="pt-pt" sz="2700" b="1" i="0" u="none" baseline="0"/>
              <a:t>Ao preparar atividades laborais</a:t>
            </a:r>
            <a:endParaRPr lang="pt-pt" dirty="0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790298"/>
            <a:ext cx="11541629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pt-pt" sz="1800" b="0" i="0" u="none" baseline="0">
                <a:solidFill>
                  <a:srgbClr val="333333"/>
                </a:solidFill>
                <a:highlight>
                  <a:srgbClr val="FFFFFF"/>
                </a:highlight>
              </a:rPr>
              <a:t>Ao preparar atividades laborais, designar um ou mais locais onde os dispositivos móveis podem ser utilizados em segurança. </a:t>
            </a:r>
          </a:p>
          <a:p>
            <a:endParaRPr lang="pt-pt" sz="18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algn="l" rtl="0"/>
            <a:r>
              <a:rPr lang="pt-pt" sz="1800" b="0" i="0" u="none" baseline="0">
                <a:solidFill>
                  <a:srgbClr val="333333"/>
                </a:solidFill>
                <a:highlight>
                  <a:srgbClr val="FFFFFF"/>
                </a:highlight>
              </a:rPr>
              <a:t>Segregar esses locais de forma visível e segura.</a:t>
            </a:r>
          </a:p>
          <a:p>
            <a:endParaRPr lang="pt-pt" sz="18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algn="l" rtl="0"/>
            <a:r>
              <a:rPr lang="pt-pt" sz="1800" b="0" i="0" u="none" baseline="0">
                <a:solidFill>
                  <a:srgbClr val="333333"/>
                </a:solidFill>
                <a:highlight>
                  <a:srgbClr val="FFFFFF"/>
                </a:highlight>
              </a:rPr>
              <a:t>Informar as pessoas no local de trabalho operacional sobre a utilização segura de dispositivos móveis no local e onde é permitido utilizar um dispositivo móvel em segurança.</a:t>
            </a:r>
          </a:p>
          <a:p>
            <a:pPr marL="0" indent="0" algn="l" rtl="0">
              <a:buNone/>
            </a:pPr>
            <a:endParaRPr lang="pt-pt" sz="1800" dirty="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1819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8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>
            <a:normAutofit fontScale="90000"/>
          </a:bodyPr>
          <a:lstStyle/>
          <a:p>
            <a:pPr algn="l" rtl="0"/>
            <a:r>
              <a:rPr lang="pt-pt" b="1" i="0" u="none" baseline="0"/>
              <a:t>Medidas &gt; o que deve fazer?</a:t>
            </a:r>
            <a:br>
              <a:rPr lang="pt-pt"/>
            </a:br>
            <a:r>
              <a:rPr lang="pt-pt" sz="2700" b="1" i="0" u="none" baseline="0"/>
              <a:t>Nos locais de trabalho operacionais</a:t>
            </a:r>
            <a:endParaRPr lang="pt-pt" dirty="0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405737"/>
            <a:ext cx="11016767" cy="48426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Telefonar de um </a:t>
            </a:r>
            <a:r>
              <a:rPr lang="pt-pt" sz="1500" b="1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local seguro</a:t>
            </a: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b="1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500" b="1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Manter-se imóvel </a:t>
            </a: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ao fazer uma chamada telefónica para evitar cair ou tropeçar.</a:t>
            </a:r>
          </a:p>
          <a:p>
            <a:pPr marL="0" indent="0" algn="l" rtl="0">
              <a:buNone/>
            </a:pPr>
            <a:endParaRPr lang="pt-pt" sz="15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Manter uma utilização </a:t>
            </a:r>
            <a:r>
              <a:rPr lang="pt-pt" sz="1500" b="1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breve</a:t>
            </a: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(por exemplo, a chamada) do dispositivo! </a:t>
            </a:r>
            <a:r>
              <a:rPr lang="pt-pt" sz="1500" b="0" i="0" u="none" baseline="0">
                <a:solidFill>
                  <a:srgbClr val="333333"/>
                </a:solidFill>
                <a:highlight>
                  <a:srgbClr val="FFFFFF"/>
                </a:highlight>
              </a:rPr>
              <a:t>Se a conversa demorar um pouco mais, ou se for uma conversa difícil, de preferência estacionar o carro ou a máquina ou voltar a ligar mais tarde.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500" b="0" i="0" u="none" baseline="0">
                <a:solidFill>
                  <a:srgbClr val="333333"/>
                </a:solidFill>
                <a:highlight>
                  <a:srgbClr val="FFFFFF"/>
                </a:highlight>
              </a:rPr>
              <a:t>Utilizar os dispositivos móveis apenas para fins profissionais (por exemplo, para pedir equipamento, comunicar avarias ou incidentes e acidentes utilizando a aplicação WAVE).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Ter conversas privadas durante os períodos de descanso e de pausa previstos.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É </a:t>
            </a:r>
            <a:r>
              <a:rPr lang="pt-pt" sz="1500" b="1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proibido </a:t>
            </a: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ter o seu smartphone na mão enquanto conduz e/ou opera um carro ou uma máquina! 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pt-pt" sz="1500" b="0" i="0" u="none" baseline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É proibido ter o ecrã ligado durante uma videochamada enquanto opera o automóvel ou a máquina. Se for uma conversa difícil, considerar estacionar o carro.</a:t>
            </a: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algn="l" rtl="0">
              <a:buFont typeface="Arial" panose="020B0604020202020204" pitchFamily="34" charset="0"/>
              <a:buChar char="•"/>
            </a:pPr>
            <a:endParaRPr lang="pt-pt" sz="1500" b="0" i="0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72005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9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69" y="600558"/>
            <a:ext cx="10515600" cy="929968"/>
          </a:xfrm>
        </p:spPr>
        <p:txBody>
          <a:bodyPr>
            <a:normAutofit fontScale="90000"/>
          </a:bodyPr>
          <a:lstStyle/>
          <a:p>
            <a:pPr algn="l" rtl="0"/>
            <a:r>
              <a:rPr lang="pt-pt" b="1" i="0" u="none" baseline="0" dirty="0"/>
              <a:t>O que é um local seguro?</a:t>
            </a:r>
            <a:br>
              <a:rPr lang="pt-pt" dirty="0"/>
            </a:br>
            <a:endParaRPr lang="pt-pt" dirty="0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530526"/>
            <a:ext cx="11541629" cy="462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pt-pt" sz="1600" b="0" i="0" u="none" baseline="0">
                <a:solidFill>
                  <a:srgbClr val="333333"/>
                </a:solidFill>
                <a:highlight>
                  <a:srgbClr val="FFFFFF"/>
                </a:highlight>
                <a:ea typeface="Verdana" panose="020B0604030504040204" pitchFamily="34" charset="0"/>
              </a:rPr>
              <a:t>Os dispositivos móveis devem ser utilizados num local seguro. Um local seguro é:</a:t>
            </a:r>
            <a:endParaRPr lang="pt-pt" sz="1600" b="0" i="0" dirty="0">
              <a:solidFill>
                <a:srgbClr val="333333"/>
              </a:solidFill>
              <a:effectLst/>
              <a:highlight>
                <a:srgbClr val="FFFFFF"/>
              </a:highlight>
              <a:ea typeface="Verdana" panose="020B0604030504040204" pitchFamily="34" charset="0"/>
            </a:endParaRPr>
          </a:p>
          <a:p>
            <a:pPr algn="l" rtl="0">
              <a:buFont typeface="Arial" panose="020B0604020202020204" pitchFamily="34" charset="0"/>
              <a:buChar char="•"/>
            </a:pPr>
            <a:endParaRPr lang="pt-pt" sz="1600" b="1" i="0" dirty="0">
              <a:solidFill>
                <a:srgbClr val="333333"/>
              </a:solidFill>
              <a:effectLst/>
              <a:highlight>
                <a:srgbClr val="FFFFFF"/>
              </a:highlight>
              <a:ea typeface="Verdana" panose="020B0604030504040204" pitchFamily="34" charset="0"/>
            </a:endParaRPr>
          </a:p>
          <a:p>
            <a:pPr algn="l" rtl="0"/>
            <a:r>
              <a:rPr lang="pt-pt" sz="1600" b="0" i="0" u="none" baseline="0">
                <a:ea typeface="Verdana" panose="020B0604030504040204" pitchFamily="34" charset="0"/>
              </a:rPr>
              <a:t>O local designado pelo projeto ou pelo supervisor e, se possível, assinalado como local seguro.</a:t>
            </a:r>
          </a:p>
          <a:p>
            <a:pPr algn="l" rtl="0"/>
            <a:endParaRPr lang="pt-pt" sz="1600" dirty="0">
              <a:ea typeface="Verdana" panose="020B0604030504040204" pitchFamily="34" charset="0"/>
            </a:endParaRPr>
          </a:p>
          <a:p>
            <a:pPr algn="l" rtl="0"/>
            <a:r>
              <a:rPr lang="pt-pt" sz="1600" b="0" i="0" u="none" baseline="0">
                <a:effectLst/>
                <a:ea typeface="Verdana" panose="020B0604030504040204" pitchFamily="34" charset="0"/>
              </a:rPr>
              <a:t>Fora do trajeto do tráfego de trabalho ou do tráfego local.</a:t>
            </a:r>
          </a:p>
          <a:p>
            <a:pPr algn="l" rtl="0"/>
            <a:endParaRPr lang="pt-pt" sz="1600" dirty="0">
              <a:effectLst/>
              <a:ea typeface="Verdana" panose="020B0604030504040204" pitchFamily="34" charset="0"/>
            </a:endParaRPr>
          </a:p>
          <a:p>
            <a:pPr algn="l" rtl="0"/>
            <a:r>
              <a:rPr lang="pt-pt" sz="1600" b="0" i="0" u="none" baseline="0">
                <a:effectLst/>
                <a:ea typeface="Verdana" panose="020B0604030504040204" pitchFamily="34" charset="0"/>
              </a:rPr>
              <a:t>A uma distância mínima de 4 metros dos limites, buracos e reentrâncias, em relação ao risco de queda.</a:t>
            </a:r>
          </a:p>
          <a:p>
            <a:pPr algn="l" rtl="0"/>
            <a:endParaRPr lang="pt-pt" sz="1600" dirty="0">
              <a:effectLst/>
              <a:ea typeface="Verdana" panose="020B0604030504040204" pitchFamily="34" charset="0"/>
            </a:endParaRPr>
          </a:p>
          <a:p>
            <a:pPr algn="l" rtl="0"/>
            <a:r>
              <a:rPr lang="pt-pt" sz="1600" b="0" i="0" u="none" baseline="0">
                <a:ea typeface="Verdana" panose="020B0604030504040204" pitchFamily="34" charset="0"/>
              </a:rPr>
              <a:t>Longe de </a:t>
            </a:r>
            <a:r>
              <a:rPr lang="pt-pt" sz="1600" b="0" i="0" u="none" baseline="0">
                <a:effectLst/>
                <a:ea typeface="Verdana" panose="020B0604030504040204" pitchFamily="34" charset="0"/>
              </a:rPr>
              <a:t>cargas que estão a ser içadas ou levantadas e fora do raio de viragem</a:t>
            </a:r>
            <a:r>
              <a:rPr lang="pt-pt" sz="1600" b="0" i="0" u="none" baseline="0">
                <a:ea typeface="Verdana" panose="020B0604030504040204" pitchFamily="34" charset="0"/>
              </a:rPr>
              <a:t> das máquinas.</a:t>
            </a:r>
          </a:p>
          <a:p>
            <a:pPr algn="l" rtl="0"/>
            <a:endParaRPr lang="pt-pt" sz="1600" dirty="0">
              <a:effectLst/>
              <a:ea typeface="Verdana" panose="020B0604030504040204" pitchFamily="34" charset="0"/>
            </a:endParaRPr>
          </a:p>
          <a:p>
            <a:pPr algn="l" rtl="0"/>
            <a:r>
              <a:rPr lang="pt-pt" sz="1600" b="0" i="0" u="none" baseline="0">
                <a:effectLst/>
                <a:ea typeface="Verdana" panose="020B0604030504040204" pitchFamily="34" charset="0"/>
              </a:rPr>
              <a:t>Numa zona protegida contra explosões (materiais perigosos).</a:t>
            </a:r>
          </a:p>
          <a:p>
            <a:pPr algn="l" rtl="0"/>
            <a:endParaRPr lang="pt-pt" sz="1600" dirty="0">
              <a:effectLst/>
              <a:ea typeface="Verdana" panose="020B0604030504040204" pitchFamily="34" charset="0"/>
            </a:endParaRPr>
          </a:p>
          <a:p>
            <a:pPr algn="l" rtl="0"/>
            <a:r>
              <a:rPr lang="pt-pt" sz="1600" b="0" i="0" u="none" baseline="0">
                <a:effectLst/>
                <a:ea typeface="Verdana" panose="020B0604030504040204" pitchFamily="34" charset="0"/>
              </a:rPr>
              <a:t>Onde é claramente visível para os seus colegas.</a:t>
            </a:r>
            <a:endParaRPr lang="pt-pt" sz="1600" b="0" i="0" dirty="0">
              <a:solidFill>
                <a:srgbClr val="333333"/>
              </a:solidFill>
              <a:effectLst/>
              <a:highlight>
                <a:srgbClr val="FFFFFF"/>
              </a:highlight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69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85969" y="6073790"/>
            <a:ext cx="495300" cy="221457"/>
          </a:xfrm>
        </p:spPr>
        <p:txBody>
          <a:bodyPr/>
          <a:lstStyle/>
          <a:p>
            <a:pPr algn="l" rtl="0"/>
            <a:fld id="{4EE4AD8C-2841-0441-ABCE-FDDBA89E857F}" type="slidenum">
              <a:rPr/>
              <a:pPr/>
              <a:t>10</a:t>
            </a:fld>
            <a:endParaRPr lang="pt-pt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/>
          <a:lstStyle/>
          <a:p>
            <a:pPr algn="l" rtl="0"/>
            <a:r>
              <a:rPr lang="pt-pt" b="1" i="0" u="none" baseline="0"/>
              <a:t>Falar uns com os outros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AE7CDBC2-733E-4F8F-8DEA-3D9F0E942E24}"/>
              </a:ext>
            </a:extLst>
          </p:cNvPr>
          <p:cNvSpPr txBox="1">
            <a:spLocks/>
          </p:cNvSpPr>
          <p:nvPr/>
        </p:nvSpPr>
        <p:spPr>
          <a:xfrm>
            <a:off x="485969" y="1790298"/>
            <a:ext cx="11541629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 rtl="0">
              <a:buFont typeface="+mj-lt"/>
              <a:buAutoNum type="arabicPeriod"/>
            </a:pPr>
            <a:endParaRPr lang="pt-pt" dirty="0"/>
          </a:p>
          <a:p>
            <a:pPr marL="514350" indent="-514350" algn="l" rtl="0">
              <a:buFont typeface="+mj-lt"/>
              <a:buAutoNum type="arabicPeriod"/>
            </a:pPr>
            <a:r>
              <a:rPr lang="pt-pt" sz="2000" b="0" i="0" u="none" baseline="0">
                <a:ea typeface="Verdana" panose="020B0604030504040204" pitchFamily="34" charset="0"/>
              </a:rPr>
              <a:t>Distrai-se com dispositivos móveis no local de trabalho?</a:t>
            </a:r>
          </a:p>
          <a:p>
            <a:pPr marL="514350" indent="-514350" algn="l" rtl="0">
              <a:buFont typeface="+mj-lt"/>
              <a:buAutoNum type="arabicPeriod"/>
            </a:pPr>
            <a:endParaRPr lang="pt-pt" sz="2000" dirty="0">
              <a:ea typeface="Verdana" panose="020B0604030504040204" pitchFamily="34" charset="0"/>
            </a:endParaRPr>
          </a:p>
          <a:p>
            <a:pPr marL="457200" indent="-457200" algn="l" rtl="0">
              <a:buFont typeface="+mj-lt"/>
              <a:buAutoNum type="arabicPeriod"/>
            </a:pPr>
            <a:endParaRPr lang="pt-pt" sz="2000" dirty="0">
              <a:ea typeface="Verdana" panose="020B0604030504040204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pt-pt" sz="2000" b="0" i="0" u="none" baseline="0">
                <a:ea typeface="Verdana" panose="020B0604030504040204" pitchFamily="34" charset="0"/>
              </a:rPr>
              <a:t>O que pode fazer neste local de trabalho para trabalhar de forma (mais) segura com dispositivos móveis?</a:t>
            </a:r>
          </a:p>
        </p:txBody>
      </p:sp>
    </p:spTree>
    <p:extLst>
      <p:ext uri="{BB962C8B-B14F-4D97-AF65-F5344CB8AC3E}">
        <p14:creationId xmlns:p14="http://schemas.microsoft.com/office/powerpoint/2010/main" val="26464185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1">
      <a:dk1>
        <a:srgbClr val="000000"/>
      </a:dk1>
      <a:lt1>
        <a:srgbClr val="FFFFFF"/>
      </a:lt1>
      <a:dk2>
        <a:srgbClr val="000000"/>
      </a:dk2>
      <a:lt2>
        <a:srgbClr val="FFDD00"/>
      </a:lt2>
      <a:accent1>
        <a:srgbClr val="000000"/>
      </a:accent1>
      <a:accent2>
        <a:srgbClr val="FFDD00"/>
      </a:accent2>
      <a:accent3>
        <a:srgbClr val="FFFFFF"/>
      </a:accent3>
      <a:accent4>
        <a:srgbClr val="666666"/>
      </a:accent4>
      <a:accent5>
        <a:srgbClr val="5B9BD5"/>
      </a:accent5>
      <a:accent6>
        <a:srgbClr val="70AD47"/>
      </a:accent6>
      <a:hlink>
        <a:srgbClr val="000000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9252B65C-5470-0A41-9940-C699F80E7CA4}" vid="{AD2F2E86-5680-F847-BA77-AE4D3793842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62ffdfe-c787-49e9-aee6-c22124598f10">
      <UserInfo>
        <DisplayName>Hollander, William</DisplayName>
        <AccountId>12</AccountId>
        <AccountType/>
      </UserInfo>
    </SharedWithUsers>
    <TaxCatchAll xmlns="484c8c59-755d-4516-b8d2-1621b38262b4" xsi:nil="true"/>
    <lcf76f155ced4ddcb4097134ff3c332f xmlns="528030cc-51b5-44b5-b722-528c6c2fb7e5">
      <Terms xmlns="http://schemas.microsoft.com/office/infopath/2007/PartnerControls"/>
    </lcf76f155ced4ddcb4097134ff3c332f>
    <Categorie xmlns="528030cc-51b5-44b5-b722-528c6c2fb7e5">
      <Value>Gebruik een mobiel apparaat op een veilige plek</Value>
    </Categorie>
    <WAVE_x002d_alertsenBestPractices2024 xmlns="528030cc-51b5-44b5-b722-528c6c2fb7e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B4A535ABC5AF4EBA663EBB99F9E108" ma:contentTypeVersion="18" ma:contentTypeDescription="Een nieuw document maken." ma:contentTypeScope="" ma:versionID="f4af081be6af1dcbd4ab18288f63b42f">
  <xsd:schema xmlns:xsd="http://www.w3.org/2001/XMLSchema" xmlns:xs="http://www.w3.org/2001/XMLSchema" xmlns:p="http://schemas.microsoft.com/office/2006/metadata/properties" xmlns:ns2="528030cc-51b5-44b5-b722-528c6c2fb7e5" xmlns:ns3="484c8c59-755d-4516-b8d2-1621b38262b4" xmlns:ns4="062ffdfe-c787-49e9-aee6-c22124598f10" targetNamespace="http://schemas.microsoft.com/office/2006/metadata/properties" ma:root="true" ma:fieldsID="5c302dc3853a6516db56b3e87185cc0d" ns2:_="" ns3:_="" ns4:_="">
    <xsd:import namespace="528030cc-51b5-44b5-b722-528c6c2fb7e5"/>
    <xsd:import namespace="484c8c59-755d-4516-b8d2-1621b38262b4"/>
    <xsd:import namespace="062ffdfe-c787-49e9-aee6-c22124598f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Categori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4:SharedWithUsers" minOccurs="0"/>
                <xsd:element ref="ns4:SharedWithDetails" minOccurs="0"/>
                <xsd:element ref="ns2:WAVE_x002d_alertsenBestPractices202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30cc-51b5-44b5-b722-528c6c2fb7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ategorie" ma:index="16" nillable="true" ma:displayName="Categorie" ma:format="Dropdown" ma:internalName="Categori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Veiligheid in cijfers"/>
                        <xsd:enumeration value="Brain Based Safety"/>
                        <xsd:enumeration value="Ongevalsonderzoek"/>
                        <xsd:enumeration value="Beleid en Procedures"/>
                        <xsd:enumeration value="WAVE-waarde Open"/>
                        <xsd:enumeration value="WAVE-waarde Verantwoordelijk"/>
                        <xsd:enumeration value="Veiligheidsprogramma boek"/>
                        <xsd:enumeration value="Huisstijlhandboek"/>
                        <xsd:enumeration value="WAVE-alerts en Best Practises 2022"/>
                        <xsd:enumeration value="WAVE-alerts en Best Practises 2021"/>
                        <xsd:enumeration value="WAVE-alerts en Best Practises 2020"/>
                        <xsd:enumeration value="WAVE-alerts en Best Practises 2019"/>
                        <xsd:enumeration value="WAVE-alerts en Best Practises 2018"/>
                        <xsd:enumeration value="WAVE-alerts en Best Practises 2017"/>
                        <xsd:enumeration value="WAVE-alerts en Best Practises ouder"/>
                        <xsd:enumeration value="Veiligheidsagenda"/>
                        <xsd:enumeration value="Veiligheidskrant"/>
                        <xsd:enumeration value="Laden en lossen"/>
                        <xsd:enumeration value="Reductie aanrijdgevaar"/>
                        <xsd:enumeration value="Snijden"/>
                        <xsd:enumeration value="Hitte"/>
                        <xsd:enumeration value="Trappen"/>
                        <xsd:enumeration value="Werken op hoogte"/>
                        <xsd:enumeration value="Veiligheidsdag 2022"/>
                        <xsd:enumeration value="Veiligheidsdag 2021"/>
                        <xsd:enumeration value="KAM"/>
                        <xsd:enumeration value="WAVE-waarde Actie"/>
                        <xsd:enumeration value="Keuze 28"/>
                        <xsd:enumeration value="Agressie"/>
                        <xsd:enumeration value="WAVE-waarde Leerbereid"/>
                        <xsd:enumeration value="Veiligheidsverhaal"/>
                        <xsd:enumeration value="Veilige start 2023"/>
                        <xsd:enumeration value="WAVE-waarde Consequent"/>
                        <xsd:enumeration value="WAVE-alerts en Best Practises 2023"/>
                        <xsd:enumeration value="Veiligheidsdag 2023"/>
                        <xsd:enumeration value="Constructieve veiligheid BVGO"/>
                        <xsd:enumeration value="WAVE-waarde Respect"/>
                        <xsd:enumeration value="Elektrisch Materieel"/>
                        <xsd:enumeration value="WAVE-waarde Eerlijk"/>
                        <xsd:enumeration value="WAVE-alerts en Best Practises 2024"/>
                        <xsd:enumeration value="Veiligheidsdag 2024"/>
                        <xsd:enumeration value="Veiligheidsleiders aan het werk"/>
                        <xsd:enumeration value="Gebruik een mobiel apparaat op een veilige plek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1050673b-4c74-4831-8420-66cff89eac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WAVE_x002d_alertsenBestPractices2024" ma:index="24" nillable="true" ma:displayName="WAVE-alerts en Best Practices 2024" ma:format="Dropdown" ma:internalName="WAVE_x002d_alertsenBestPractices2024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4c8c59-755d-4516-b8d2-1621b38262b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06e99ac-d7cc-43a5-be5b-50337ab62f8e}" ma:internalName="TaxCatchAll" ma:showField="CatchAllData" ma:web="062ffdfe-c787-49e9-aee6-c22124598f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ffdfe-c787-49e9-aee6-c22124598f10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B6B502-389B-4E8A-B84F-F4AB7D47291A}">
  <ds:schemaRefs>
    <ds:schemaRef ds:uri="24e35ab4-3cf1-46c9-8eaa-1b1e0ea8a84b"/>
    <ds:schemaRef ds:uri="508e3145-0529-4d6a-a15f-862d6f4bb661"/>
    <ds:schemaRef ds:uri="80547ce2-a977-4319-b44a-40ea7c5ebcbb"/>
    <ds:schemaRef ds:uri="b46f7e7e-091b-45fc-b07a-14756525cbd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F67F3E5-EC18-4881-9C92-76E5804381FD}"/>
</file>

<file path=customXml/itemProps3.xml><?xml version="1.0" encoding="utf-8"?>
<ds:datastoreItem xmlns:ds="http://schemas.openxmlformats.org/officeDocument/2006/customXml" ds:itemID="{C01DD0A9-397E-4707-86B1-5DFD7A181A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544</TotalTime>
  <Words>834</Words>
  <Application>Microsoft Office PowerPoint</Application>
  <PresentationFormat>Breedbeeld</PresentationFormat>
  <Paragraphs>103</Paragraphs>
  <Slides>11</Slides>
  <Notes>10</Notes>
  <HiddenSlides>0</HiddenSlides>
  <MMClips>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Utilizar os dispositivos móveis num local seguro  A 8.ª regra de segurança WAVE</vt:lpstr>
      <vt:lpstr>Contexto</vt:lpstr>
      <vt:lpstr>Utilização de dispositivos móveis</vt:lpstr>
      <vt:lpstr>Riscos &gt; O que pode correr mal?</vt:lpstr>
      <vt:lpstr>Riscos &gt; na VolkerWessels</vt:lpstr>
      <vt:lpstr>Medidas &gt; o que deve fazer? Ao preparar atividades laborais</vt:lpstr>
      <vt:lpstr>Medidas &gt; o que deve fazer? Nos locais de trabalho operacionais</vt:lpstr>
      <vt:lpstr>O que é um local seguro? </vt:lpstr>
      <vt:lpstr>Falar uns com os outros</vt:lpstr>
      <vt:lpstr>Obrigado pela sua atenção!</vt:lpstr>
      <vt:lpstr>Questões adicionais para discussão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Veiligheidsdag  24 maart 2021</dc:title>
  <dc:creator>Buitink, Fleur</dc:creator>
  <cp:lastModifiedBy>Simona Mattana</cp:lastModifiedBy>
  <cp:revision>29</cp:revision>
  <dcterms:created xsi:type="dcterms:W3CDTF">2021-02-11T14:15:30Z</dcterms:created>
  <dcterms:modified xsi:type="dcterms:W3CDTF">2024-10-10T13:18:35Z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0x01010064B4A535ABC5AF4EBA663EBB99F9E108</vt:lpwstr>
  </property>
  <property fmtid="{D5CDD505-2E9C-101B-9397-08002B2CF9AE}" pid="3" name="MediaServiceImageTags">
    <vt:lpwstr/>
  </property>
</Properties>
</file>