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7" r:id="rId5"/>
    <p:sldId id="268" r:id="rId6"/>
    <p:sldId id="267" r:id="rId7"/>
    <p:sldId id="275" r:id="rId8"/>
    <p:sldId id="277" r:id="rId9"/>
    <p:sldId id="273" r:id="rId10"/>
    <p:sldId id="274" r:id="rId11"/>
    <p:sldId id="276" r:id="rId12"/>
    <p:sldId id="271" r:id="rId13"/>
    <p:sldId id="261" r:id="rId14"/>
    <p:sldId id="269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24C6E-D524-6FBC-33E5-EEC5118E7C80}" v="4" dt="2024-10-10T13:18:02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74" autoAdjust="0"/>
  </p:normalViewPr>
  <p:slideViewPr>
    <p:cSldViewPr snapToGrid="0">
      <p:cViewPr varScale="1">
        <p:scale>
          <a:sx n="88" d="100"/>
          <a:sy n="88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k, Ine van" userId="S::ivbeek@volkerwessels.com::6cdcb5ba-d09f-47fd-a504-8034a8f98ff2" providerId="AD" clId="Web-{AFA24C6E-D524-6FBC-33E5-EEC5118E7C80}"/>
    <pc:docChg chg="modSld">
      <pc:chgData name="Beek, Ine van" userId="S::ivbeek@volkerwessels.com::6cdcb5ba-d09f-47fd-a504-8034a8f98ff2" providerId="AD" clId="Web-{AFA24C6E-D524-6FBC-33E5-EEC5118E7C80}" dt="2024-10-10T13:18:02.979" v="2" actId="14100"/>
      <pc:docMkLst>
        <pc:docMk/>
      </pc:docMkLst>
      <pc:sldChg chg="modSp">
        <pc:chgData name="Beek, Ine van" userId="S::ivbeek@volkerwessels.com::6cdcb5ba-d09f-47fd-a504-8034a8f98ff2" providerId="AD" clId="Web-{AFA24C6E-D524-6FBC-33E5-EEC5118E7C80}" dt="2024-10-10T13:18:02.979" v="2" actId="14100"/>
        <pc:sldMkLst>
          <pc:docMk/>
          <pc:sldMk cId="3648348918" sldId="268"/>
        </pc:sldMkLst>
        <pc:picChg chg="mod">
          <ac:chgData name="Beek, Ine van" userId="S::ivbeek@volkerwessels.com::6cdcb5ba-d09f-47fd-a504-8034a8f98ff2" providerId="AD" clId="Web-{AFA24C6E-D524-6FBC-33E5-EEC5118E7C80}" dt="2024-10-10T13:18:02.979" v="2" actId="14100"/>
          <ac:picMkLst>
            <pc:docMk/>
            <pc:sldMk cId="3648348918" sldId="268"/>
            <ac:picMk id="6" creationId="{DF971320-D77F-85DF-8F28-91299361929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10-10-2024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10-10-2024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2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12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922392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3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4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5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718680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6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48603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7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3636636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8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131904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9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137124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71730059-9356-5542-B7AC-C623CB1A6CD8}" type="slidenum">
              <a:rPr/>
              <a:t>10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162400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nl-NL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lkerwessels.com/nl/downloadpagina-veiligheid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5lkvQSJiZ4?feature=oembed" TargetMode="Externa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073" y="1105393"/>
            <a:ext cx="11817927" cy="2387600"/>
          </a:xfrm>
        </p:spPr>
        <p:txBody>
          <a:bodyPr>
            <a:normAutofit fontScale="90000"/>
          </a:bodyPr>
          <a:lstStyle/>
          <a:p>
            <a:pPr algn="l" rtl="0"/>
            <a:r>
              <a:rPr lang="pl" sz="5300" b="1" i="0" u="none" baseline="0"/>
              <a:t>Korzystaj z urządzeń mobilnych w bezpiecznym miejscu</a:t>
            </a:r>
            <a:br>
              <a:rPr lang="pl"/>
            </a:br>
            <a:br>
              <a:rPr lang="pl"/>
            </a:br>
            <a:r>
              <a:rPr lang="pl" sz="2800" b="0" i="1" u="none" baseline="0"/>
              <a:t>Ósma zasada bezpieczeństwa WAVE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23FA856-73B9-5E2C-F516-7315B3983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1530" y="2401946"/>
            <a:ext cx="3031434" cy="302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1" i="0" u="none" baseline="0"/>
              <a:t>Dziękuję za uwagę!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endParaRPr lang="pl" dirty="0"/>
          </a:p>
          <a:p>
            <a:pPr marL="0" indent="0" algn="l" rtl="0">
              <a:buNone/>
            </a:pPr>
            <a:endParaRPr lang="pl" dirty="0"/>
          </a:p>
          <a:p>
            <a:pPr marL="0" indent="0" algn="l" rtl="0">
              <a:buNone/>
            </a:pPr>
            <a:endParaRPr lang="pl" dirty="0"/>
          </a:p>
          <a:p>
            <a:pPr marL="0" indent="0" algn="l" rtl="0">
              <a:buNone/>
            </a:pPr>
            <a:endParaRPr lang="pl" dirty="0"/>
          </a:p>
          <a:p>
            <a:pPr marL="0" indent="0" algn="l" rtl="0">
              <a:buNone/>
            </a:pPr>
            <a:endParaRPr lang="pl" dirty="0"/>
          </a:p>
          <a:p>
            <a:pPr marL="0" indent="0" algn="l" rtl="0">
              <a:buNone/>
            </a:pPr>
            <a:endParaRPr lang="pl" dirty="0"/>
          </a:p>
          <a:p>
            <a:pPr marL="0" indent="0" algn="l" rtl="0">
              <a:buNone/>
            </a:pPr>
            <a:endParaRPr lang="pl" dirty="0"/>
          </a:p>
          <a:p>
            <a:pPr marL="0" indent="0" algn="l" rtl="0">
              <a:buNone/>
            </a:pPr>
            <a:r>
              <a:rPr lang="pl" sz="1800" b="0" i="0" u="none" baseline="0">
                <a:hlinkClick r:id="rId2"/>
              </a:rPr>
              <a:t>veiligheid@volkerwessels.com</a:t>
            </a:r>
            <a:endParaRPr lang="pl" sz="1800" dirty="0"/>
          </a:p>
          <a:p>
            <a:pPr marL="0" indent="0" algn="l" rtl="0">
              <a:buNone/>
            </a:pPr>
            <a:r>
              <a:rPr lang="pl" sz="1800" b="0" i="0" u="none" baseline="0">
                <a:hlinkClick r:id="rId3"/>
              </a:rPr>
              <a:t>https://www.volkerwessels.com/nl/downloadpagina-veiligheid</a:t>
            </a:r>
            <a:r>
              <a:rPr lang="pl" sz="1800" b="0" i="0" u="none" baseline="0"/>
              <a:t> </a:t>
            </a:r>
          </a:p>
          <a:p>
            <a:pPr marL="0" indent="0" algn="l" rtl="0">
              <a:buNone/>
            </a:pPr>
            <a:endParaRPr lang="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rtl="0"/>
            <a:fld id="{4EE4AD8C-2841-0441-ABCE-FDDBA89E857F}" type="slidenum">
              <a:rPr/>
              <a:pPr/>
              <a:t>11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12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 algn="l" rtl="0"/>
            <a:r>
              <a:rPr lang="pl" b="1" i="0" u="none" baseline="0"/>
              <a:t>Dodatkowe pytania do dyskusji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pl" b="1" i="0" u="none" baseline="0" dirty="0"/>
              <a:t>Dodatkowe pytania do wykorzystania podczas instruktażu.  Pytania można wykorzystać według własnego uznania.</a:t>
            </a:r>
          </a:p>
          <a:p>
            <a:pPr marL="0" indent="0" algn="l" rtl="0">
              <a:buNone/>
            </a:pPr>
            <a:endParaRPr lang="pl" sz="2800" b="0" i="0" u="none" strike="noStrike" baseline="0" dirty="0"/>
          </a:p>
          <a:p>
            <a:pPr algn="l" rtl="0"/>
            <a:r>
              <a:rPr lang="pl" sz="2800" b="0" i="0" u="none" strike="noStrike" baseline="0" dirty="0"/>
              <a:t>Kto kiedykolwiek zgłosił sytuację związaną z korzystaniem z urządzeń mobilnych?</a:t>
            </a:r>
          </a:p>
          <a:p>
            <a:pPr algn="l" rtl="0"/>
            <a:endParaRPr lang="pl" sz="2800" b="0" i="0" u="none" strike="noStrike" baseline="0" dirty="0"/>
          </a:p>
          <a:p>
            <a:pPr algn="l" rtl="0"/>
            <a:r>
              <a:rPr lang="pl" sz="2800" b="0" i="0" u="none" strike="noStrike" baseline="0" dirty="0"/>
              <a:t>Czy zawsze jesteś bezpieczny/-a podczas rozmowy telefonicznej?</a:t>
            </a:r>
          </a:p>
          <a:p>
            <a:pPr algn="l" rtl="0"/>
            <a:endParaRPr lang="pl" dirty="0"/>
          </a:p>
          <a:p>
            <a:pPr algn="l" rtl="0"/>
            <a:r>
              <a:rPr lang="pl" sz="2700" b="0" i="0" u="none" baseline="0"/>
              <a:t>Jak często korzystasz z telefonu w samochodzie? </a:t>
            </a:r>
            <a:r>
              <a:rPr lang="pl" sz="2700" b="0" i="0" u="none" baseline="0" dirty="0"/>
              <a:t>Dlaczego?</a:t>
            </a:r>
          </a:p>
          <a:p>
            <a:pPr algn="l" rtl="0"/>
            <a:endParaRPr lang="pl" sz="2800" b="0" i="0" u="none" strike="noStrike" baseline="0" dirty="0"/>
          </a:p>
          <a:p>
            <a:pPr algn="l" rtl="0"/>
            <a:r>
              <a:rPr lang="pl" sz="2800" b="0" i="0" u="none" strike="noStrike" baseline="0" dirty="0"/>
              <a:t>Co możesz zrobić, żeby w operacyjnym miejscu pracy korzystać z urządzeń mobilnych w bezpieczny sposób?</a:t>
            </a:r>
          </a:p>
          <a:p>
            <a:pPr algn="l" rtl="0"/>
            <a:endParaRPr lang="pl" sz="2800" b="0" i="0" u="none" strike="noStrike" baseline="0" dirty="0"/>
          </a:p>
          <a:p>
            <a:pPr algn="l" rtl="0"/>
            <a:r>
              <a:rPr lang="pl" b="0" i="0" u="none" baseline="0" dirty="0"/>
              <a:t>Gdzie znajduje się wyznaczone miejsce przeznaczone do bezpiecznego korzystania z urządzeń mobilnych w miejscu pracy?</a:t>
            </a:r>
            <a:endParaRPr lang="pl" sz="2800" b="0" i="0" u="none" strike="noStrike" baseline="0" dirty="0"/>
          </a:p>
          <a:p>
            <a:pPr algn="l" rtl="0"/>
            <a:endParaRPr lang="pl" sz="2800" b="0" i="0" u="none" strike="noStrike" baseline="0" dirty="0"/>
          </a:p>
          <a:p>
            <a:pPr algn="l" rtl="0"/>
            <a:r>
              <a:rPr lang="pl" sz="2800" b="0" i="0" u="none" strike="noStrike" baseline="0" dirty="0"/>
              <a:t>Kto ma na swoim telefonie aplikację WAVE?  Jaka była ostatnia zgłoszona przez Ciebie sprawa?</a:t>
            </a:r>
          </a:p>
          <a:p>
            <a:pPr marL="0" indent="0" algn="l" rtl="0">
              <a:buNone/>
            </a:pP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238699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1" i="0" u="none" baseline="0"/>
              <a:t>Wprowadzenie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lnSpc>
                <a:spcPct val="107000"/>
              </a:lnSpc>
              <a:spcAft>
                <a:spcPts val="800"/>
              </a:spcAft>
              <a:buNone/>
            </a:pPr>
            <a:br>
              <a:rPr lang="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rtl="0"/>
            <a:fld id="{4EE4AD8C-2841-0441-ABCE-FDDBA89E857F}" type="slidenum">
              <a:rPr/>
              <a:pPr/>
              <a:t>3</a:t>
            </a:fld>
            <a:endParaRPr lang="p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199" y="1690688"/>
            <a:ext cx="6954983" cy="3176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rtl="0">
              <a:lnSpc>
                <a:spcPct val="107000"/>
              </a:lnSpc>
              <a:spcAft>
                <a:spcPts val="800"/>
              </a:spcAft>
              <a:buNone/>
            </a:pPr>
            <a:r>
              <a:rPr lang="pl" sz="1600" b="0" i="0" u="none" baseline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Celem naszych wartości i zasad bezpieczeństwa WAVE jest zapewnienie, żeby każdy i każda z nas mógł/mogła wrócić codziennie bezpiecznie do domu. Urządzenia mobilne stały się stałym elementem naszej codzienności. Czy to w sprawach służbowych, czy prywatnych lub</a:t>
            </a:r>
            <a:r>
              <a:rPr lang="pl" sz="1600" b="0" i="0" u="none" baseline="0">
                <a:ea typeface="Calibri" panose="020F0502020204030204" pitchFamily="34" charset="0"/>
                <a:cs typeface="Times New Roman" panose="02020603050405020304" pitchFamily="18" charset="0"/>
              </a:rPr>
              <a:t> w celu utrzymywania kontaktu z bliskimi – można się z nami skontaktować praktycznie przez cały dzień. W naszych operacyjnych miejscach pracy jest to wygodne o tyle, że można szybko załatwić jakąś sprawę w przerwie od pracy, natomiast może być ryzykowne, gdy połączymy to z wykonywaniem zwykłych czynności służbowych.</a:t>
            </a:r>
          </a:p>
          <a:p>
            <a:pPr marL="0" indent="0" algn="l" rtl="0">
              <a:lnSpc>
                <a:spcPct val="107000"/>
              </a:lnSpc>
              <a:spcAft>
                <a:spcPts val="800"/>
              </a:spcAft>
              <a:buNone/>
            </a:pPr>
            <a:endParaRPr lang="pl" sz="1600" dirty="0"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7000"/>
              </a:lnSpc>
              <a:spcAft>
                <a:spcPts val="800"/>
              </a:spcAft>
              <a:buNone/>
            </a:pPr>
            <a:r>
              <a:rPr lang="pl" sz="1600" b="0" i="0" u="none" baseline="0">
                <a:cs typeface="Times New Roman" panose="02020603050405020304" pitchFamily="18" charset="0"/>
              </a:rPr>
              <a:t>W niniejszym instruktażu wyjaśniamy, dlaczego VolkerWessels wprowadziła ósmą zasadę bezpieczeństwa, i tłumaczymy, jak można bezpiecznie korzystać z urządzeń mobilnych w operacyjnym miejscu pracy.</a:t>
            </a:r>
          </a:p>
        </p:txBody>
      </p:sp>
      <p:pic>
        <p:nvPicPr>
          <p:cNvPr id="6" name="Picture 5" descr="Afbeelding met tekst, schermopname, logo, Lettertype&#10;&#10;Automatisch gegenereerde beschrijving">
            <a:extLst>
              <a:ext uri="{FF2B5EF4-FFF2-40B4-BE49-F238E27FC236}">
                <a16:creationId xmlns:a16="http://schemas.microsoft.com/office/drawing/2014/main" id="{DF971320-D77F-85DF-8F28-912993619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8592" y="1073659"/>
            <a:ext cx="3779931" cy="5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4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 algn="l" rtl="0"/>
            <a:r>
              <a:rPr lang="pl" b="1" i="0" u="none" baseline="0"/>
              <a:t>Korzystanie z urządzeń mobilnych</a:t>
            </a:r>
          </a:p>
        </p:txBody>
      </p:sp>
      <p:pic>
        <p:nvPicPr>
          <p:cNvPr id="2" name="Onlinemedia 1" title="MarkLives #AdoftheWeek: Safely Home's #ItCanWait • FCB Cape Town &amp; Egg Films">
            <a:hlinkClick r:id="" action="ppaction://media"/>
            <a:extLst>
              <a:ext uri="{FF2B5EF4-FFF2-40B4-BE49-F238E27FC236}">
                <a16:creationId xmlns:a16="http://schemas.microsoft.com/office/drawing/2014/main" id="{3E1B261C-8A05-8E34-D9A7-113A0F55356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56826" y="1330036"/>
            <a:ext cx="7983048" cy="451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5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>
            <a:normAutofit/>
          </a:bodyPr>
          <a:lstStyle/>
          <a:p>
            <a:pPr algn="l" rtl="0"/>
            <a:r>
              <a:rPr lang="pl" b="1" i="0" u="none" baseline="0"/>
              <a:t>Ryzyka &gt; Co może pójść nie tak?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Font typeface="Arial" panose="020B0604020202020204" pitchFamily="34" charset="0"/>
              <a:buChar char="•"/>
            </a:pPr>
            <a:r>
              <a:rPr lang="pl" sz="1800" b="0" i="0" u="none" baseline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Jesteśmy zajęci korzystaniem z urządzenia (pisaniem wiadomości SMS lub e-mail, uczestniczeniem w spotkaniu online, rozmową telefoniczną itp.) i w konsekwencji nie skupiamy się w pełni na bezpieczeństwie naszym i osób znajdujących się w pobliżu.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8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800" b="0" i="0" u="none" baseline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Niebezpieczne sytuacje mogą zaistnieć w pobliżu sprzętu, ciężkich przedmiotów lub w związku z lokalnym ruchem drogowym</a:t>
            </a:r>
            <a:r>
              <a:rPr lang="pl" sz="1800" b="0" i="0" u="none" baseline="0">
                <a:solidFill>
                  <a:srgbClr val="333333"/>
                </a:solidFill>
                <a:highlight>
                  <a:srgbClr val="FFFFFF"/>
                </a:highlight>
              </a:rPr>
              <a:t>.</a:t>
            </a:r>
            <a:endParaRPr lang="pl" sz="18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marL="0" indent="0" algn="l" rtl="0">
              <a:buNone/>
            </a:pPr>
            <a:endParaRPr lang="pl" sz="18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800" b="0" i="0" u="none" baseline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Możemy niechcący znaleźć się w strefie zagrożenia ze strony pojazdów.</a:t>
            </a:r>
          </a:p>
          <a:p>
            <a:pPr marL="0" indent="0" algn="l" rtl="0">
              <a:buNone/>
            </a:pPr>
            <a:endParaRPr lang="pl" sz="18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800" b="0" i="0" u="none" baseline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Kiedy dzwonisz do współpracownika z działu operacyjnego, rozmowa może odwrócić jego uwagę od otoczenia.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8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800" b="0" i="0" u="none" baseline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W ciągu kilku ostatnich lat korzystanie z urządzeń mobilnych przyczyniło się do wypadków śmiertelnych w VolkerWessels.</a:t>
            </a:r>
          </a:p>
        </p:txBody>
      </p:sp>
    </p:spTree>
    <p:extLst>
      <p:ext uri="{BB962C8B-B14F-4D97-AF65-F5344CB8AC3E}">
        <p14:creationId xmlns:p14="http://schemas.microsoft.com/office/powerpoint/2010/main" val="192009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6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>
            <a:normAutofit/>
          </a:bodyPr>
          <a:lstStyle/>
          <a:p>
            <a:pPr algn="l" rtl="0"/>
            <a:r>
              <a:rPr lang="pl" b="1" i="0" u="none" baseline="0"/>
              <a:t>Ryzyka &gt; w VolkerWessels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buNone/>
            </a:pPr>
            <a:r>
              <a:rPr lang="pl" sz="1800" b="0" i="0" u="none" baseline="0">
                <a:solidFill>
                  <a:srgbClr val="FF0000"/>
                </a:solidFill>
                <a:effectLst/>
                <a:highlight>
                  <a:srgbClr val="FFFFFF"/>
                </a:highlight>
              </a:rPr>
              <a:t>&lt; WYPEŁNIACZ TREŚCI: tutaj należy zamieścić materiały uzupełniające dotyczące Twojej firmy. Mogą to być zdjęcia przedstawiające sytuacje, w których korzystanie z urządzeń mobilnych doprowadziło do zaistnienia niebezpiecznych sytuacji, lub np. raporty niebezpiecznych sytuacji (raporty MOHS) z aplikacji WAVE. &gt; </a:t>
            </a:r>
          </a:p>
        </p:txBody>
      </p:sp>
    </p:spTree>
    <p:extLst>
      <p:ext uri="{BB962C8B-B14F-4D97-AF65-F5344CB8AC3E}">
        <p14:creationId xmlns:p14="http://schemas.microsoft.com/office/powerpoint/2010/main" val="100722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7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779" y="772414"/>
            <a:ext cx="10515600" cy="949008"/>
          </a:xfrm>
        </p:spPr>
        <p:txBody>
          <a:bodyPr>
            <a:normAutofit fontScale="90000"/>
          </a:bodyPr>
          <a:lstStyle/>
          <a:p>
            <a:pPr algn="l" rtl="0"/>
            <a:r>
              <a:rPr lang="pl" b="1" i="0" u="none" baseline="0" dirty="0"/>
              <a:t>Środki ostrożności &gt; jak należy postępować?</a:t>
            </a:r>
            <a:br>
              <a:rPr lang="pl" dirty="0"/>
            </a:br>
            <a:r>
              <a:rPr lang="pl" sz="2700" b="1" i="0" u="none" baseline="0" dirty="0"/>
              <a:t>Etap przygotowań do pracy</a:t>
            </a:r>
            <a:endParaRPr lang="pl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43981" y="2337271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pl" sz="1800" b="0" i="0" u="none" baseline="0" dirty="0">
                <a:solidFill>
                  <a:srgbClr val="333333"/>
                </a:solidFill>
                <a:highlight>
                  <a:srgbClr val="FFFFFF"/>
                </a:highlight>
              </a:rPr>
              <a:t>Podczas przygotowań do pracy należy wyznaczyć miejsce lub miejsca, w których można bezpiecznie korzystać z urządzeń mobilnych. </a:t>
            </a:r>
          </a:p>
          <a:p>
            <a:endParaRPr lang="pl" sz="18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algn="l" rtl="0"/>
            <a:r>
              <a:rPr lang="pl" sz="1800" b="0" i="0" u="none" baseline="0" dirty="0">
                <a:solidFill>
                  <a:srgbClr val="333333"/>
                </a:solidFill>
                <a:highlight>
                  <a:srgbClr val="FFFFFF"/>
                </a:highlight>
              </a:rPr>
              <a:t>Należy wydzielić te miejsca w widoczny i bezpieczny sposób.</a:t>
            </a:r>
          </a:p>
          <a:p>
            <a:endParaRPr lang="pl" sz="18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algn="l" rtl="0"/>
            <a:r>
              <a:rPr lang="pl" sz="1800" b="0" i="0" u="none" baseline="0" dirty="0">
                <a:solidFill>
                  <a:srgbClr val="333333"/>
                </a:solidFill>
                <a:highlight>
                  <a:srgbClr val="FFFFFF"/>
                </a:highlight>
              </a:rPr>
              <a:t>Należy poinformować osoby znajdujące się w operacyjnym miejscu pracy o zasadach bezpiecznego korzystania z urządzeń mobilnych w danej lokalizacji oraz o miejscach, w których można z nich korzystać w bezpieczny sposób.</a:t>
            </a:r>
          </a:p>
          <a:p>
            <a:pPr marL="0" indent="0" algn="l" rtl="0">
              <a:buNone/>
            </a:pPr>
            <a:endParaRPr lang="pl" sz="1800" dirty="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1819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8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84" y="592106"/>
            <a:ext cx="10515600" cy="949008"/>
          </a:xfrm>
        </p:spPr>
        <p:txBody>
          <a:bodyPr>
            <a:normAutofit fontScale="90000"/>
          </a:bodyPr>
          <a:lstStyle/>
          <a:p>
            <a:pPr algn="l" rtl="0"/>
            <a:r>
              <a:rPr lang="pl" sz="4200" b="1" i="0" u="none" baseline="0" dirty="0"/>
              <a:t>Środki ostrożności &gt; jak należy postępować?</a:t>
            </a:r>
            <a:br>
              <a:rPr lang="pl" sz="4200" dirty="0"/>
            </a:br>
            <a:r>
              <a:rPr lang="pl" sz="2700" b="1" i="0" u="none" baseline="0" dirty="0"/>
              <a:t>W operacyjnych miejscach pracy</a:t>
            </a:r>
            <a:endParaRPr lang="pl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235385" y="1852050"/>
            <a:ext cx="11016767" cy="4842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Rozmowy telefoniczne należy odbywać w </a:t>
            </a:r>
            <a:r>
              <a:rPr lang="pl" sz="1300" b="1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bezpiecznym miejscu</a:t>
            </a: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300" b="1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Podczas rozmowy telefonicznej </a:t>
            </a:r>
            <a:r>
              <a:rPr lang="pl" sz="1300" b="1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nie należy się przemieszczać</a:t>
            </a: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żeby uniknąć upadku lub potknięcia.</a:t>
            </a:r>
          </a:p>
          <a:p>
            <a:pPr marL="0" indent="0" algn="l" rtl="0">
              <a:buNone/>
            </a:pPr>
            <a:endParaRPr lang="pl" sz="13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Należy skrócić czas korzystania z urządzeń mobilnych (np. rozmowę telefoniczną) </a:t>
            </a:r>
            <a:r>
              <a:rPr lang="pl" sz="1300" b="1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do minimum</a:t>
            </a: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! </a:t>
            </a:r>
            <a:r>
              <a:rPr lang="pl" sz="1300" b="0" i="0" u="none" baseline="0" dirty="0">
                <a:solidFill>
                  <a:srgbClr val="333333"/>
                </a:solidFill>
                <a:highlight>
                  <a:srgbClr val="FFFFFF"/>
                </a:highlight>
              </a:rPr>
              <a:t>Jeśli rozmowa zajmie trochę więcej czasu lub należy do trudnych rozmów, najlepiej zaparkuj pojazd lub maszynę, lub oddzwoń później.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3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300" b="0" i="0" u="none" baseline="0" dirty="0">
                <a:solidFill>
                  <a:srgbClr val="333333"/>
                </a:solidFill>
                <a:highlight>
                  <a:srgbClr val="FFFFFF"/>
                </a:highlight>
              </a:rPr>
              <a:t>Z urządzeń mobilnych należy korzystać tylko w celach służbowych (np. w przypadku prośby o przygotowanie sprzętu, zgłoszenia, z użyciem aplikacji WAVE, usterki lub incydentu czy wypadku).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3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300" b="1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Rozmowy prywatne </a:t>
            </a: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należy prowadzić podczas zaplanowanej przerwy.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3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300" b="1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Nie wolno </a:t>
            </a: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trzymać w dłoni swojego smartfona podczas prowadzenia lub obsługiwania pojazdu lub maszyny! 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3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" sz="1300" b="0" i="0" u="none" baseline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Podczas obsługiwania pojazdu lub maszyny nie wolno mieć włączonego ekranu urządzenia w trakcie wideorozmowy. Jeśli jest to trudna rozmowa, należy rozważyć zaparkowanie pojazdu.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l" sz="15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endParaRPr lang="pl" sz="1500" b="0" i="0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7200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9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562753"/>
            <a:ext cx="10515600" cy="929968"/>
          </a:xfrm>
        </p:spPr>
        <p:txBody>
          <a:bodyPr>
            <a:normAutofit fontScale="90000"/>
          </a:bodyPr>
          <a:lstStyle/>
          <a:p>
            <a:pPr algn="l" rtl="0"/>
            <a:r>
              <a:rPr lang="pl" b="1" i="0" u="none" baseline="0" dirty="0"/>
              <a:t>Czym jest bezpieczne miejsce?</a:t>
            </a:r>
            <a:br>
              <a:rPr lang="pl" dirty="0"/>
            </a:br>
            <a:endParaRPr lang="pl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530526"/>
            <a:ext cx="11541629" cy="462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pl" sz="1600" b="0" i="0" u="none" baseline="0" dirty="0">
                <a:solidFill>
                  <a:srgbClr val="333333"/>
                </a:solidFill>
                <a:highlight>
                  <a:srgbClr val="FFFFFF"/>
                </a:highlight>
                <a:ea typeface="Verdana" panose="020B0604030504040204" pitchFamily="34" charset="0"/>
              </a:rPr>
              <a:t>Z urządzeń mobilnych należy korzystać w bezpiecznym miejscu. Bezpieczne miejsce to:</a:t>
            </a:r>
            <a:endParaRPr lang="pl" sz="1600" b="0" i="0" dirty="0">
              <a:solidFill>
                <a:srgbClr val="333333"/>
              </a:solidFill>
              <a:effectLst/>
              <a:highlight>
                <a:srgbClr val="FFFFFF"/>
              </a:highlight>
              <a:ea typeface="Verdana" panose="020B060403050404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endParaRPr lang="pl" sz="1600" b="1" i="0" dirty="0">
              <a:solidFill>
                <a:srgbClr val="333333"/>
              </a:solidFill>
              <a:effectLst/>
              <a:highlight>
                <a:srgbClr val="FFFFFF"/>
              </a:highlight>
              <a:ea typeface="Verdana" panose="020B0604030504040204" pitchFamily="34" charset="0"/>
            </a:endParaRPr>
          </a:p>
          <a:p>
            <a:pPr algn="l" rtl="0"/>
            <a:r>
              <a:rPr lang="pl" sz="1600" b="0" i="0" u="none" baseline="0" dirty="0">
                <a:ea typeface="Verdana" panose="020B0604030504040204" pitchFamily="34" charset="0"/>
              </a:rPr>
              <a:t>miejsce wyznaczone przez kierownika projektu lub przełożonego, w razie możliwości wydzielone jako bezpieczne miejsce.</a:t>
            </a:r>
          </a:p>
          <a:p>
            <a:pPr algn="l" rtl="0"/>
            <a:endParaRPr lang="pl" sz="1600" dirty="0">
              <a:ea typeface="Verdana" panose="020B0604030504040204" pitchFamily="34" charset="0"/>
            </a:endParaRPr>
          </a:p>
          <a:p>
            <a:pPr algn="l" rtl="0"/>
            <a:r>
              <a:rPr lang="pl" sz="1600" b="0" i="0" u="none" baseline="0" dirty="0">
                <a:effectLst/>
                <a:ea typeface="Verdana" panose="020B0604030504040204" pitchFamily="34" charset="0"/>
              </a:rPr>
              <a:t>miejsce znajdujące się poza trasą ruchu drogowego – wewnętrznego lub publicznego.</a:t>
            </a:r>
          </a:p>
          <a:p>
            <a:pPr algn="l" rtl="0"/>
            <a:endParaRPr lang="pl" sz="1600" dirty="0">
              <a:effectLst/>
              <a:ea typeface="Verdana" panose="020B0604030504040204" pitchFamily="34" charset="0"/>
            </a:endParaRPr>
          </a:p>
          <a:p>
            <a:pPr algn="l" rtl="0"/>
            <a:r>
              <a:rPr lang="pl" sz="1600" b="0" i="0" u="none" baseline="0" dirty="0">
                <a:effectLst/>
                <a:ea typeface="Verdana" panose="020B0604030504040204" pitchFamily="34" charset="0"/>
              </a:rPr>
              <a:t>miejsce znajdujące się co najmniej 4 metry od wszelkich krawędzi, dziur i zagłębień ze względu na ryzyko upadku.</a:t>
            </a:r>
          </a:p>
          <a:p>
            <a:pPr algn="l" rtl="0"/>
            <a:endParaRPr lang="pl" sz="1600" dirty="0">
              <a:effectLst/>
              <a:ea typeface="Verdana" panose="020B0604030504040204" pitchFamily="34" charset="0"/>
            </a:endParaRPr>
          </a:p>
          <a:p>
            <a:pPr algn="l" rtl="0"/>
            <a:r>
              <a:rPr lang="pl" sz="1600" b="0" i="0" u="none" baseline="0" dirty="0">
                <a:ea typeface="Verdana" panose="020B0604030504040204" pitchFamily="34" charset="0"/>
              </a:rPr>
              <a:t>miejsce znajdujące się z dala od </a:t>
            </a:r>
            <a:r>
              <a:rPr lang="pl" sz="1600" b="0" i="0" u="none" baseline="0" dirty="0">
                <a:effectLst/>
                <a:ea typeface="Verdana" panose="020B0604030504040204" pitchFamily="34" charset="0"/>
              </a:rPr>
              <a:t>miejsca podnoszenia ładunków oraz poza promieniem skrętu</a:t>
            </a:r>
            <a:r>
              <a:rPr lang="pl" sz="1600" b="0" i="0" u="none" baseline="0" dirty="0">
                <a:ea typeface="Verdana" panose="020B0604030504040204" pitchFamily="34" charset="0"/>
              </a:rPr>
              <a:t> maszyn.</a:t>
            </a:r>
          </a:p>
          <a:p>
            <a:pPr algn="l" rtl="0"/>
            <a:endParaRPr lang="pl" sz="1600" dirty="0">
              <a:effectLst/>
              <a:ea typeface="Verdana" panose="020B0604030504040204" pitchFamily="34" charset="0"/>
            </a:endParaRPr>
          </a:p>
          <a:p>
            <a:pPr algn="l" rtl="0"/>
            <a:r>
              <a:rPr lang="pl" sz="1600" b="0" i="0" u="none" baseline="0" dirty="0">
                <a:effectLst/>
                <a:ea typeface="Verdana" panose="020B0604030504040204" pitchFamily="34" charset="0"/>
              </a:rPr>
              <a:t>miejsce znajdujące się w obszarze poza zasięgiem skutków eksplozji (materiały niebezpieczne).</a:t>
            </a:r>
          </a:p>
          <a:p>
            <a:pPr algn="l" rtl="0"/>
            <a:endParaRPr lang="pl" sz="1600" dirty="0">
              <a:effectLst/>
              <a:ea typeface="Verdana" panose="020B0604030504040204" pitchFamily="34" charset="0"/>
            </a:endParaRPr>
          </a:p>
          <a:p>
            <a:pPr algn="l" rtl="0"/>
            <a:r>
              <a:rPr lang="pl" sz="1600" b="0" i="0" u="none" baseline="0" dirty="0">
                <a:effectLst/>
                <a:ea typeface="Verdana" panose="020B0604030504040204" pitchFamily="34" charset="0"/>
              </a:rPr>
              <a:t>miejsce, w którym pracownik jest widoczny dla współpracowników.</a:t>
            </a:r>
            <a:endParaRPr lang="pl" sz="1600" b="0" i="0" dirty="0">
              <a:solidFill>
                <a:srgbClr val="333333"/>
              </a:solidFill>
              <a:effectLst/>
              <a:highlight>
                <a:srgbClr val="FFFFFF"/>
              </a:highligh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 algn="l" rtl="0"/>
            <a:fld id="{4EE4AD8C-2841-0441-ABCE-FDDBA89E857F}" type="slidenum">
              <a:rPr/>
              <a:pPr/>
              <a:t>10</a:t>
            </a:fld>
            <a:endParaRPr lang="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 algn="l" rtl="0"/>
            <a:r>
              <a:rPr lang="pl" b="1" i="0" u="none" baseline="0"/>
              <a:t>Rozmawianie ze sobą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 rtl="0">
              <a:buFont typeface="+mj-lt"/>
              <a:buAutoNum type="arabicPeriod"/>
            </a:pPr>
            <a:endParaRPr lang="pl" dirty="0"/>
          </a:p>
          <a:p>
            <a:pPr marL="514350" indent="-514350" algn="l" rtl="0">
              <a:buFont typeface="+mj-lt"/>
              <a:buAutoNum type="arabicPeriod"/>
            </a:pPr>
            <a:r>
              <a:rPr lang="pl" sz="2000" b="0" i="0" u="none" baseline="0">
                <a:ea typeface="Verdana" panose="020B0604030504040204" pitchFamily="34" charset="0"/>
              </a:rPr>
              <a:t>Czy urządzenia mobilne rozpraszają Twoją uwagę w miejscu pracy?</a:t>
            </a:r>
          </a:p>
          <a:p>
            <a:pPr marL="514350" indent="-514350" algn="l" rtl="0">
              <a:buFont typeface="+mj-lt"/>
              <a:buAutoNum type="arabicPeriod"/>
            </a:pPr>
            <a:endParaRPr lang="pl" sz="2000" dirty="0">
              <a:ea typeface="Verdana" panose="020B0604030504040204" pitchFamily="34" charset="0"/>
            </a:endParaRPr>
          </a:p>
          <a:p>
            <a:pPr marL="457200" indent="-457200" algn="l" rtl="0">
              <a:buFont typeface="+mj-lt"/>
              <a:buAutoNum type="arabicPeriod"/>
            </a:pPr>
            <a:endParaRPr lang="pl" sz="2000" dirty="0">
              <a:ea typeface="Verdana" panose="020B0604030504040204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pl" sz="2000" b="0" i="0" u="none" baseline="0">
                <a:ea typeface="Verdana" panose="020B0604030504040204" pitchFamily="34" charset="0"/>
              </a:rPr>
              <a:t>Co można zrobić w miejscu pracy, żeby korzystać z urządzeń mobilnych w (bardziej) bezpieczny sposób?</a:t>
            </a:r>
          </a:p>
        </p:txBody>
      </p:sp>
    </p:spTree>
    <p:extLst>
      <p:ext uri="{BB962C8B-B14F-4D97-AF65-F5344CB8AC3E}">
        <p14:creationId xmlns:p14="http://schemas.microsoft.com/office/powerpoint/2010/main" val="26464185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B4A535ABC5AF4EBA663EBB99F9E108" ma:contentTypeVersion="18" ma:contentTypeDescription="Een nieuw document maken." ma:contentTypeScope="" ma:versionID="f4af081be6af1dcbd4ab18288f63b42f">
  <xsd:schema xmlns:xsd="http://www.w3.org/2001/XMLSchema" xmlns:xs="http://www.w3.org/2001/XMLSchema" xmlns:p="http://schemas.microsoft.com/office/2006/metadata/properties" xmlns:ns2="528030cc-51b5-44b5-b722-528c6c2fb7e5" xmlns:ns3="484c8c59-755d-4516-b8d2-1621b38262b4" xmlns:ns4="062ffdfe-c787-49e9-aee6-c22124598f10" targetNamespace="http://schemas.microsoft.com/office/2006/metadata/properties" ma:root="true" ma:fieldsID="5c302dc3853a6516db56b3e87185cc0d" ns2:_="" ns3:_="" ns4:_="">
    <xsd:import namespace="528030cc-51b5-44b5-b722-528c6c2fb7e5"/>
    <xsd:import namespace="484c8c59-755d-4516-b8d2-1621b38262b4"/>
    <xsd:import namespace="062ffdfe-c787-49e9-aee6-c22124598f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i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4:SharedWithUsers" minOccurs="0"/>
                <xsd:element ref="ns4:SharedWithDetails" minOccurs="0"/>
                <xsd:element ref="ns2:WAVE_x002d_alertsenBestPractices202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8030cc-51b5-44b5-b722-528c6c2fb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ie" ma:index="16" nillable="true" ma:displayName="Categorie" ma:format="Dropdown" ma:internalName="Categori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Veiligheid in cijfers"/>
                        <xsd:enumeration value="Brain Based Safety"/>
                        <xsd:enumeration value="Ongevalsonderzoek"/>
                        <xsd:enumeration value="Beleid en Procedures"/>
                        <xsd:enumeration value="WAVE-waarde Open"/>
                        <xsd:enumeration value="WAVE-waarde Verantwoordelijk"/>
                        <xsd:enumeration value="Veiligheidsprogramma boek"/>
                        <xsd:enumeration value="Huisstijlhandboek"/>
                        <xsd:enumeration value="WAVE-alerts en Best Practises 2022"/>
                        <xsd:enumeration value="WAVE-alerts en Best Practises 2021"/>
                        <xsd:enumeration value="WAVE-alerts en Best Practises 2020"/>
                        <xsd:enumeration value="WAVE-alerts en Best Practises 2019"/>
                        <xsd:enumeration value="WAVE-alerts en Best Practises 2018"/>
                        <xsd:enumeration value="WAVE-alerts en Best Practises 2017"/>
                        <xsd:enumeration value="WAVE-alerts en Best Practises ouder"/>
                        <xsd:enumeration value="Veiligheidsagenda"/>
                        <xsd:enumeration value="Veiligheidskrant"/>
                        <xsd:enumeration value="Laden en lossen"/>
                        <xsd:enumeration value="Reductie aanrijdgevaar"/>
                        <xsd:enumeration value="Snijden"/>
                        <xsd:enumeration value="Hitte"/>
                        <xsd:enumeration value="Trappen"/>
                        <xsd:enumeration value="Werken op hoogte"/>
                        <xsd:enumeration value="Veiligheidsdag 2022"/>
                        <xsd:enumeration value="Veiligheidsdag 2021"/>
                        <xsd:enumeration value="KAM"/>
                        <xsd:enumeration value="WAVE-waarde Actie"/>
                        <xsd:enumeration value="Keuze 28"/>
                        <xsd:enumeration value="Agressie"/>
                        <xsd:enumeration value="WAVE-waarde Leerbereid"/>
                        <xsd:enumeration value="Veiligheidsverhaal"/>
                        <xsd:enumeration value="Veilige start 2023"/>
                        <xsd:enumeration value="WAVE-waarde Consequent"/>
                        <xsd:enumeration value="WAVE-alerts en Best Practises 2023"/>
                        <xsd:enumeration value="Veiligheidsdag 2023"/>
                        <xsd:enumeration value="Constructieve veiligheid BVGO"/>
                        <xsd:enumeration value="WAVE-waarde Respect"/>
                        <xsd:enumeration value="Elektrisch Materieel"/>
                        <xsd:enumeration value="WAVE-waarde Eerlijk"/>
                        <xsd:enumeration value="WAVE-alerts en Best Practises 2024"/>
                        <xsd:enumeration value="Veiligheidsdag 2024"/>
                        <xsd:enumeration value="Veiligheidsleiders aan het werk"/>
                        <xsd:enumeration value="Gebruik een mobiel apparaat op een veilige plek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AVE_x002d_alertsenBestPractices2024" ma:index="24" nillable="true" ma:displayName="WAVE-alerts en Best Practices 2024" ma:format="Dropdown" ma:internalName="WAVE_x002d_alertsenBestPractices2024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c8c59-755d-4516-b8d2-1621b38262b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06e99ac-d7cc-43a5-be5b-50337ab62f8e}" ma:internalName="TaxCatchAll" ma:showField="CatchAllData" ma:web="062ffdfe-c787-49e9-aee6-c22124598f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2ffdfe-c787-49e9-aee6-c22124598f10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2ffdfe-c787-49e9-aee6-c22124598f10">
      <UserInfo>
        <DisplayName>Hollander, William</DisplayName>
        <AccountId>12</AccountId>
        <AccountType/>
      </UserInfo>
    </SharedWithUsers>
    <TaxCatchAll xmlns="484c8c59-755d-4516-b8d2-1621b38262b4" xsi:nil="true"/>
    <lcf76f155ced4ddcb4097134ff3c332f xmlns="528030cc-51b5-44b5-b722-528c6c2fb7e5">
      <Terms xmlns="http://schemas.microsoft.com/office/infopath/2007/PartnerControls"/>
    </lcf76f155ced4ddcb4097134ff3c332f>
    <Categorie xmlns="528030cc-51b5-44b5-b722-528c6c2fb7e5">
      <Value>Gebruik een mobiel apparaat op een veilige plek</Value>
    </Categorie>
    <WAVE_x002d_alertsenBestPractices2024 xmlns="528030cc-51b5-44b5-b722-528c6c2fb7e5" xsi:nil="true"/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57308E-D6F6-4B15-9DBB-DF542D24F858}"/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553</TotalTime>
  <Words>805</Words>
  <Application>Microsoft Office PowerPoint</Application>
  <PresentationFormat>Breedbeeld</PresentationFormat>
  <Paragraphs>103</Paragraphs>
  <Slides>11</Slides>
  <Notes>10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Korzystaj z urządzeń mobilnych w bezpiecznym miejscu  Ósma zasada bezpieczeństwa WAVE</vt:lpstr>
      <vt:lpstr>Wprowadzenie</vt:lpstr>
      <vt:lpstr>Korzystanie z urządzeń mobilnych</vt:lpstr>
      <vt:lpstr>Ryzyka &gt; Co może pójść nie tak?</vt:lpstr>
      <vt:lpstr>Ryzyka &gt; w VolkerWessels</vt:lpstr>
      <vt:lpstr>Środki ostrożności &gt; jak należy postępować? Etap przygotowań do pracy</vt:lpstr>
      <vt:lpstr>Środki ostrożności &gt; jak należy postępować? W operacyjnych miejscach pracy</vt:lpstr>
      <vt:lpstr>Czym jest bezpieczne miejsce? </vt:lpstr>
      <vt:lpstr>Rozmawianie ze sobą</vt:lpstr>
      <vt:lpstr>Dziękuję za uwagę!</vt:lpstr>
      <vt:lpstr>Dodatkowe pytania do dyskusji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Simona Mattana</cp:lastModifiedBy>
  <cp:revision>32</cp:revision>
  <dcterms:created xsi:type="dcterms:W3CDTF">2021-02-11T14:15:30Z</dcterms:created>
  <dcterms:modified xsi:type="dcterms:W3CDTF">2024-10-10T13:18:06Z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0x01010064B4A535ABC5AF4EBA663EBB99F9E108</vt:lpwstr>
  </property>
  <property fmtid="{D5CDD505-2E9C-101B-9397-08002B2CF9AE}" pid="3" name="MediaServiceImageTags">
    <vt:lpwstr/>
  </property>
</Properties>
</file>