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autoCompressPictures="0">
  <p:sldMasterIdLst>
    <p:sldMasterId id="2147483648" r:id="rId4"/>
  </p:sldMasterIdLst>
  <p:notesMasterIdLst>
    <p:notesMasterId r:id="rId16"/>
  </p:notesMasterIdLst>
  <p:handoutMasterIdLst>
    <p:handoutMasterId r:id="rId17"/>
  </p:handoutMasterIdLst>
  <p:sldIdLst>
    <p:sldId id="257" r:id="rId5"/>
    <p:sldId id="268" r:id="rId6"/>
    <p:sldId id="267" r:id="rId7"/>
    <p:sldId id="275" r:id="rId8"/>
    <p:sldId id="277" r:id="rId9"/>
    <p:sldId id="273" r:id="rId10"/>
    <p:sldId id="274" r:id="rId11"/>
    <p:sldId id="276" r:id="rId12"/>
    <p:sldId id="271" r:id="rId13"/>
    <p:sldId id="261" r:id="rId14"/>
    <p:sldId id="269" r:id="rId1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ordink, Bas" initials="RB" lastIdx="1" clrIdx="0">
    <p:extLst>
      <p:ext uri="{19B8F6BF-5375-455C-9EA6-DF929625EA0E}">
        <p15:presenceInfo xmlns:p15="http://schemas.microsoft.com/office/powerpoint/2012/main" userId="S::broordink@volkerwessels.com::e6b80f22-b7ea-4a1b-9826-4cad853679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BDAEF3E-56ED-EFFF-3429-A6244B54AC1A}" v="10" dt="2024-10-10T13:14:38.7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374" autoAdjust="0"/>
  </p:normalViewPr>
  <p:slideViewPr>
    <p:cSldViewPr snapToGrid="0">
      <p:cViewPr varScale="1">
        <p:scale>
          <a:sx n="88" d="100"/>
          <a:sy n="88" d="100"/>
        </p:scale>
        <p:origin x="1434" y="78"/>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ek, Ine van" userId="S::ivbeek@volkerwessels.com::6cdcb5ba-d09f-47fd-a504-8034a8f98ff2" providerId="AD" clId="Web-{6BDAEF3E-56ED-EFFF-3429-A6244B54AC1A}"/>
    <pc:docChg chg="modSld">
      <pc:chgData name="Beek, Ine van" userId="S::ivbeek@volkerwessels.com::6cdcb5ba-d09f-47fd-a504-8034a8f98ff2" providerId="AD" clId="Web-{6BDAEF3E-56ED-EFFF-3429-A6244B54AC1A}" dt="2024-10-10T13:14:38.755" v="7" actId="14100"/>
      <pc:docMkLst>
        <pc:docMk/>
      </pc:docMkLst>
      <pc:sldChg chg="modSp">
        <pc:chgData name="Beek, Ine van" userId="S::ivbeek@volkerwessels.com::6cdcb5ba-d09f-47fd-a504-8034a8f98ff2" providerId="AD" clId="Web-{6BDAEF3E-56ED-EFFF-3429-A6244B54AC1A}" dt="2024-10-10T13:14:38.755" v="7" actId="14100"/>
        <pc:sldMkLst>
          <pc:docMk/>
          <pc:sldMk cId="3648348918" sldId="268"/>
        </pc:sldMkLst>
        <pc:picChg chg="mod">
          <ac:chgData name="Beek, Ine van" userId="S::ivbeek@volkerwessels.com::6cdcb5ba-d09f-47fd-a504-8034a8f98ff2" providerId="AD" clId="Web-{6BDAEF3E-56ED-EFFF-3429-A6244B54AC1A}" dt="2024-10-10T13:14:38.755" v="7" actId="14100"/>
          <ac:picMkLst>
            <pc:docMk/>
            <pc:sldMk cId="3648348918" sldId="268"/>
            <ac:picMk id="6" creationId="{A586BFF3-EADB-E034-12B6-1DBAE3BD9A33}"/>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3C9284CA-EE09-4B3F-9B00-2DDCC75282E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a:extLst>
              <a:ext uri="{FF2B5EF4-FFF2-40B4-BE49-F238E27FC236}">
                <a16:creationId xmlns:a16="http://schemas.microsoft.com/office/drawing/2014/main" id="{406FA12D-EBC8-405D-A962-9ADF9107298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88317C7-521E-4CAE-AC4F-38E8DAB6A462}" type="datetimeFigureOut">
              <a:rPr lang="nl-NL" smtClean="0"/>
              <a:t>10-10-2024</a:t>
            </a:fld>
            <a:endParaRPr lang="nl-NL" dirty="0"/>
          </a:p>
        </p:txBody>
      </p:sp>
      <p:sp>
        <p:nvSpPr>
          <p:cNvPr id="4" name="Tijdelijke aanduiding voor voettekst 3">
            <a:extLst>
              <a:ext uri="{FF2B5EF4-FFF2-40B4-BE49-F238E27FC236}">
                <a16:creationId xmlns:a16="http://schemas.microsoft.com/office/drawing/2014/main" id="{C7D59D3B-EF79-4626-9877-36215975A2F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dirty="0"/>
          </a:p>
        </p:txBody>
      </p:sp>
      <p:sp>
        <p:nvSpPr>
          <p:cNvPr id="5" name="Tijdelijke aanduiding voor dianummer 4">
            <a:extLst>
              <a:ext uri="{FF2B5EF4-FFF2-40B4-BE49-F238E27FC236}">
                <a16:creationId xmlns:a16="http://schemas.microsoft.com/office/drawing/2014/main" id="{BD50ACBB-A86D-4D70-BC3C-4659F1B339E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30DE843-64F8-4497-BDD2-590291499EAE}" type="slidenum">
              <a:rPr lang="nl-NL" smtClean="0"/>
              <a:t>‹nr.›</a:t>
            </a:fld>
            <a:endParaRPr lang="nl-NL" dirty="0"/>
          </a:p>
        </p:txBody>
      </p:sp>
    </p:spTree>
    <p:extLst>
      <p:ext uri="{BB962C8B-B14F-4D97-AF65-F5344CB8AC3E}">
        <p14:creationId xmlns:p14="http://schemas.microsoft.com/office/powerpoint/2010/main" val="19853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85C2C8-B723-4546-AA45-0F060A885A57}" type="datetimeFigureOut">
              <a:rPr lang="nl-NL" smtClean="0"/>
              <a:t>10-10-2024</a:t>
            </a:fld>
            <a:endParaRPr lang="nl-NL"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730059-9356-5542-B7AC-C623CB1A6CD8}" type="slidenum">
              <a:rPr lang="nl-NL" smtClean="0"/>
              <a:t>‹nr.›</a:t>
            </a:fld>
            <a:endParaRPr lang="nl-NL" dirty="0"/>
          </a:p>
        </p:txBody>
      </p:sp>
    </p:spTree>
    <p:extLst>
      <p:ext uri="{BB962C8B-B14F-4D97-AF65-F5344CB8AC3E}">
        <p14:creationId xmlns:p14="http://schemas.microsoft.com/office/powerpoint/2010/main" val="2764296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de-de" dirty="0"/>
          </a:p>
        </p:txBody>
      </p:sp>
      <p:sp>
        <p:nvSpPr>
          <p:cNvPr id="4" name="Tijdelijke aanduiding voor dianummer 3"/>
          <p:cNvSpPr>
            <a:spLocks noGrp="1"/>
          </p:cNvSpPr>
          <p:nvPr>
            <p:ph type="sldNum" sz="quarter" idx="5"/>
          </p:nvPr>
        </p:nvSpPr>
        <p:spPr/>
        <p:txBody>
          <a:bodyPr/>
          <a:lstStyle/>
          <a:p>
            <a:pPr algn="l" rtl="0"/>
            <a:fld id="{71730059-9356-5542-B7AC-C623CB1A6CD8}" type="slidenum">
              <a:rPr/>
              <a:t>2</a:t>
            </a:fld>
            <a:endParaRPr lang="de-de" dirty="0"/>
          </a:p>
        </p:txBody>
      </p:sp>
    </p:spTree>
    <p:extLst>
      <p:ext uri="{BB962C8B-B14F-4D97-AF65-F5344CB8AC3E}">
        <p14:creationId xmlns:p14="http://schemas.microsoft.com/office/powerpoint/2010/main" val="19680918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de-de" dirty="0"/>
          </a:p>
        </p:txBody>
      </p:sp>
      <p:sp>
        <p:nvSpPr>
          <p:cNvPr id="4" name="Tijdelijke aanduiding voor dianummer 3"/>
          <p:cNvSpPr>
            <a:spLocks noGrp="1"/>
          </p:cNvSpPr>
          <p:nvPr>
            <p:ph type="sldNum" sz="quarter" idx="5"/>
          </p:nvPr>
        </p:nvSpPr>
        <p:spPr/>
        <p:txBody>
          <a:bodyPr/>
          <a:lstStyle/>
          <a:p>
            <a:pPr algn="l" rtl="0"/>
            <a:fld id="{71730059-9356-5542-B7AC-C623CB1A6CD8}" type="slidenum">
              <a:rPr/>
              <a:t>12</a:t>
            </a:fld>
            <a:endParaRPr lang="de-de" dirty="0"/>
          </a:p>
        </p:txBody>
      </p:sp>
    </p:spTree>
    <p:extLst>
      <p:ext uri="{BB962C8B-B14F-4D97-AF65-F5344CB8AC3E}">
        <p14:creationId xmlns:p14="http://schemas.microsoft.com/office/powerpoint/2010/main" val="2922392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de-de" dirty="0"/>
          </a:p>
        </p:txBody>
      </p:sp>
      <p:sp>
        <p:nvSpPr>
          <p:cNvPr id="4" name="Tijdelijke aanduiding voor dianummer 3"/>
          <p:cNvSpPr>
            <a:spLocks noGrp="1"/>
          </p:cNvSpPr>
          <p:nvPr>
            <p:ph type="sldNum" sz="quarter" idx="5"/>
          </p:nvPr>
        </p:nvSpPr>
        <p:spPr/>
        <p:txBody>
          <a:bodyPr/>
          <a:lstStyle/>
          <a:p>
            <a:pPr algn="l" rtl="0"/>
            <a:fld id="{71730059-9356-5542-B7AC-C623CB1A6CD8}" type="slidenum">
              <a:rPr/>
              <a:t>3</a:t>
            </a:fld>
            <a:endParaRPr lang="de-de" dirty="0"/>
          </a:p>
        </p:txBody>
      </p:sp>
    </p:spTree>
    <p:extLst>
      <p:ext uri="{BB962C8B-B14F-4D97-AF65-F5344CB8AC3E}">
        <p14:creationId xmlns:p14="http://schemas.microsoft.com/office/powerpoint/2010/main" val="2060702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de-de" dirty="0"/>
          </a:p>
        </p:txBody>
      </p:sp>
      <p:sp>
        <p:nvSpPr>
          <p:cNvPr id="4" name="Tijdelijke aanduiding voor dianummer 3"/>
          <p:cNvSpPr>
            <a:spLocks noGrp="1"/>
          </p:cNvSpPr>
          <p:nvPr>
            <p:ph type="sldNum" sz="quarter" idx="5"/>
          </p:nvPr>
        </p:nvSpPr>
        <p:spPr/>
        <p:txBody>
          <a:bodyPr/>
          <a:lstStyle/>
          <a:p>
            <a:pPr algn="l" rtl="0"/>
            <a:fld id="{71730059-9356-5542-B7AC-C623CB1A6CD8}" type="slidenum">
              <a:rPr/>
              <a:t>4</a:t>
            </a:fld>
            <a:endParaRPr lang="de-de" dirty="0"/>
          </a:p>
        </p:txBody>
      </p:sp>
    </p:spTree>
    <p:extLst>
      <p:ext uri="{BB962C8B-B14F-4D97-AF65-F5344CB8AC3E}">
        <p14:creationId xmlns:p14="http://schemas.microsoft.com/office/powerpoint/2010/main" val="27728626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de-de" dirty="0"/>
          </a:p>
        </p:txBody>
      </p:sp>
      <p:sp>
        <p:nvSpPr>
          <p:cNvPr id="4" name="Tijdelijke aanduiding voor dianummer 3"/>
          <p:cNvSpPr>
            <a:spLocks noGrp="1"/>
          </p:cNvSpPr>
          <p:nvPr>
            <p:ph type="sldNum" sz="quarter" idx="5"/>
          </p:nvPr>
        </p:nvSpPr>
        <p:spPr/>
        <p:txBody>
          <a:bodyPr/>
          <a:lstStyle/>
          <a:p>
            <a:pPr algn="l" rtl="0"/>
            <a:fld id="{71730059-9356-5542-B7AC-C623CB1A6CD8}" type="slidenum">
              <a:rPr/>
              <a:t>5</a:t>
            </a:fld>
            <a:endParaRPr lang="de-de" dirty="0"/>
          </a:p>
        </p:txBody>
      </p:sp>
    </p:spTree>
    <p:extLst>
      <p:ext uri="{BB962C8B-B14F-4D97-AF65-F5344CB8AC3E}">
        <p14:creationId xmlns:p14="http://schemas.microsoft.com/office/powerpoint/2010/main" val="7186800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de-de" dirty="0"/>
          </a:p>
        </p:txBody>
      </p:sp>
      <p:sp>
        <p:nvSpPr>
          <p:cNvPr id="4" name="Tijdelijke aanduiding voor dianummer 3"/>
          <p:cNvSpPr>
            <a:spLocks noGrp="1"/>
          </p:cNvSpPr>
          <p:nvPr>
            <p:ph type="sldNum" sz="quarter" idx="5"/>
          </p:nvPr>
        </p:nvSpPr>
        <p:spPr/>
        <p:txBody>
          <a:bodyPr/>
          <a:lstStyle/>
          <a:p>
            <a:pPr algn="l" rtl="0"/>
            <a:fld id="{71730059-9356-5542-B7AC-C623CB1A6CD8}" type="slidenum">
              <a:rPr/>
              <a:t>6</a:t>
            </a:fld>
            <a:endParaRPr lang="de-de" dirty="0"/>
          </a:p>
        </p:txBody>
      </p:sp>
    </p:spTree>
    <p:extLst>
      <p:ext uri="{BB962C8B-B14F-4D97-AF65-F5344CB8AC3E}">
        <p14:creationId xmlns:p14="http://schemas.microsoft.com/office/powerpoint/2010/main" val="2486033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de-de" dirty="0"/>
          </a:p>
        </p:txBody>
      </p:sp>
      <p:sp>
        <p:nvSpPr>
          <p:cNvPr id="4" name="Tijdelijke aanduiding voor dianummer 3"/>
          <p:cNvSpPr>
            <a:spLocks noGrp="1"/>
          </p:cNvSpPr>
          <p:nvPr>
            <p:ph type="sldNum" sz="quarter" idx="5"/>
          </p:nvPr>
        </p:nvSpPr>
        <p:spPr/>
        <p:txBody>
          <a:bodyPr/>
          <a:lstStyle/>
          <a:p>
            <a:pPr algn="l" rtl="0"/>
            <a:fld id="{71730059-9356-5542-B7AC-C623CB1A6CD8}" type="slidenum">
              <a:rPr/>
              <a:t>7</a:t>
            </a:fld>
            <a:endParaRPr lang="de-de" dirty="0"/>
          </a:p>
        </p:txBody>
      </p:sp>
    </p:spTree>
    <p:extLst>
      <p:ext uri="{BB962C8B-B14F-4D97-AF65-F5344CB8AC3E}">
        <p14:creationId xmlns:p14="http://schemas.microsoft.com/office/powerpoint/2010/main" val="36366369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de-de" dirty="0"/>
          </a:p>
        </p:txBody>
      </p:sp>
      <p:sp>
        <p:nvSpPr>
          <p:cNvPr id="4" name="Tijdelijke aanduiding voor dianummer 3"/>
          <p:cNvSpPr>
            <a:spLocks noGrp="1"/>
          </p:cNvSpPr>
          <p:nvPr>
            <p:ph type="sldNum" sz="quarter" idx="5"/>
          </p:nvPr>
        </p:nvSpPr>
        <p:spPr/>
        <p:txBody>
          <a:bodyPr/>
          <a:lstStyle/>
          <a:p>
            <a:pPr algn="l" rtl="0"/>
            <a:fld id="{71730059-9356-5542-B7AC-C623CB1A6CD8}" type="slidenum">
              <a:rPr/>
              <a:t>8</a:t>
            </a:fld>
            <a:endParaRPr lang="de-de" dirty="0"/>
          </a:p>
        </p:txBody>
      </p:sp>
    </p:spTree>
    <p:extLst>
      <p:ext uri="{BB962C8B-B14F-4D97-AF65-F5344CB8AC3E}">
        <p14:creationId xmlns:p14="http://schemas.microsoft.com/office/powerpoint/2010/main" val="21319049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de-de" dirty="0"/>
          </a:p>
        </p:txBody>
      </p:sp>
      <p:sp>
        <p:nvSpPr>
          <p:cNvPr id="4" name="Tijdelijke aanduiding voor dianummer 3"/>
          <p:cNvSpPr>
            <a:spLocks noGrp="1"/>
          </p:cNvSpPr>
          <p:nvPr>
            <p:ph type="sldNum" sz="quarter" idx="5"/>
          </p:nvPr>
        </p:nvSpPr>
        <p:spPr/>
        <p:txBody>
          <a:bodyPr/>
          <a:lstStyle/>
          <a:p>
            <a:pPr algn="l" rtl="0"/>
            <a:fld id="{71730059-9356-5542-B7AC-C623CB1A6CD8}" type="slidenum">
              <a:rPr/>
              <a:t>9</a:t>
            </a:fld>
            <a:endParaRPr lang="de-de" dirty="0"/>
          </a:p>
        </p:txBody>
      </p:sp>
    </p:spTree>
    <p:extLst>
      <p:ext uri="{BB962C8B-B14F-4D97-AF65-F5344CB8AC3E}">
        <p14:creationId xmlns:p14="http://schemas.microsoft.com/office/powerpoint/2010/main" val="21371248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de-de" dirty="0"/>
          </a:p>
        </p:txBody>
      </p:sp>
      <p:sp>
        <p:nvSpPr>
          <p:cNvPr id="4" name="Tijdelijke aanduiding voor dianummer 3"/>
          <p:cNvSpPr>
            <a:spLocks noGrp="1"/>
          </p:cNvSpPr>
          <p:nvPr>
            <p:ph type="sldNum" sz="quarter" idx="5"/>
          </p:nvPr>
        </p:nvSpPr>
        <p:spPr/>
        <p:txBody>
          <a:bodyPr/>
          <a:lstStyle/>
          <a:p>
            <a:pPr algn="l" rtl="0"/>
            <a:fld id="{71730059-9356-5542-B7AC-C623CB1A6CD8}" type="slidenum">
              <a:rPr/>
              <a:t>10</a:t>
            </a:fld>
            <a:endParaRPr lang="de-de" dirty="0"/>
          </a:p>
        </p:txBody>
      </p:sp>
    </p:spTree>
    <p:extLst>
      <p:ext uri="{BB962C8B-B14F-4D97-AF65-F5344CB8AC3E}">
        <p14:creationId xmlns:p14="http://schemas.microsoft.com/office/powerpoint/2010/main" val="21624003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4" name="Tijdelijke aanduiding voor voettekst 3">
            <a:extLst>
              <a:ext uri="{FF2B5EF4-FFF2-40B4-BE49-F238E27FC236}">
                <a16:creationId xmlns:a16="http://schemas.microsoft.com/office/drawing/2014/main" id="{DFDBD2BC-DA55-2D4E-8862-5C21587C474A}"/>
              </a:ext>
            </a:extLst>
          </p:cNvPr>
          <p:cNvSpPr>
            <a:spLocks noGrp="1"/>
          </p:cNvSpPr>
          <p:nvPr>
            <p:ph type="ftr" sz="quarter" idx="10"/>
          </p:nvPr>
        </p:nvSpPr>
        <p:spPr/>
        <p:txBody>
          <a:bodyPr/>
          <a:lstStyle/>
          <a:p>
            <a:endParaRPr lang="nl-NL" dirty="0"/>
          </a:p>
        </p:txBody>
      </p:sp>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dirty="0"/>
          </a:p>
        </p:txBody>
      </p:sp>
      <p:pic>
        <p:nvPicPr>
          <p:cNvPr id="9" name="Afbeelding 8">
            <a:extLst>
              <a:ext uri="{FF2B5EF4-FFF2-40B4-BE49-F238E27FC236}">
                <a16:creationId xmlns:a16="http://schemas.microsoft.com/office/drawing/2014/main" id="{E2433FDE-25E2-48D4-8400-7B6AF65954AF}"/>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05106715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dirty="0"/>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366285405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dirty="0"/>
          </a:p>
        </p:txBody>
      </p:sp>
    </p:spTree>
    <p:extLst>
      <p:ext uri="{BB962C8B-B14F-4D97-AF65-F5344CB8AC3E}">
        <p14:creationId xmlns:p14="http://schemas.microsoft.com/office/powerpoint/2010/main" val="86753593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endParaRPr lang="nl-NL" dirty="0"/>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dirty="0"/>
          </a:p>
        </p:txBody>
      </p:sp>
      <p:pic>
        <p:nvPicPr>
          <p:cNvPr id="7" name="Afbeelding 6">
            <a:extLst>
              <a:ext uri="{FF2B5EF4-FFF2-40B4-BE49-F238E27FC236}">
                <a16:creationId xmlns:a16="http://schemas.microsoft.com/office/drawing/2014/main" id="{CD0CF4B3-C9CF-464F-8CD7-A90A2C30A531}"/>
              </a:ext>
            </a:extLst>
          </p:cNvPr>
          <p:cNvPicPr>
            <a:picLocks noChangeAspect="1"/>
          </p:cNvPicPr>
          <p:nvPr userDrawn="1"/>
        </p:nvPicPr>
        <p:blipFill>
          <a:blip r:embed="rId2"/>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3758720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dirty="0"/>
          </a:p>
        </p:txBody>
      </p:sp>
    </p:spTree>
    <p:extLst>
      <p:ext uri="{BB962C8B-B14F-4D97-AF65-F5344CB8AC3E}">
        <p14:creationId xmlns:p14="http://schemas.microsoft.com/office/powerpoint/2010/main" val="2322944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endParaRPr lang="nl-NL" dirty="0"/>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dirty="0"/>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pic>
        <p:nvPicPr>
          <p:cNvPr id="8" name="Afbeelding 7">
            <a:extLst>
              <a:ext uri="{FF2B5EF4-FFF2-40B4-BE49-F238E27FC236}">
                <a16:creationId xmlns:a16="http://schemas.microsoft.com/office/drawing/2014/main" id="{4052BE30-4C57-4501-9608-06608B3D5136}"/>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34162426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1_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dirty="0"/>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2730041371"/>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lvl1pPr>
              <a:defRPr sz="800"/>
            </a:lvl1pPr>
          </a:lstStyle>
          <a:p>
            <a:endParaRPr lang="nl-NL" dirty="0"/>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lvl1pPr>
              <a:defRPr sz="800"/>
            </a:lvl1pPr>
          </a:lstStyle>
          <a:p>
            <a:fld id="{4EE4AD8C-2841-0441-ABCE-FDDBA89E857F}" type="slidenum">
              <a:rPr lang="nl-NL" smtClean="0"/>
              <a:pPr/>
              <a:t>‹nr.›</a:t>
            </a:fld>
            <a:endParaRPr lang="nl-NL" dirty="0"/>
          </a:p>
        </p:txBody>
      </p:sp>
      <p:pic>
        <p:nvPicPr>
          <p:cNvPr id="9" name="Afbeelding 8">
            <a:extLst>
              <a:ext uri="{FF2B5EF4-FFF2-40B4-BE49-F238E27FC236}">
                <a16:creationId xmlns:a16="http://schemas.microsoft.com/office/drawing/2014/main" id="{8E9D430E-E2AE-4011-89CF-35C67623414E}"/>
              </a:ext>
            </a:extLst>
          </p:cNvPr>
          <p:cNvPicPr>
            <a:picLocks noChangeAspect="1"/>
          </p:cNvPicPr>
          <p:nvPr userDrawn="1"/>
        </p:nvPicPr>
        <p:blipFill>
          <a:blip r:embed="rId2"/>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2646846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dirty="0"/>
          </a:p>
        </p:txBody>
      </p:sp>
    </p:spTree>
    <p:extLst>
      <p:ext uri="{BB962C8B-B14F-4D97-AF65-F5344CB8AC3E}">
        <p14:creationId xmlns:p14="http://schemas.microsoft.com/office/powerpoint/2010/main" val="1009169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p>
            <a:endParaRPr lang="nl-NL" dirty="0"/>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dirty="0"/>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pic>
        <p:nvPicPr>
          <p:cNvPr id="10" name="Afbeelding 9">
            <a:extLst>
              <a:ext uri="{FF2B5EF4-FFF2-40B4-BE49-F238E27FC236}">
                <a16:creationId xmlns:a16="http://schemas.microsoft.com/office/drawing/2014/main" id="{37C9D3DC-E106-4920-BF2B-D274C5BA3C34}"/>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34069272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074628F-69FD-CA41-8C79-B23139C53FDC}"/>
              </a:ext>
            </a:extLst>
          </p:cNvPr>
          <p:cNvSpPr>
            <a:spLocks noGrp="1"/>
          </p:cNvSpPr>
          <p:nvPr>
            <p:ph type="title"/>
          </p:nvPr>
        </p:nvSpPr>
        <p:spPr>
          <a:xfrm>
            <a:off x="838200" y="741680"/>
            <a:ext cx="10515600" cy="949008"/>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0D8E5CA-E8EA-5C4A-8BE1-E97760729F04}"/>
              </a:ext>
            </a:extLst>
          </p:cNvPr>
          <p:cNvSpPr>
            <a:spLocks noGrp="1"/>
          </p:cNvSpPr>
          <p:nvPr>
            <p:ph type="body" idx="1"/>
          </p:nvPr>
        </p:nvSpPr>
        <p:spPr>
          <a:xfrm>
            <a:off x="838200" y="1825625"/>
            <a:ext cx="10515600" cy="40640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4">
            <a:extLst>
              <a:ext uri="{FF2B5EF4-FFF2-40B4-BE49-F238E27FC236}">
                <a16:creationId xmlns:a16="http://schemas.microsoft.com/office/drawing/2014/main" id="{F96F3169-F004-1E41-859E-C1F213D219E5}"/>
              </a:ext>
            </a:extLst>
          </p:cNvPr>
          <p:cNvSpPr>
            <a:spLocks noGrp="1"/>
          </p:cNvSpPr>
          <p:nvPr>
            <p:ph type="ftr" sz="quarter" idx="3"/>
          </p:nvPr>
        </p:nvSpPr>
        <p:spPr>
          <a:xfrm>
            <a:off x="838200" y="6066234"/>
            <a:ext cx="4185920" cy="221457"/>
          </a:xfrm>
          <a:prstGeom prst="rect">
            <a:avLst/>
          </a:prstGeom>
        </p:spPr>
        <p:txBody>
          <a:bodyPr/>
          <a:lstStyle>
            <a:lvl1pPr algn="l">
              <a:defRPr sz="1000">
                <a:solidFill>
                  <a:schemeClr val="tx1"/>
                </a:solidFill>
              </a:defRPr>
            </a:lvl1pPr>
          </a:lstStyle>
          <a:p>
            <a:endParaRPr lang="nl-NL" dirty="0"/>
          </a:p>
        </p:txBody>
      </p:sp>
      <p:sp>
        <p:nvSpPr>
          <p:cNvPr id="8" name="Tijdelijke aanduiding voor dianummer 5">
            <a:extLst>
              <a:ext uri="{FF2B5EF4-FFF2-40B4-BE49-F238E27FC236}">
                <a16:creationId xmlns:a16="http://schemas.microsoft.com/office/drawing/2014/main" id="{CAF06113-FFA7-1846-9695-2AC84ECFB0A3}"/>
              </a:ext>
            </a:extLst>
          </p:cNvPr>
          <p:cNvSpPr>
            <a:spLocks noGrp="1"/>
          </p:cNvSpPr>
          <p:nvPr>
            <p:ph type="sldNum" sz="quarter" idx="4"/>
          </p:nvPr>
        </p:nvSpPr>
        <p:spPr>
          <a:xfrm>
            <a:off x="342900" y="6066234"/>
            <a:ext cx="495300" cy="221457"/>
          </a:xfrm>
          <a:prstGeom prst="rect">
            <a:avLst/>
          </a:prstGeom>
        </p:spPr>
        <p:txBody>
          <a:bodyPr/>
          <a:lstStyle>
            <a:lvl1pPr algn="l">
              <a:defRPr sz="1000">
                <a:solidFill>
                  <a:schemeClr val="tx1"/>
                </a:solidFill>
              </a:defRPr>
            </a:lvl1pPr>
          </a:lstStyle>
          <a:p>
            <a:fld id="{4EE4AD8C-2841-0441-ABCE-FDDBA89E857F}" type="slidenum">
              <a:rPr lang="nl-NL" smtClean="0"/>
              <a:pPr/>
              <a:t>‹nr.›</a:t>
            </a:fld>
            <a:endParaRPr lang="nl-NL" dirty="0"/>
          </a:p>
        </p:txBody>
      </p:sp>
      <p:pic>
        <p:nvPicPr>
          <p:cNvPr id="9" name="Afbeelding 8">
            <a:extLst>
              <a:ext uri="{FF2B5EF4-FFF2-40B4-BE49-F238E27FC236}">
                <a16:creationId xmlns:a16="http://schemas.microsoft.com/office/drawing/2014/main" id="{2D734FFE-290E-224F-ACC3-02E50E931091}"/>
              </a:ext>
            </a:extLst>
          </p:cNvPr>
          <p:cNvPicPr>
            <a:picLocks noChangeAspect="1"/>
          </p:cNvPicPr>
          <p:nvPr userDrawn="1"/>
        </p:nvPicPr>
        <p:blipFill>
          <a:blip r:embed="rId12"/>
          <a:stretch>
            <a:fillRect/>
          </a:stretch>
        </p:blipFill>
        <p:spPr>
          <a:xfrm>
            <a:off x="0" y="0"/>
            <a:ext cx="12192000" cy="393700"/>
          </a:xfrm>
          <a:prstGeom prst="rect">
            <a:avLst/>
          </a:prstGeom>
        </p:spPr>
      </p:pic>
      <p:pic>
        <p:nvPicPr>
          <p:cNvPr id="10" name="Afbeelding 9">
            <a:extLst>
              <a:ext uri="{FF2B5EF4-FFF2-40B4-BE49-F238E27FC236}">
                <a16:creationId xmlns:a16="http://schemas.microsoft.com/office/drawing/2014/main" id="{6CF49184-0590-824E-BF9A-DE0914F033CA}"/>
              </a:ext>
            </a:extLst>
          </p:cNvPr>
          <p:cNvPicPr>
            <a:picLocks noChangeAspect="1"/>
          </p:cNvPicPr>
          <p:nvPr userDrawn="1"/>
        </p:nvPicPr>
        <p:blipFill>
          <a:blip r:embed="rId12"/>
          <a:stretch>
            <a:fillRect/>
          </a:stretch>
        </p:blipFill>
        <p:spPr>
          <a:xfrm>
            <a:off x="0" y="6464300"/>
            <a:ext cx="12192000" cy="393700"/>
          </a:xfrm>
          <a:prstGeom prst="rect">
            <a:avLst/>
          </a:prstGeom>
        </p:spPr>
      </p:pic>
      <p:pic>
        <p:nvPicPr>
          <p:cNvPr id="18" name="Afbeelding 17" descr="Afbeelding met geel, mensen, tekening, man&#10;&#10;Automatisch gegenereerde beschrijving">
            <a:extLst>
              <a:ext uri="{FF2B5EF4-FFF2-40B4-BE49-F238E27FC236}">
                <a16:creationId xmlns:a16="http://schemas.microsoft.com/office/drawing/2014/main" id="{62D31040-170C-634D-A801-DB5693374B0C}"/>
              </a:ext>
            </a:extLst>
          </p:cNvPr>
          <p:cNvPicPr>
            <a:picLocks noChangeAspect="1"/>
          </p:cNvPicPr>
          <p:nvPr userDrawn="1"/>
        </p:nvPicPr>
        <p:blipFill>
          <a:blip r:embed="rId13"/>
          <a:stretch>
            <a:fillRect/>
          </a:stretch>
        </p:blipFill>
        <p:spPr>
          <a:xfrm>
            <a:off x="11007114" y="0"/>
            <a:ext cx="841986" cy="1250950"/>
          </a:xfrm>
          <a:prstGeom prst="rect">
            <a:avLst/>
          </a:prstGeom>
        </p:spPr>
      </p:pic>
    </p:spTree>
    <p:extLst>
      <p:ext uri="{BB962C8B-B14F-4D97-AF65-F5344CB8AC3E}">
        <p14:creationId xmlns:p14="http://schemas.microsoft.com/office/powerpoint/2010/main" val="3641486974"/>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49" r:id="rId3"/>
    <p:sldLayoutId id="2147483657" r:id="rId4"/>
    <p:sldLayoutId id="2147483653" r:id="rId5"/>
    <p:sldLayoutId id="2147483658" r:id="rId6"/>
    <p:sldLayoutId id="2147483650" r:id="rId7"/>
    <p:sldLayoutId id="2147483659" r:id="rId8"/>
    <p:sldLayoutId id="2147483654" r:id="rId9"/>
    <p:sldLayoutId id="2147483660" r:id="rId10"/>
  </p:sldLayoutIdLst>
  <p:hf hdr="0" ft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volkerwessels.com/nl/downloadpagina-veiligheid" TargetMode="External"/><Relationship Id="rId2" Type="http://schemas.openxmlformats.org/officeDocument/2006/relationships/hyperlink" Target="mailto:veiligheid@volkerwessels.com" TargetMode="Externa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ideo" Target="https://www.youtube.com/embed/h5lkvQSJiZ4?feature=oembed" TargetMode="Externa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A767E-3DB7-7B46-855B-3C179A0A7873}"/>
              </a:ext>
            </a:extLst>
          </p:cNvPr>
          <p:cNvSpPr>
            <a:spLocks noGrp="1"/>
          </p:cNvSpPr>
          <p:nvPr>
            <p:ph type="ctrTitle"/>
          </p:nvPr>
        </p:nvSpPr>
        <p:spPr>
          <a:xfrm>
            <a:off x="374073" y="1105393"/>
            <a:ext cx="11817927" cy="2387600"/>
          </a:xfrm>
        </p:spPr>
        <p:txBody>
          <a:bodyPr>
            <a:normAutofit fontScale="90000"/>
          </a:bodyPr>
          <a:lstStyle/>
          <a:p>
            <a:pPr algn="l" rtl="0"/>
            <a:r>
              <a:rPr lang="de-de" sz="5300" b="1" i="0" u="none" baseline="0"/>
              <a:t>Verwenden Sie mobile Geräte an einem sicheren Ort</a:t>
            </a:r>
            <a:br>
              <a:rPr lang="de-de"/>
            </a:br>
            <a:br>
              <a:rPr lang="de-de"/>
            </a:br>
            <a:r>
              <a:rPr lang="de-de" sz="2800" b="0" i="1" u="none" baseline="0"/>
              <a:t>Die 8. WAVE-Sicherheitsvorschrift</a:t>
            </a:r>
          </a:p>
        </p:txBody>
      </p:sp>
      <p:pic>
        <p:nvPicPr>
          <p:cNvPr id="4" name="Afbeelding 3">
            <a:extLst>
              <a:ext uri="{FF2B5EF4-FFF2-40B4-BE49-F238E27FC236}">
                <a16:creationId xmlns:a16="http://schemas.microsoft.com/office/drawing/2014/main" id="{223FA856-73B9-5E2C-F516-7315B3983E5A}"/>
              </a:ext>
            </a:extLst>
          </p:cNvPr>
          <p:cNvPicPr>
            <a:picLocks noChangeAspect="1"/>
          </p:cNvPicPr>
          <p:nvPr/>
        </p:nvPicPr>
        <p:blipFill>
          <a:blip r:embed="rId3"/>
          <a:stretch>
            <a:fillRect/>
          </a:stretch>
        </p:blipFill>
        <p:spPr>
          <a:xfrm>
            <a:off x="8081530" y="2401946"/>
            <a:ext cx="3031434" cy="3022107"/>
          </a:xfrm>
          <a:prstGeom prst="rect">
            <a:avLst/>
          </a:prstGeom>
        </p:spPr>
      </p:pic>
    </p:spTree>
    <p:extLst>
      <p:ext uri="{BB962C8B-B14F-4D97-AF65-F5344CB8AC3E}">
        <p14:creationId xmlns:p14="http://schemas.microsoft.com/office/powerpoint/2010/main" val="192953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B667F7-1C6D-824E-BFED-BB824306E2E6}"/>
              </a:ext>
            </a:extLst>
          </p:cNvPr>
          <p:cNvSpPr>
            <a:spLocks noGrp="1"/>
          </p:cNvSpPr>
          <p:nvPr>
            <p:ph type="title"/>
          </p:nvPr>
        </p:nvSpPr>
        <p:spPr/>
        <p:txBody>
          <a:bodyPr/>
          <a:lstStyle/>
          <a:p>
            <a:pPr algn="l" rtl="0"/>
            <a:r>
              <a:rPr lang="de-de" b="1" i="0" u="none" baseline="0"/>
              <a:t>Vielen Dank für Ihre Aufmerksamkeit!</a:t>
            </a:r>
          </a:p>
        </p:txBody>
      </p:sp>
      <p:sp>
        <p:nvSpPr>
          <p:cNvPr id="3" name="Tijdelijke aanduiding voor inhoud 2">
            <a:extLst>
              <a:ext uri="{FF2B5EF4-FFF2-40B4-BE49-F238E27FC236}">
                <a16:creationId xmlns:a16="http://schemas.microsoft.com/office/drawing/2014/main" id="{64535D5F-4E78-144C-A407-989D05CBAB47}"/>
              </a:ext>
            </a:extLst>
          </p:cNvPr>
          <p:cNvSpPr>
            <a:spLocks noGrp="1"/>
          </p:cNvSpPr>
          <p:nvPr>
            <p:ph idx="1"/>
          </p:nvPr>
        </p:nvSpPr>
        <p:spPr/>
        <p:txBody>
          <a:bodyPr>
            <a:normAutofit lnSpcReduction="10000"/>
          </a:bodyPr>
          <a:lstStyle/>
          <a:p>
            <a:pPr marL="0" indent="0" algn="l" rtl="0">
              <a:buNone/>
            </a:pPr>
            <a:endParaRPr lang="de-de" dirty="0"/>
          </a:p>
          <a:p>
            <a:pPr marL="0" indent="0" algn="l" rtl="0">
              <a:buNone/>
            </a:pPr>
            <a:endParaRPr lang="de-de" dirty="0"/>
          </a:p>
          <a:p>
            <a:pPr marL="0" indent="0" algn="l" rtl="0">
              <a:buNone/>
            </a:pPr>
            <a:endParaRPr lang="de-de" dirty="0"/>
          </a:p>
          <a:p>
            <a:pPr marL="0" indent="0" algn="l" rtl="0">
              <a:buNone/>
            </a:pPr>
            <a:endParaRPr lang="de-de" dirty="0"/>
          </a:p>
          <a:p>
            <a:pPr marL="0" indent="0" algn="l" rtl="0">
              <a:buNone/>
            </a:pPr>
            <a:endParaRPr lang="de-de" dirty="0"/>
          </a:p>
          <a:p>
            <a:pPr marL="0" indent="0" algn="l" rtl="0">
              <a:buNone/>
            </a:pPr>
            <a:endParaRPr lang="de-de" dirty="0"/>
          </a:p>
          <a:p>
            <a:pPr marL="0" indent="0" algn="l" rtl="0">
              <a:buNone/>
            </a:pPr>
            <a:endParaRPr lang="de-de" dirty="0"/>
          </a:p>
          <a:p>
            <a:pPr marL="0" indent="0" algn="l" rtl="0">
              <a:buNone/>
            </a:pPr>
            <a:r>
              <a:rPr lang="de-de" sz="1800" b="0" i="0" u="none" baseline="0">
                <a:hlinkClick r:id="rId2"/>
              </a:rPr>
              <a:t>veiligheid@volkerwessels.com</a:t>
            </a:r>
            <a:endParaRPr lang="de-de" sz="1800" dirty="0"/>
          </a:p>
          <a:p>
            <a:pPr marL="0" indent="0" algn="l" rtl="0">
              <a:buNone/>
            </a:pPr>
            <a:r>
              <a:rPr lang="de-de" sz="1800" b="0" i="0" u="none" baseline="0">
                <a:hlinkClick r:id="rId3"/>
              </a:rPr>
              <a:t>https://www.volkerwessels.com/nl/downloadpagina-veiligheid</a:t>
            </a:r>
            <a:r>
              <a:rPr lang="de-de" sz="1800" b="0" i="0" u="none" baseline="0"/>
              <a:t> </a:t>
            </a:r>
          </a:p>
          <a:p>
            <a:pPr marL="0" indent="0" algn="l" rtl="0">
              <a:buNone/>
            </a:pPr>
            <a:endParaRPr lang="de-de" dirty="0"/>
          </a:p>
        </p:txBody>
      </p:sp>
      <p:sp>
        <p:nvSpPr>
          <p:cNvPr id="5" name="Tijdelijke aanduiding voor dianummer 4">
            <a:extLst>
              <a:ext uri="{FF2B5EF4-FFF2-40B4-BE49-F238E27FC236}">
                <a16:creationId xmlns:a16="http://schemas.microsoft.com/office/drawing/2014/main" id="{CE6CDCE2-2628-0841-B75D-AFF188BC43F0}"/>
              </a:ext>
            </a:extLst>
          </p:cNvPr>
          <p:cNvSpPr>
            <a:spLocks noGrp="1"/>
          </p:cNvSpPr>
          <p:nvPr>
            <p:ph type="sldNum" sz="quarter" idx="11"/>
          </p:nvPr>
        </p:nvSpPr>
        <p:spPr/>
        <p:txBody>
          <a:bodyPr/>
          <a:lstStyle/>
          <a:p>
            <a:pPr algn="l" rtl="0"/>
            <a:fld id="{4EE4AD8C-2841-0441-ABCE-FDDBA89E857F}" type="slidenum">
              <a:rPr/>
              <a:pPr/>
              <a:t>11</a:t>
            </a:fld>
            <a:endParaRPr lang="de-de" dirty="0"/>
          </a:p>
        </p:txBody>
      </p:sp>
    </p:spTree>
    <p:extLst>
      <p:ext uri="{BB962C8B-B14F-4D97-AF65-F5344CB8AC3E}">
        <p14:creationId xmlns:p14="http://schemas.microsoft.com/office/powerpoint/2010/main" val="6346277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pPr algn="l" rtl="0"/>
            <a:fld id="{4EE4AD8C-2841-0441-ABCE-FDDBA89E857F}" type="slidenum">
              <a:rPr/>
              <a:pPr/>
              <a:t>12</a:t>
            </a:fld>
            <a:endParaRPr lang="de-de"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pPr algn="l" rtl="0"/>
            <a:r>
              <a:rPr lang="de-de" b="1" i="0" u="none" baseline="0"/>
              <a:t>Zusätzliche Fragen zur Besprechung</a:t>
            </a:r>
          </a:p>
        </p:txBody>
      </p:sp>
      <p:sp>
        <p:nvSpPr>
          <p:cNvPr id="8" name="Tijdelijke aanduiding voor inhoud 2">
            <a:extLst>
              <a:ext uri="{FF2B5EF4-FFF2-40B4-BE49-F238E27FC236}">
                <a16:creationId xmlns:a16="http://schemas.microsoft.com/office/drawing/2014/main" id="{AE7CDBC2-733E-4F8F-8DEA-3D9F0E942E24}"/>
              </a:ext>
            </a:extLst>
          </p:cNvPr>
          <p:cNvSpPr txBox="1">
            <a:spLocks/>
          </p:cNvSpPr>
          <p:nvPr/>
        </p:nvSpPr>
        <p:spPr>
          <a:xfrm>
            <a:off x="485969" y="1790298"/>
            <a:ext cx="11541629" cy="4064000"/>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rtl="0">
              <a:buNone/>
            </a:pPr>
            <a:r>
              <a:rPr lang="de-de" b="1" i="0" u="none" baseline="0"/>
              <a:t>Zusätzliche Fragen für die Toolbox.  Die Fragen können nach eigenem Ermessen verwendet werden.</a:t>
            </a:r>
          </a:p>
          <a:p>
            <a:pPr marL="0" indent="0" algn="l" rtl="0">
              <a:buNone/>
            </a:pPr>
            <a:endParaRPr lang="de-de" sz="2800" b="0" i="0" u="none" strike="noStrike" baseline="0" dirty="0"/>
          </a:p>
          <a:p>
            <a:pPr algn="l" rtl="0"/>
            <a:r>
              <a:rPr lang="de-de" sz="2800" b="0" i="0" u="none" strike="noStrike" baseline="0"/>
              <a:t>Wer hat schon einmal eine Situation mit einem mobilen Gerät gemeldet?</a:t>
            </a:r>
          </a:p>
          <a:p>
            <a:pPr algn="l" rtl="0"/>
            <a:endParaRPr lang="de-de" sz="2800" b="0" i="0" u="none" strike="noStrike" baseline="0" dirty="0"/>
          </a:p>
          <a:p>
            <a:pPr algn="l" rtl="0"/>
            <a:r>
              <a:rPr lang="de-de" sz="2800" b="0" i="0" u="none" strike="noStrike" baseline="0"/>
              <a:t>Sind Sie immer sicher, wenn Sie telefonieren?</a:t>
            </a:r>
          </a:p>
          <a:p>
            <a:pPr algn="l" rtl="0"/>
            <a:endParaRPr lang="de-de" dirty="0"/>
          </a:p>
          <a:p>
            <a:pPr algn="l" rtl="0"/>
            <a:r>
              <a:rPr lang="de-de" sz="2700" b="0" i="0" u="none" baseline="0"/>
              <a:t>Wie oft benutzen Sie Ihr Telefon im Auto? Und warum?</a:t>
            </a:r>
          </a:p>
          <a:p>
            <a:pPr algn="l" rtl="0"/>
            <a:endParaRPr lang="de-de" sz="2800" b="0" i="0" u="none" strike="noStrike" baseline="0" dirty="0"/>
          </a:p>
          <a:p>
            <a:pPr algn="l" rtl="0"/>
            <a:r>
              <a:rPr lang="de-de" sz="2800" b="0" i="0" u="none" strike="noStrike" baseline="0"/>
              <a:t>Was können Sie tun, um ein mobiles Gerät am Arbeitsplatz sicher zu benutzen?</a:t>
            </a:r>
          </a:p>
          <a:p>
            <a:pPr algn="l" rtl="0"/>
            <a:endParaRPr lang="de-de" sz="2800" b="0" i="0" u="none" strike="noStrike" baseline="0" dirty="0"/>
          </a:p>
          <a:p>
            <a:pPr algn="l" rtl="0"/>
            <a:r>
              <a:rPr lang="de-de" b="0" i="0" u="none" baseline="0"/>
              <a:t>Wo ist der ausgewiesene Ort für die sichere Nutzung eines mobilen Geräts in diesem Arbeitsbereich?</a:t>
            </a:r>
            <a:endParaRPr lang="de-de" sz="2800" b="0" i="0" u="none" strike="noStrike" baseline="0" dirty="0"/>
          </a:p>
          <a:p>
            <a:pPr algn="l" rtl="0"/>
            <a:endParaRPr lang="de-de" sz="2800" b="0" i="0" u="none" strike="noStrike" baseline="0" dirty="0"/>
          </a:p>
          <a:p>
            <a:pPr algn="l" rtl="0"/>
            <a:r>
              <a:rPr lang="de-de" sz="2800" b="0" i="0" u="none" strike="noStrike" baseline="0"/>
              <a:t> Wer hat die WAVE-App auf seinem Handy?  Über was haben Sie zuletzt Bericht erstattet?</a:t>
            </a:r>
          </a:p>
          <a:p>
            <a:pPr marL="0" indent="0" algn="l" rtl="0">
              <a:buNone/>
            </a:pPr>
            <a:endParaRPr lang="de-de" dirty="0"/>
          </a:p>
        </p:txBody>
      </p:sp>
    </p:spTree>
    <p:extLst>
      <p:ext uri="{BB962C8B-B14F-4D97-AF65-F5344CB8AC3E}">
        <p14:creationId xmlns:p14="http://schemas.microsoft.com/office/powerpoint/2010/main" val="2386992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pPr algn="l" rtl="0"/>
            <a:r>
              <a:rPr lang="de-de" b="1" i="0" u="none" baseline="0"/>
              <a:t>Hintergrund</a:t>
            </a:r>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a:normAutofit/>
          </a:bodyPr>
          <a:lstStyle/>
          <a:p>
            <a:pPr marL="0" indent="0" algn="l" rtl="0">
              <a:lnSpc>
                <a:spcPct val="107000"/>
              </a:lnSpc>
              <a:spcAft>
                <a:spcPts val="800"/>
              </a:spcAft>
              <a:buNone/>
            </a:pPr>
            <a:br>
              <a:rPr lang="de-de" sz="1800">
                <a:effectLst/>
                <a:latin typeface="Calibri" panose="020F0502020204030204" pitchFamily="34" charset="0"/>
                <a:ea typeface="Calibri" panose="020F0502020204030204" pitchFamily="34" charset="0"/>
                <a:cs typeface="Times New Roman" panose="02020603050405020304" pitchFamily="18" charset="0"/>
              </a:rPr>
            </a:br>
            <a:br>
              <a:rPr lang="de-de" sz="1800">
                <a:latin typeface="Calibri" panose="020F0502020204030204" pitchFamily="34" charset="0"/>
                <a:cs typeface="Times New Roman" panose="02020603050405020304" pitchFamily="18" charset="0"/>
              </a:rPr>
            </a:br>
            <a:endParaRPr lang="de-de" dirty="0"/>
          </a:p>
        </p:txBody>
      </p:sp>
      <p:sp>
        <p:nvSpPr>
          <p:cNvPr id="5" name="Tijdelijke aanduiding voor dianummer 4">
            <a:extLst>
              <a:ext uri="{FF2B5EF4-FFF2-40B4-BE49-F238E27FC236}">
                <a16:creationId xmlns:a16="http://schemas.microsoft.com/office/drawing/2014/main" id="{4C4B5DED-CBC7-9242-98B4-62FC47718688}"/>
              </a:ext>
            </a:extLst>
          </p:cNvPr>
          <p:cNvSpPr>
            <a:spLocks noGrp="1"/>
          </p:cNvSpPr>
          <p:nvPr>
            <p:ph type="sldNum" sz="quarter" idx="11"/>
          </p:nvPr>
        </p:nvSpPr>
        <p:spPr/>
        <p:txBody>
          <a:bodyPr/>
          <a:lstStyle/>
          <a:p>
            <a:pPr algn="l" rtl="0"/>
            <a:fld id="{4EE4AD8C-2841-0441-ABCE-FDDBA89E857F}" type="slidenum">
              <a:rPr/>
              <a:pPr/>
              <a:t>3</a:t>
            </a:fld>
            <a:endParaRPr lang="de-de" dirty="0"/>
          </a:p>
        </p:txBody>
      </p:sp>
      <p:sp>
        <p:nvSpPr>
          <p:cNvPr id="7" name="Tekstvak 6">
            <a:extLst>
              <a:ext uri="{FF2B5EF4-FFF2-40B4-BE49-F238E27FC236}">
                <a16:creationId xmlns:a16="http://schemas.microsoft.com/office/drawing/2014/main" id="{ECF6BBEC-608B-4D4B-95C8-A3DAF85A5A22}"/>
              </a:ext>
            </a:extLst>
          </p:cNvPr>
          <p:cNvSpPr txBox="1"/>
          <p:nvPr/>
        </p:nvSpPr>
        <p:spPr>
          <a:xfrm>
            <a:off x="838199" y="1690688"/>
            <a:ext cx="6954983" cy="3176511"/>
          </a:xfrm>
          <a:prstGeom prst="rect">
            <a:avLst/>
          </a:prstGeom>
          <a:noFill/>
        </p:spPr>
        <p:txBody>
          <a:bodyPr wrap="square">
            <a:spAutoFit/>
          </a:bodyPr>
          <a:lstStyle/>
          <a:p>
            <a:pPr marL="0" indent="0" algn="l" rtl="0">
              <a:lnSpc>
                <a:spcPct val="107000"/>
              </a:lnSpc>
              <a:spcAft>
                <a:spcPts val="800"/>
              </a:spcAft>
              <a:buNone/>
            </a:pPr>
            <a:r>
              <a:rPr lang="de-de" sz="1600" b="0" i="0" u="none" baseline="0">
                <a:effectLst/>
                <a:ea typeface="Calibri" panose="020F0502020204030204" pitchFamily="34" charset="0"/>
                <a:cs typeface="Times New Roman" panose="02020603050405020304" pitchFamily="18" charset="0"/>
              </a:rPr>
              <a:t>Unsere WAVE-Werte und Sicherheitsvorschriften sorgen dafür, dass wir alle am Ende des Tages gesund nach Hause kommen. Mobile Geräte sind zu einem wesentlichen Bestandteil des Alltags geworden. Ob für berufliche oder private Angelegenheiten oder</a:t>
            </a:r>
            <a:r>
              <a:rPr lang="de-de" sz="1600" b="0" i="0" u="none" baseline="0">
                <a:ea typeface="Calibri" panose="020F0502020204030204" pitchFamily="34" charset="0"/>
                <a:cs typeface="Times New Roman" panose="02020603050405020304" pitchFamily="18" charset="0"/>
              </a:rPr>
              <a:t> um mit unseren Lieben in Kontakt zu bleiben, wir sind fast den ganzen Tag über erreichbar. In unseren Arbeitsbereichen ist das nützlich, um zwischen den Arbeitsschritten schnell etwas zu organisieren, aber es kann auch Risiken mit sich bringen, wenn es mit unseren täglichen Arbeitsaktivitäten kombiniert wird.</a:t>
            </a:r>
          </a:p>
          <a:p>
            <a:pPr marL="0" indent="0" algn="l" rtl="0">
              <a:lnSpc>
                <a:spcPct val="107000"/>
              </a:lnSpc>
              <a:spcAft>
                <a:spcPts val="800"/>
              </a:spcAft>
              <a:buNone/>
            </a:pPr>
            <a:endParaRPr lang="de-de" sz="1600" dirty="0">
              <a:cs typeface="Times New Roman" panose="02020603050405020304" pitchFamily="18" charset="0"/>
            </a:endParaRPr>
          </a:p>
          <a:p>
            <a:pPr marL="0" indent="0" algn="l" rtl="0">
              <a:lnSpc>
                <a:spcPct val="107000"/>
              </a:lnSpc>
              <a:spcAft>
                <a:spcPts val="800"/>
              </a:spcAft>
              <a:buNone/>
            </a:pPr>
            <a:r>
              <a:rPr lang="de-de" sz="1600" b="0" i="0" u="none" baseline="0">
                <a:cs typeface="Times New Roman" panose="02020603050405020304" pitchFamily="18" charset="0"/>
              </a:rPr>
              <a:t>In dieser Toolbox wird erklärt, warum VolkerWessels eine 8. Sicherheitsvorschrift einführt und wie Sie ein mobiles Gerät in einem Arbeitsbereich sicher verwenden können.</a:t>
            </a:r>
          </a:p>
        </p:txBody>
      </p:sp>
      <p:pic>
        <p:nvPicPr>
          <p:cNvPr id="6" name="Picture 5" descr="Afbeelding met tekst, schermopname, logo, Lettertype&#10;&#10;Automatisch gegenereerde beschrijving">
            <a:extLst>
              <a:ext uri="{FF2B5EF4-FFF2-40B4-BE49-F238E27FC236}">
                <a16:creationId xmlns:a16="http://schemas.microsoft.com/office/drawing/2014/main" id="{A586BFF3-EADB-E034-12B6-1DBAE3BD9A33}"/>
              </a:ext>
            </a:extLst>
          </p:cNvPr>
          <p:cNvPicPr>
            <a:picLocks noChangeAspect="1"/>
          </p:cNvPicPr>
          <p:nvPr/>
        </p:nvPicPr>
        <p:blipFill>
          <a:blip r:embed="rId3"/>
          <a:stretch>
            <a:fillRect/>
          </a:stretch>
        </p:blipFill>
        <p:spPr>
          <a:xfrm>
            <a:off x="8324860" y="1058567"/>
            <a:ext cx="3863789" cy="5402406"/>
          </a:xfrm>
          <a:prstGeom prst="rect">
            <a:avLst/>
          </a:prstGeom>
        </p:spPr>
      </p:pic>
    </p:spTree>
    <p:extLst>
      <p:ext uri="{BB962C8B-B14F-4D97-AF65-F5344CB8AC3E}">
        <p14:creationId xmlns:p14="http://schemas.microsoft.com/office/powerpoint/2010/main" val="3648348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pPr algn="l" rtl="0"/>
            <a:fld id="{4EE4AD8C-2841-0441-ABCE-FDDBA89E857F}" type="slidenum">
              <a:rPr/>
              <a:pPr/>
              <a:t>4</a:t>
            </a:fld>
            <a:endParaRPr lang="de-de"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pPr algn="l" rtl="0"/>
            <a:r>
              <a:rPr lang="de-de" b="1" i="0" u="none" baseline="0" dirty="0"/>
              <a:t>Verwendung mobiler Geräte</a:t>
            </a:r>
          </a:p>
        </p:txBody>
      </p:sp>
      <p:pic>
        <p:nvPicPr>
          <p:cNvPr id="2" name="Onlinemedia 1" title="MarkLives #AdoftheWeek: Safely Home's #ItCanWait • FCB Cape Town &amp; Egg Films">
            <a:hlinkClick r:id="" action="ppaction://media"/>
            <a:extLst>
              <a:ext uri="{FF2B5EF4-FFF2-40B4-BE49-F238E27FC236}">
                <a16:creationId xmlns:a16="http://schemas.microsoft.com/office/drawing/2014/main" id="{3E1B261C-8A05-8E34-D9A7-113A0F55356E}"/>
              </a:ext>
            </a:extLst>
          </p:cNvPr>
          <p:cNvPicPr>
            <a:picLocks noRot="1" noChangeAspect="1"/>
          </p:cNvPicPr>
          <p:nvPr>
            <a:videoFile r:link="rId1"/>
          </p:nvPr>
        </p:nvPicPr>
        <p:blipFill>
          <a:blip r:embed="rId4"/>
          <a:stretch>
            <a:fillRect/>
          </a:stretch>
        </p:blipFill>
        <p:spPr>
          <a:xfrm>
            <a:off x="1856826" y="1330036"/>
            <a:ext cx="7983048" cy="4510433"/>
          </a:xfrm>
          <a:prstGeom prst="rect">
            <a:avLst/>
          </a:prstGeom>
        </p:spPr>
      </p:pic>
    </p:spTree>
    <p:extLst>
      <p:ext uri="{BB962C8B-B14F-4D97-AF65-F5344CB8AC3E}">
        <p14:creationId xmlns:p14="http://schemas.microsoft.com/office/powerpoint/2010/main" val="1587596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pPr algn="l" rtl="0"/>
            <a:fld id="{4EE4AD8C-2841-0441-ABCE-FDDBA89E857F}" type="slidenum">
              <a:rPr/>
              <a:pPr/>
              <a:t>5</a:t>
            </a:fld>
            <a:endParaRPr lang="de-de"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normAutofit/>
          </a:bodyPr>
          <a:lstStyle/>
          <a:p>
            <a:pPr algn="l" rtl="0"/>
            <a:r>
              <a:rPr lang="de-de" b="1" i="0" u="none" baseline="0"/>
              <a:t>Risiken &gt; Was kann schiefgehen?</a:t>
            </a:r>
          </a:p>
        </p:txBody>
      </p:sp>
      <p:sp>
        <p:nvSpPr>
          <p:cNvPr id="8" name="Tijdelijke aanduiding voor inhoud 2">
            <a:extLst>
              <a:ext uri="{FF2B5EF4-FFF2-40B4-BE49-F238E27FC236}">
                <a16:creationId xmlns:a16="http://schemas.microsoft.com/office/drawing/2014/main" id="{AE7CDBC2-733E-4F8F-8DEA-3D9F0E942E24}"/>
              </a:ext>
            </a:extLst>
          </p:cNvPr>
          <p:cNvSpPr txBox="1">
            <a:spLocks/>
          </p:cNvSpPr>
          <p:nvPr/>
        </p:nvSpPr>
        <p:spPr>
          <a:xfrm>
            <a:off x="485969" y="1790298"/>
            <a:ext cx="11541629" cy="4064000"/>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rtl="0">
              <a:buFont typeface="Arial" panose="020B0604020202020204" pitchFamily="34" charset="0"/>
              <a:buChar char="•"/>
            </a:pPr>
            <a:r>
              <a:rPr lang="de-de" sz="1800" b="0" i="0" u="none" baseline="0">
                <a:solidFill>
                  <a:srgbClr val="333333"/>
                </a:solidFill>
                <a:effectLst/>
                <a:highlight>
                  <a:srgbClr val="FFFFFF"/>
                </a:highlight>
              </a:rPr>
              <a:t>Sie werden durch die Nutzung des Geräts abgelenkt (Nachrichten, E-Mails, Online-Meetings, Telefonate usw.) und können sich daher nicht voll und ganz auf Ihre eigene Sicherheit und die Sicherheit Ihrer Mitmenschen konzentrieren.</a:t>
            </a:r>
          </a:p>
          <a:p>
            <a:pPr algn="l" rtl="0">
              <a:buFont typeface="Arial" panose="020B0604020202020204" pitchFamily="34" charset="0"/>
              <a:buChar char="•"/>
            </a:pPr>
            <a:endParaRPr lang="de-de" sz="1800" b="0" i="0" dirty="0">
              <a:solidFill>
                <a:srgbClr val="333333"/>
              </a:solidFill>
              <a:effectLst/>
              <a:highlight>
                <a:srgbClr val="FFFFFF"/>
              </a:highlight>
            </a:endParaRPr>
          </a:p>
          <a:p>
            <a:pPr algn="l" rtl="0">
              <a:buFont typeface="Arial" panose="020B0604020202020204" pitchFamily="34" charset="0"/>
              <a:buChar char="•"/>
            </a:pPr>
            <a:r>
              <a:rPr lang="de-de" sz="1800" b="0" i="0" u="none" baseline="0">
                <a:solidFill>
                  <a:srgbClr val="333333"/>
                </a:solidFill>
                <a:effectLst/>
                <a:highlight>
                  <a:srgbClr val="FFFFFF"/>
                </a:highlight>
              </a:rPr>
              <a:t>Es können gefährliche Situationen entstehen, beispielsweise in der Nähe von Geräten, schweren Gegenständen oder im Straßenverkehr</a:t>
            </a:r>
            <a:r>
              <a:rPr lang="de-de" sz="1800" b="0" i="0" u="none" baseline="0">
                <a:solidFill>
                  <a:srgbClr val="333333"/>
                </a:solidFill>
                <a:highlight>
                  <a:srgbClr val="FFFFFF"/>
                </a:highlight>
              </a:rPr>
              <a:t>.</a:t>
            </a:r>
            <a:endParaRPr lang="de-de" sz="1800" b="0" i="0" dirty="0">
              <a:solidFill>
                <a:srgbClr val="333333"/>
              </a:solidFill>
              <a:effectLst/>
              <a:highlight>
                <a:srgbClr val="FFFFFF"/>
              </a:highlight>
            </a:endParaRPr>
          </a:p>
          <a:p>
            <a:pPr marL="0" indent="0" algn="l" rtl="0">
              <a:buNone/>
            </a:pPr>
            <a:endParaRPr lang="de-de" sz="1800" b="0" i="0" dirty="0">
              <a:solidFill>
                <a:srgbClr val="333333"/>
              </a:solidFill>
              <a:effectLst/>
              <a:highlight>
                <a:srgbClr val="FFFFFF"/>
              </a:highlight>
            </a:endParaRPr>
          </a:p>
          <a:p>
            <a:pPr algn="l" rtl="0">
              <a:buFont typeface="Arial" panose="020B0604020202020204" pitchFamily="34" charset="0"/>
              <a:buChar char="•"/>
            </a:pPr>
            <a:r>
              <a:rPr lang="de-de" sz="1800" b="0" i="0" u="none" baseline="0">
                <a:solidFill>
                  <a:srgbClr val="333333"/>
                </a:solidFill>
                <a:effectLst/>
                <a:highlight>
                  <a:srgbClr val="FFFFFF"/>
                </a:highlight>
              </a:rPr>
              <a:t>Sie können unbeabsichtigt in den Gefahrenbereich von Fahrzeugen geraten.</a:t>
            </a:r>
          </a:p>
          <a:p>
            <a:pPr marL="0" indent="0" algn="l" rtl="0">
              <a:buNone/>
            </a:pPr>
            <a:endParaRPr lang="de-de" sz="1800" b="0" i="0" dirty="0">
              <a:solidFill>
                <a:srgbClr val="333333"/>
              </a:solidFill>
              <a:effectLst/>
              <a:highlight>
                <a:srgbClr val="FFFFFF"/>
              </a:highlight>
            </a:endParaRPr>
          </a:p>
          <a:p>
            <a:pPr algn="l" rtl="0">
              <a:buFont typeface="Arial" panose="020B0604020202020204" pitchFamily="34" charset="0"/>
              <a:buChar char="•"/>
            </a:pPr>
            <a:r>
              <a:rPr lang="de-de" sz="1800" b="0" i="0" u="none" baseline="0">
                <a:solidFill>
                  <a:srgbClr val="333333"/>
                </a:solidFill>
                <a:effectLst/>
                <a:highlight>
                  <a:srgbClr val="FFFFFF"/>
                </a:highlight>
              </a:rPr>
              <a:t>Wenn Sie einen Mitarbeiter im Betrieb anrufen, kann dieser durch den Anruf abgelenkt werden.</a:t>
            </a:r>
          </a:p>
          <a:p>
            <a:pPr algn="l" rtl="0">
              <a:buFont typeface="Arial" panose="020B0604020202020204" pitchFamily="34" charset="0"/>
              <a:buChar char="•"/>
            </a:pPr>
            <a:endParaRPr lang="de-de" sz="1800" dirty="0">
              <a:solidFill>
                <a:srgbClr val="333333"/>
              </a:solidFill>
              <a:highlight>
                <a:srgbClr val="FFFFFF"/>
              </a:highlight>
            </a:endParaRPr>
          </a:p>
          <a:p>
            <a:pPr algn="l" rtl="0">
              <a:buFont typeface="Arial" panose="020B0604020202020204" pitchFamily="34" charset="0"/>
              <a:buChar char="•"/>
            </a:pPr>
            <a:r>
              <a:rPr lang="de-de" sz="1800" b="0" i="0" u="none" baseline="0">
                <a:solidFill>
                  <a:srgbClr val="333333"/>
                </a:solidFill>
                <a:effectLst/>
                <a:highlight>
                  <a:srgbClr val="FFFFFF"/>
                </a:highlight>
              </a:rPr>
              <a:t>In den letzten Jahren hat die Nutzung mobiler Geräte zu tödlichen Unfällen bei VolkerWessels beigetragen.</a:t>
            </a:r>
          </a:p>
        </p:txBody>
      </p:sp>
    </p:spTree>
    <p:extLst>
      <p:ext uri="{BB962C8B-B14F-4D97-AF65-F5344CB8AC3E}">
        <p14:creationId xmlns:p14="http://schemas.microsoft.com/office/powerpoint/2010/main" val="1920094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pPr algn="l" rtl="0"/>
            <a:fld id="{4EE4AD8C-2841-0441-ABCE-FDDBA89E857F}" type="slidenum">
              <a:rPr/>
              <a:pPr/>
              <a:t>6</a:t>
            </a:fld>
            <a:endParaRPr lang="de-de"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normAutofit/>
          </a:bodyPr>
          <a:lstStyle/>
          <a:p>
            <a:pPr algn="l" rtl="0"/>
            <a:r>
              <a:rPr lang="de-de" b="1" i="0" u="none" baseline="0"/>
              <a:t>Risiken &gt; bei VolkerWessels</a:t>
            </a:r>
          </a:p>
        </p:txBody>
      </p:sp>
      <p:sp>
        <p:nvSpPr>
          <p:cNvPr id="8" name="Tijdelijke aanduiding voor inhoud 2">
            <a:extLst>
              <a:ext uri="{FF2B5EF4-FFF2-40B4-BE49-F238E27FC236}">
                <a16:creationId xmlns:a16="http://schemas.microsoft.com/office/drawing/2014/main" id="{AE7CDBC2-733E-4F8F-8DEA-3D9F0E942E24}"/>
              </a:ext>
            </a:extLst>
          </p:cNvPr>
          <p:cNvSpPr txBox="1">
            <a:spLocks/>
          </p:cNvSpPr>
          <p:nvPr/>
        </p:nvSpPr>
        <p:spPr>
          <a:xfrm>
            <a:off x="485969" y="1790298"/>
            <a:ext cx="11541629" cy="4064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rtl="0">
              <a:buNone/>
            </a:pPr>
            <a:r>
              <a:rPr lang="de-de" sz="1800" b="0" i="0" u="none" baseline="0">
                <a:solidFill>
                  <a:srgbClr val="FF0000"/>
                </a:solidFill>
                <a:effectLst/>
                <a:highlight>
                  <a:srgbClr val="FFFFFF"/>
                </a:highlight>
              </a:rPr>
              <a:t>&lt;PLATZHALTER: Platzieren Sie hier unterstützendes Material für Ihr Unternehmen. Dies können Fotos sein, die zeigen, wie die Nutzung mobiler Geräte zu unsicheren Situationen führt, oder beispielsweise relevante MOHS-Berichte aus der WAVE-App. &gt;  </a:t>
            </a:r>
          </a:p>
        </p:txBody>
      </p:sp>
    </p:spTree>
    <p:extLst>
      <p:ext uri="{BB962C8B-B14F-4D97-AF65-F5344CB8AC3E}">
        <p14:creationId xmlns:p14="http://schemas.microsoft.com/office/powerpoint/2010/main" val="1007220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pPr algn="l" rtl="0"/>
            <a:fld id="{4EE4AD8C-2841-0441-ABCE-FDDBA89E857F}" type="slidenum">
              <a:rPr/>
              <a:pPr/>
              <a:t>7</a:t>
            </a:fld>
            <a:endParaRPr lang="de-de"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normAutofit fontScale="90000"/>
          </a:bodyPr>
          <a:lstStyle/>
          <a:p>
            <a:pPr algn="l" rtl="0"/>
            <a:r>
              <a:rPr lang="de-de" b="1" i="0" u="none" baseline="0"/>
              <a:t>Maßnahmen &gt; Was sollten Sie tun?</a:t>
            </a:r>
            <a:br>
              <a:rPr lang="de-de"/>
            </a:br>
            <a:r>
              <a:rPr lang="de-de" sz="2700" b="1" i="0" u="none" baseline="0"/>
              <a:t>Bei der Vorbereitung von Arbeitsaktivitäten</a:t>
            </a:r>
            <a:endParaRPr lang="de-de" dirty="0"/>
          </a:p>
        </p:txBody>
      </p:sp>
      <p:sp>
        <p:nvSpPr>
          <p:cNvPr id="8" name="Tijdelijke aanduiding voor inhoud 2">
            <a:extLst>
              <a:ext uri="{FF2B5EF4-FFF2-40B4-BE49-F238E27FC236}">
                <a16:creationId xmlns:a16="http://schemas.microsoft.com/office/drawing/2014/main" id="{AE7CDBC2-733E-4F8F-8DEA-3D9F0E942E24}"/>
              </a:ext>
            </a:extLst>
          </p:cNvPr>
          <p:cNvSpPr txBox="1">
            <a:spLocks/>
          </p:cNvSpPr>
          <p:nvPr/>
        </p:nvSpPr>
        <p:spPr>
          <a:xfrm>
            <a:off x="485969" y="1790298"/>
            <a:ext cx="11541629" cy="4064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rtl="0"/>
            <a:r>
              <a:rPr lang="de-de" sz="1800" b="0" i="0" u="none" baseline="0">
                <a:solidFill>
                  <a:srgbClr val="333333"/>
                </a:solidFill>
                <a:highlight>
                  <a:srgbClr val="FFFFFF"/>
                </a:highlight>
              </a:rPr>
              <a:t>Legen Sie bei der Vorbereitung von Arbeitsaktivitäten einen oder mehrere Orte fest, an denen mobile Geräte sicher verwendet werden können. </a:t>
            </a:r>
          </a:p>
          <a:p>
            <a:endParaRPr lang="de-de" sz="1800" dirty="0">
              <a:solidFill>
                <a:srgbClr val="333333"/>
              </a:solidFill>
              <a:highlight>
                <a:srgbClr val="FFFFFF"/>
              </a:highlight>
            </a:endParaRPr>
          </a:p>
          <a:p>
            <a:pPr algn="l" rtl="0"/>
            <a:r>
              <a:rPr lang="de-de" sz="1800" b="0" i="0" u="none" baseline="0">
                <a:solidFill>
                  <a:srgbClr val="333333"/>
                </a:solidFill>
                <a:highlight>
                  <a:srgbClr val="FFFFFF"/>
                </a:highlight>
              </a:rPr>
              <a:t>Trennen Sie diese Orte sichtbar und sicher voneinander.</a:t>
            </a:r>
          </a:p>
          <a:p>
            <a:endParaRPr lang="de-de" sz="1800" dirty="0">
              <a:solidFill>
                <a:srgbClr val="333333"/>
              </a:solidFill>
              <a:highlight>
                <a:srgbClr val="FFFFFF"/>
              </a:highlight>
            </a:endParaRPr>
          </a:p>
          <a:p>
            <a:pPr algn="l" rtl="0"/>
            <a:r>
              <a:rPr lang="de-de" sz="1800" b="0" i="0" u="none" baseline="0">
                <a:solidFill>
                  <a:srgbClr val="333333"/>
                </a:solidFill>
                <a:highlight>
                  <a:srgbClr val="FFFFFF"/>
                </a:highlight>
              </a:rPr>
              <a:t>Informieren Sie die Personen am Arbeitsplatz über die sichere Verwendung von mobilen Geräten am Standort und darüber, wo sie ein Mobilgerät sicher verwenden dürfen.</a:t>
            </a:r>
          </a:p>
          <a:p>
            <a:pPr marL="0" indent="0" algn="l" rtl="0">
              <a:buNone/>
            </a:pPr>
            <a:endParaRPr lang="de-de" sz="1800" dirty="0">
              <a:solidFill>
                <a:srgbClr val="333333"/>
              </a:solidFill>
              <a:highlight>
                <a:srgbClr val="FFFFFF"/>
              </a:highlight>
            </a:endParaRPr>
          </a:p>
        </p:txBody>
      </p:sp>
    </p:spTree>
    <p:extLst>
      <p:ext uri="{BB962C8B-B14F-4D97-AF65-F5344CB8AC3E}">
        <p14:creationId xmlns:p14="http://schemas.microsoft.com/office/powerpoint/2010/main" val="261819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pPr algn="l" rtl="0"/>
            <a:fld id="{4EE4AD8C-2841-0441-ABCE-FDDBA89E857F}" type="slidenum">
              <a:rPr/>
              <a:pPr/>
              <a:t>8</a:t>
            </a:fld>
            <a:endParaRPr lang="de-de"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normAutofit fontScale="90000"/>
          </a:bodyPr>
          <a:lstStyle/>
          <a:p>
            <a:pPr algn="l" rtl="0"/>
            <a:r>
              <a:rPr lang="de-de" b="1" i="0" u="none" baseline="0"/>
              <a:t>Maßnahmen &gt; Was sollten Sie tun?</a:t>
            </a:r>
            <a:br>
              <a:rPr lang="de-de"/>
            </a:br>
            <a:r>
              <a:rPr lang="de-de" sz="2700" b="1" i="0" u="none" baseline="0"/>
              <a:t>In Arbeitsbereichen</a:t>
            </a:r>
            <a:endParaRPr lang="de-de" dirty="0"/>
          </a:p>
        </p:txBody>
      </p:sp>
      <p:sp>
        <p:nvSpPr>
          <p:cNvPr id="8" name="Tijdelijke aanduiding voor inhoud 2">
            <a:extLst>
              <a:ext uri="{FF2B5EF4-FFF2-40B4-BE49-F238E27FC236}">
                <a16:creationId xmlns:a16="http://schemas.microsoft.com/office/drawing/2014/main" id="{AE7CDBC2-733E-4F8F-8DEA-3D9F0E942E24}"/>
              </a:ext>
            </a:extLst>
          </p:cNvPr>
          <p:cNvSpPr txBox="1">
            <a:spLocks/>
          </p:cNvSpPr>
          <p:nvPr/>
        </p:nvSpPr>
        <p:spPr>
          <a:xfrm>
            <a:off x="224711" y="1343364"/>
            <a:ext cx="11016767" cy="484263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rtl="0"/>
            <a:r>
              <a:rPr lang="de-de" sz="1350" b="0" i="0" u="none" baseline="0" dirty="0">
                <a:solidFill>
                  <a:srgbClr val="333333"/>
                </a:solidFill>
                <a:effectLst/>
                <a:highlight>
                  <a:srgbClr val="FFFFFF"/>
                </a:highlight>
              </a:rPr>
              <a:t>Rufen Sie von einem </a:t>
            </a:r>
            <a:r>
              <a:rPr lang="de-de" sz="1350" b="1" i="0" u="none" baseline="0" dirty="0">
                <a:solidFill>
                  <a:srgbClr val="333333"/>
                </a:solidFill>
                <a:effectLst/>
                <a:highlight>
                  <a:srgbClr val="FFFFFF"/>
                </a:highlight>
              </a:rPr>
              <a:t>sicheren Ort</a:t>
            </a:r>
            <a:r>
              <a:rPr lang="de-de" sz="1350" b="0" i="0" u="none" baseline="0" dirty="0">
                <a:solidFill>
                  <a:srgbClr val="333333"/>
                </a:solidFill>
                <a:effectLst/>
                <a:highlight>
                  <a:srgbClr val="FFFFFF"/>
                </a:highlight>
              </a:rPr>
              <a:t> aus an.</a:t>
            </a:r>
          </a:p>
          <a:p>
            <a:pPr algn="l" rtl="0">
              <a:buFont typeface="Arial" panose="020B0604020202020204" pitchFamily="34" charset="0"/>
              <a:buChar char="•"/>
            </a:pPr>
            <a:endParaRPr lang="de-de" sz="1350" b="1" i="0" dirty="0">
              <a:solidFill>
                <a:srgbClr val="333333"/>
              </a:solidFill>
              <a:effectLst/>
              <a:highlight>
                <a:srgbClr val="FFFFFF"/>
              </a:highlight>
            </a:endParaRPr>
          </a:p>
          <a:p>
            <a:pPr algn="l" rtl="0">
              <a:buFont typeface="Arial" panose="020B0604020202020204" pitchFamily="34" charset="0"/>
              <a:buChar char="•"/>
            </a:pPr>
            <a:r>
              <a:rPr lang="de-de" sz="1350" b="1" i="0" u="none" baseline="0" dirty="0">
                <a:solidFill>
                  <a:srgbClr val="333333"/>
                </a:solidFill>
                <a:effectLst/>
                <a:highlight>
                  <a:srgbClr val="FFFFFF"/>
                </a:highlight>
              </a:rPr>
              <a:t>Stehen Sie still</a:t>
            </a:r>
            <a:r>
              <a:rPr lang="de-de" sz="1350" b="0" i="0" u="none" baseline="0" dirty="0">
                <a:solidFill>
                  <a:srgbClr val="333333"/>
                </a:solidFill>
                <a:effectLst/>
                <a:highlight>
                  <a:srgbClr val="FFFFFF"/>
                </a:highlight>
              </a:rPr>
              <a:t>, wenn Sie telefonieren, um Stürze oder Stürzen vorzubeugen.</a:t>
            </a:r>
          </a:p>
          <a:p>
            <a:pPr marL="0" indent="0" algn="l" rtl="0">
              <a:buNone/>
            </a:pPr>
            <a:endParaRPr lang="de-de" sz="1350" b="0" i="0" dirty="0">
              <a:solidFill>
                <a:srgbClr val="333333"/>
              </a:solidFill>
              <a:effectLst/>
              <a:highlight>
                <a:srgbClr val="FFFFFF"/>
              </a:highlight>
            </a:endParaRPr>
          </a:p>
          <a:p>
            <a:pPr algn="l" rtl="0">
              <a:buFont typeface="Arial" panose="020B0604020202020204" pitchFamily="34" charset="0"/>
              <a:buChar char="•"/>
            </a:pPr>
            <a:r>
              <a:rPr lang="de-de" sz="1350" b="0" i="0" u="none" baseline="0" dirty="0">
                <a:solidFill>
                  <a:srgbClr val="333333"/>
                </a:solidFill>
                <a:effectLst/>
                <a:highlight>
                  <a:srgbClr val="FFFFFF"/>
                </a:highlight>
              </a:rPr>
              <a:t>Halten Sie die Nutzung des Geräts (z. B. das Telefonat) </a:t>
            </a:r>
            <a:r>
              <a:rPr lang="de-de" sz="1350" b="1" i="0" u="none" baseline="0" dirty="0">
                <a:solidFill>
                  <a:srgbClr val="333333"/>
                </a:solidFill>
                <a:effectLst/>
                <a:highlight>
                  <a:srgbClr val="FFFFFF"/>
                </a:highlight>
              </a:rPr>
              <a:t>kurz</a:t>
            </a:r>
            <a:r>
              <a:rPr lang="de-de" sz="1350" b="0" i="0" u="none" baseline="0" dirty="0">
                <a:solidFill>
                  <a:srgbClr val="333333"/>
                </a:solidFill>
                <a:effectLst/>
                <a:highlight>
                  <a:srgbClr val="FFFFFF"/>
                </a:highlight>
              </a:rPr>
              <a:t>! </a:t>
            </a:r>
            <a:r>
              <a:rPr lang="de-de" sz="1350" b="0" i="0" u="none" baseline="0" dirty="0">
                <a:solidFill>
                  <a:srgbClr val="333333"/>
                </a:solidFill>
                <a:highlight>
                  <a:srgbClr val="FFFFFF"/>
                </a:highlight>
              </a:rPr>
              <a:t>Dauert das Gespräch etwas länger oder ist es schwierig, parken Sie das Auto oder die Maschine am besten oder rufen Sie später zurück.</a:t>
            </a:r>
          </a:p>
          <a:p>
            <a:pPr algn="l" rtl="0">
              <a:buFont typeface="Arial" panose="020B0604020202020204" pitchFamily="34" charset="0"/>
              <a:buChar char="•"/>
            </a:pPr>
            <a:endParaRPr lang="de-de" sz="1350" b="0" i="0" dirty="0">
              <a:solidFill>
                <a:srgbClr val="333333"/>
              </a:solidFill>
              <a:effectLst/>
              <a:highlight>
                <a:srgbClr val="FFFFFF"/>
              </a:highlight>
            </a:endParaRPr>
          </a:p>
          <a:p>
            <a:pPr algn="l" rtl="0">
              <a:buFont typeface="Arial" panose="020B0604020202020204" pitchFamily="34" charset="0"/>
              <a:buChar char="•"/>
            </a:pPr>
            <a:r>
              <a:rPr lang="de-de" sz="1350" b="0" i="0" u="none" baseline="0" dirty="0">
                <a:solidFill>
                  <a:srgbClr val="333333"/>
                </a:solidFill>
                <a:highlight>
                  <a:srgbClr val="FFFFFF"/>
                </a:highlight>
              </a:rPr>
              <a:t>Nutzen Sie die mobilen Geräte nur für dienstliche Zwecke (z. B. für die Anforderung von Geräten, die Meldung von Störungen oder Zwischenfällen und Unfällen über die WAVE-App).</a:t>
            </a:r>
          </a:p>
          <a:p>
            <a:pPr marL="0" indent="0" algn="l" rtl="0">
              <a:buNone/>
            </a:pPr>
            <a:endParaRPr lang="de-de" sz="1350" b="0" i="0" dirty="0">
              <a:solidFill>
                <a:srgbClr val="333333"/>
              </a:solidFill>
              <a:effectLst/>
              <a:highlight>
                <a:srgbClr val="FFFFFF"/>
              </a:highlight>
            </a:endParaRPr>
          </a:p>
          <a:p>
            <a:pPr algn="l" rtl="0">
              <a:buFont typeface="Arial" panose="020B0604020202020204" pitchFamily="34" charset="0"/>
              <a:buChar char="•"/>
            </a:pPr>
            <a:r>
              <a:rPr lang="de-de" sz="1350" b="1" i="0" u="none" baseline="0" dirty="0">
                <a:solidFill>
                  <a:srgbClr val="333333"/>
                </a:solidFill>
                <a:effectLst/>
                <a:highlight>
                  <a:srgbClr val="FFFFFF"/>
                </a:highlight>
              </a:rPr>
              <a:t>Private Gespräche </a:t>
            </a:r>
            <a:r>
              <a:rPr lang="de-de" sz="1350" b="0" i="0" u="none" baseline="0" dirty="0">
                <a:solidFill>
                  <a:srgbClr val="333333"/>
                </a:solidFill>
                <a:effectLst/>
                <a:highlight>
                  <a:srgbClr val="FFFFFF"/>
                </a:highlight>
              </a:rPr>
              <a:t>führen Sie während der geplanten Ruhe- und Pausenzeiten.</a:t>
            </a:r>
          </a:p>
          <a:p>
            <a:pPr algn="l" rtl="0">
              <a:buFont typeface="Arial" panose="020B0604020202020204" pitchFamily="34" charset="0"/>
              <a:buChar char="•"/>
            </a:pPr>
            <a:endParaRPr lang="de-de" sz="1350" b="0" i="0" dirty="0">
              <a:solidFill>
                <a:srgbClr val="333333"/>
              </a:solidFill>
              <a:effectLst/>
              <a:highlight>
                <a:srgbClr val="FFFFFF"/>
              </a:highlight>
            </a:endParaRPr>
          </a:p>
          <a:p>
            <a:pPr algn="l" rtl="0">
              <a:buFont typeface="Arial" panose="020B0604020202020204" pitchFamily="34" charset="0"/>
              <a:buChar char="•"/>
            </a:pPr>
            <a:r>
              <a:rPr lang="de-de" sz="1350" b="0" i="0" u="none" baseline="0" dirty="0">
                <a:solidFill>
                  <a:srgbClr val="333333"/>
                </a:solidFill>
                <a:effectLst/>
                <a:highlight>
                  <a:srgbClr val="FFFFFF"/>
                </a:highlight>
              </a:rPr>
              <a:t>Es ist </a:t>
            </a:r>
            <a:r>
              <a:rPr lang="de-de" sz="1350" b="1" i="0" u="none" baseline="0" dirty="0">
                <a:solidFill>
                  <a:srgbClr val="333333"/>
                </a:solidFill>
                <a:effectLst/>
                <a:highlight>
                  <a:srgbClr val="FFFFFF"/>
                </a:highlight>
              </a:rPr>
              <a:t>verboten</a:t>
            </a:r>
            <a:r>
              <a:rPr lang="de-de" sz="1350" b="0" i="0" u="none" baseline="0" dirty="0">
                <a:solidFill>
                  <a:srgbClr val="333333"/>
                </a:solidFill>
                <a:effectLst/>
                <a:highlight>
                  <a:srgbClr val="FFFFFF"/>
                </a:highlight>
              </a:rPr>
              <a:t>, das Smartphone während des Fahrens und/oder der Bedienung eines Fahrzeugs oder einer Maschine in der Hand zu halten! </a:t>
            </a:r>
          </a:p>
          <a:p>
            <a:pPr algn="l" rtl="0">
              <a:buFont typeface="Arial" panose="020B0604020202020204" pitchFamily="34" charset="0"/>
              <a:buChar char="•"/>
            </a:pPr>
            <a:endParaRPr lang="de-de" sz="1350" dirty="0">
              <a:solidFill>
                <a:srgbClr val="333333"/>
              </a:solidFill>
              <a:highlight>
                <a:srgbClr val="FFFFFF"/>
              </a:highlight>
            </a:endParaRPr>
          </a:p>
          <a:p>
            <a:pPr algn="l" rtl="0">
              <a:buFont typeface="Arial" panose="020B0604020202020204" pitchFamily="34" charset="0"/>
              <a:buChar char="•"/>
            </a:pPr>
            <a:r>
              <a:rPr lang="de-de" sz="1350" b="0" i="0" u="none" baseline="0" dirty="0">
                <a:solidFill>
                  <a:srgbClr val="333333"/>
                </a:solidFill>
                <a:effectLst/>
                <a:highlight>
                  <a:srgbClr val="FFFFFF"/>
                </a:highlight>
              </a:rPr>
              <a:t>Es ist verboten, den Bildschirm während eines Videoanrufs eingeschaltet zu lassen, während man das Fahrzeug oder die Maschine bedient. Wenn es sich um ein schwieriges Gespräch handelt, sollten Sie in Erwägung ziehen, das Auto zu parken.</a:t>
            </a:r>
          </a:p>
          <a:p>
            <a:pPr algn="l" rtl="0">
              <a:buFont typeface="Arial" panose="020B0604020202020204" pitchFamily="34" charset="0"/>
              <a:buChar char="•"/>
            </a:pPr>
            <a:endParaRPr lang="de-de" sz="1500" dirty="0">
              <a:solidFill>
                <a:srgbClr val="333333"/>
              </a:solidFill>
              <a:highlight>
                <a:srgbClr val="FFFFFF"/>
              </a:highlight>
            </a:endParaRPr>
          </a:p>
          <a:p>
            <a:pPr algn="l" rtl="0">
              <a:buFont typeface="Arial" panose="020B0604020202020204" pitchFamily="34" charset="0"/>
              <a:buChar char="•"/>
            </a:pPr>
            <a:endParaRPr lang="de-de" sz="1500" b="0" i="0" dirty="0">
              <a:solidFill>
                <a:srgbClr val="333333"/>
              </a:solidFill>
              <a:effectLst/>
              <a:highlight>
                <a:srgbClr val="FFFFFF"/>
              </a:highlight>
            </a:endParaRPr>
          </a:p>
        </p:txBody>
      </p:sp>
    </p:spTree>
    <p:extLst>
      <p:ext uri="{BB962C8B-B14F-4D97-AF65-F5344CB8AC3E}">
        <p14:creationId xmlns:p14="http://schemas.microsoft.com/office/powerpoint/2010/main" val="3272005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pPr algn="l" rtl="0"/>
            <a:fld id="{4EE4AD8C-2841-0441-ABCE-FDDBA89E857F}" type="slidenum">
              <a:rPr/>
              <a:pPr/>
              <a:t>9</a:t>
            </a:fld>
            <a:endParaRPr lang="de-de"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29968"/>
          </a:xfrm>
        </p:spPr>
        <p:txBody>
          <a:bodyPr>
            <a:normAutofit fontScale="90000"/>
          </a:bodyPr>
          <a:lstStyle/>
          <a:p>
            <a:pPr algn="l" rtl="0"/>
            <a:r>
              <a:rPr lang="de-de" b="1" i="0" u="none" baseline="0"/>
              <a:t>Was ist ein sicherer Ort?</a:t>
            </a:r>
            <a:br>
              <a:rPr lang="de-de"/>
            </a:br>
            <a:endParaRPr lang="de-de" dirty="0"/>
          </a:p>
        </p:txBody>
      </p:sp>
      <p:sp>
        <p:nvSpPr>
          <p:cNvPr id="8" name="Tijdelijke aanduiding voor inhoud 2">
            <a:extLst>
              <a:ext uri="{FF2B5EF4-FFF2-40B4-BE49-F238E27FC236}">
                <a16:creationId xmlns:a16="http://schemas.microsoft.com/office/drawing/2014/main" id="{AE7CDBC2-733E-4F8F-8DEA-3D9F0E942E24}"/>
              </a:ext>
            </a:extLst>
          </p:cNvPr>
          <p:cNvSpPr txBox="1">
            <a:spLocks/>
          </p:cNvSpPr>
          <p:nvPr/>
        </p:nvSpPr>
        <p:spPr>
          <a:xfrm>
            <a:off x="485969" y="1530526"/>
            <a:ext cx="11541629" cy="462089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rtl="0">
              <a:buNone/>
            </a:pPr>
            <a:r>
              <a:rPr lang="de-de" sz="1600" b="0" i="0" u="none" baseline="0">
                <a:solidFill>
                  <a:srgbClr val="333333"/>
                </a:solidFill>
                <a:highlight>
                  <a:srgbClr val="FFFFFF"/>
                </a:highlight>
                <a:ea typeface="Verdana" panose="020B0604030504040204" pitchFamily="34" charset="0"/>
              </a:rPr>
              <a:t>Mobile Geräte sollten an einem sicheren Ort verwendet werden. Ein sicherer Ort ist:</a:t>
            </a:r>
            <a:endParaRPr lang="de-de" sz="1600" b="0" i="0" dirty="0">
              <a:solidFill>
                <a:srgbClr val="333333"/>
              </a:solidFill>
              <a:effectLst/>
              <a:highlight>
                <a:srgbClr val="FFFFFF"/>
              </a:highlight>
              <a:ea typeface="Verdana" panose="020B0604030504040204" pitchFamily="34" charset="0"/>
            </a:endParaRPr>
          </a:p>
          <a:p>
            <a:pPr algn="l" rtl="0">
              <a:buFont typeface="Arial" panose="020B0604020202020204" pitchFamily="34" charset="0"/>
              <a:buChar char="•"/>
            </a:pPr>
            <a:endParaRPr lang="de-de" sz="1600" b="1" i="0" dirty="0">
              <a:solidFill>
                <a:srgbClr val="333333"/>
              </a:solidFill>
              <a:effectLst/>
              <a:highlight>
                <a:srgbClr val="FFFFFF"/>
              </a:highlight>
              <a:ea typeface="Verdana" panose="020B0604030504040204" pitchFamily="34" charset="0"/>
            </a:endParaRPr>
          </a:p>
          <a:p>
            <a:pPr algn="l" rtl="0"/>
            <a:r>
              <a:rPr lang="de-de" sz="1600" b="0" i="0" u="none" baseline="0">
                <a:ea typeface="Verdana" panose="020B0604030504040204" pitchFamily="34" charset="0"/>
              </a:rPr>
              <a:t>Der vom Projekt oder dem Leiter zugewiesene Ort, der nach Möglichkeit als sicherer Ort gekennzeichnet ist.</a:t>
            </a:r>
          </a:p>
          <a:p>
            <a:pPr algn="l" rtl="0"/>
            <a:endParaRPr lang="de-de" sz="1600" dirty="0">
              <a:ea typeface="Verdana" panose="020B0604030504040204" pitchFamily="34" charset="0"/>
            </a:endParaRPr>
          </a:p>
          <a:p>
            <a:pPr algn="l" rtl="0"/>
            <a:r>
              <a:rPr lang="de-de" sz="1600" b="0" i="0" u="none" baseline="0">
                <a:effectLst/>
                <a:ea typeface="Verdana" panose="020B0604030504040204" pitchFamily="34" charset="0"/>
              </a:rPr>
              <a:t>Außerhalb der Verkehrswege für den Arbeitsverkehr oder den örtlichen Verkehr.</a:t>
            </a:r>
          </a:p>
          <a:p>
            <a:pPr algn="l" rtl="0"/>
            <a:endParaRPr lang="de-de" sz="1600" dirty="0">
              <a:effectLst/>
              <a:ea typeface="Verdana" panose="020B0604030504040204" pitchFamily="34" charset="0"/>
            </a:endParaRPr>
          </a:p>
          <a:p>
            <a:pPr algn="l" rtl="0"/>
            <a:r>
              <a:rPr lang="de-de" sz="1600" b="0" i="0" u="none" baseline="0">
                <a:effectLst/>
                <a:ea typeface="Verdana" panose="020B0604030504040204" pitchFamily="34" charset="0"/>
              </a:rPr>
              <a:t>Mindestens 4 Meter von Kanten, Löchern und Vertiefungen entfernt, um die Gefahr eines Sturzes zu vermeiden.</a:t>
            </a:r>
          </a:p>
          <a:p>
            <a:pPr algn="l" rtl="0"/>
            <a:endParaRPr lang="de-de" sz="1600" dirty="0">
              <a:effectLst/>
              <a:ea typeface="Verdana" panose="020B0604030504040204" pitchFamily="34" charset="0"/>
            </a:endParaRPr>
          </a:p>
          <a:p>
            <a:pPr algn="l" rtl="0"/>
            <a:r>
              <a:rPr lang="de-de" sz="1600" b="0" i="0" u="none" baseline="0">
                <a:ea typeface="Verdana" panose="020B0604030504040204" pitchFamily="34" charset="0"/>
              </a:rPr>
              <a:t>Abseits von </a:t>
            </a:r>
            <a:r>
              <a:rPr lang="de-de" sz="1600" b="0" i="0" u="none" baseline="0">
                <a:effectLst/>
                <a:ea typeface="Verdana" panose="020B0604030504040204" pitchFamily="34" charset="0"/>
              </a:rPr>
              <a:t>Lasten, die gehoben oder angehoben werden, und außerhalb des Wenderadius</a:t>
            </a:r>
            <a:r>
              <a:rPr lang="de-de" sz="1600" b="0" i="0" u="none" baseline="0">
                <a:ea typeface="Verdana" panose="020B0604030504040204" pitchFamily="34" charset="0"/>
              </a:rPr>
              <a:t> von Maschinen.</a:t>
            </a:r>
          </a:p>
          <a:p>
            <a:pPr algn="l" rtl="0"/>
            <a:endParaRPr lang="de-de" sz="1600" dirty="0">
              <a:effectLst/>
              <a:ea typeface="Verdana" panose="020B0604030504040204" pitchFamily="34" charset="0"/>
            </a:endParaRPr>
          </a:p>
          <a:p>
            <a:pPr algn="l" rtl="0"/>
            <a:r>
              <a:rPr lang="de-de" sz="1600" b="0" i="0" u="none" baseline="0">
                <a:effectLst/>
                <a:ea typeface="Verdana" panose="020B0604030504040204" pitchFamily="34" charset="0"/>
              </a:rPr>
              <a:t>In einem explosionssicheren Bereich (Gefahrgut).</a:t>
            </a:r>
          </a:p>
          <a:p>
            <a:pPr algn="l" rtl="0"/>
            <a:endParaRPr lang="de-de" sz="1600" dirty="0">
              <a:effectLst/>
              <a:ea typeface="Verdana" panose="020B0604030504040204" pitchFamily="34" charset="0"/>
            </a:endParaRPr>
          </a:p>
          <a:p>
            <a:pPr algn="l" rtl="0"/>
            <a:r>
              <a:rPr lang="de-de" sz="1600" b="0" i="0" u="none" baseline="0">
                <a:effectLst/>
                <a:ea typeface="Verdana" panose="020B0604030504040204" pitchFamily="34" charset="0"/>
              </a:rPr>
              <a:t>An einem Ort, an dem Sie für Ihre Kollegen gut sichtbar sind.</a:t>
            </a:r>
            <a:endParaRPr lang="de-de" sz="1600" b="0" i="0" dirty="0">
              <a:solidFill>
                <a:srgbClr val="333333"/>
              </a:solidFill>
              <a:effectLst/>
              <a:highlight>
                <a:srgbClr val="FFFFFF"/>
              </a:highlight>
              <a:ea typeface="Verdana" panose="020B0604030504040204" pitchFamily="34" charset="0"/>
            </a:endParaRPr>
          </a:p>
        </p:txBody>
      </p:sp>
    </p:spTree>
    <p:extLst>
      <p:ext uri="{BB962C8B-B14F-4D97-AF65-F5344CB8AC3E}">
        <p14:creationId xmlns:p14="http://schemas.microsoft.com/office/powerpoint/2010/main" val="200269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pPr algn="l" rtl="0"/>
            <a:fld id="{4EE4AD8C-2841-0441-ABCE-FDDBA89E857F}" type="slidenum">
              <a:rPr/>
              <a:pPr/>
              <a:t>10</a:t>
            </a:fld>
            <a:endParaRPr lang="de-de"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pPr algn="l" rtl="0"/>
            <a:r>
              <a:rPr lang="de-de" b="1" i="0" u="none" baseline="0"/>
              <a:t>Miteinander reden</a:t>
            </a:r>
          </a:p>
        </p:txBody>
      </p:sp>
      <p:sp>
        <p:nvSpPr>
          <p:cNvPr id="8" name="Tijdelijke aanduiding voor inhoud 2">
            <a:extLst>
              <a:ext uri="{FF2B5EF4-FFF2-40B4-BE49-F238E27FC236}">
                <a16:creationId xmlns:a16="http://schemas.microsoft.com/office/drawing/2014/main" id="{AE7CDBC2-733E-4F8F-8DEA-3D9F0E942E24}"/>
              </a:ext>
            </a:extLst>
          </p:cNvPr>
          <p:cNvSpPr txBox="1">
            <a:spLocks/>
          </p:cNvSpPr>
          <p:nvPr/>
        </p:nvSpPr>
        <p:spPr>
          <a:xfrm>
            <a:off x="485969" y="1790298"/>
            <a:ext cx="11541629" cy="4064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lgn="l" rtl="0">
              <a:buFont typeface="+mj-lt"/>
              <a:buAutoNum type="arabicPeriod"/>
            </a:pPr>
            <a:endParaRPr lang="de-de" dirty="0"/>
          </a:p>
          <a:p>
            <a:pPr marL="514350" indent="-514350" algn="l" rtl="0">
              <a:buFont typeface="+mj-lt"/>
              <a:buAutoNum type="arabicPeriod"/>
            </a:pPr>
            <a:r>
              <a:rPr lang="de-de" sz="2000" b="0" i="0" u="none" baseline="0">
                <a:ea typeface="Verdana" panose="020B0604030504040204" pitchFamily="34" charset="0"/>
              </a:rPr>
              <a:t>Werden Sie am Arbeitsplatz durch mobile Geräte abgelenkt?</a:t>
            </a:r>
          </a:p>
          <a:p>
            <a:pPr marL="514350" indent="-514350" algn="l" rtl="0">
              <a:buFont typeface="+mj-lt"/>
              <a:buAutoNum type="arabicPeriod"/>
            </a:pPr>
            <a:endParaRPr lang="de-de" sz="2000" dirty="0">
              <a:ea typeface="Verdana" panose="020B0604030504040204" pitchFamily="34" charset="0"/>
            </a:endParaRPr>
          </a:p>
          <a:p>
            <a:pPr marL="457200" indent="-457200" algn="l" rtl="0">
              <a:buFont typeface="+mj-lt"/>
              <a:buAutoNum type="arabicPeriod"/>
            </a:pPr>
            <a:endParaRPr lang="de-de" sz="2000" dirty="0">
              <a:ea typeface="Verdana" panose="020B0604030504040204" pitchFamily="34" charset="0"/>
            </a:endParaRPr>
          </a:p>
          <a:p>
            <a:pPr marL="514350" indent="-514350" algn="l" rtl="0">
              <a:buFont typeface="+mj-lt"/>
              <a:buAutoNum type="arabicPeriod"/>
            </a:pPr>
            <a:r>
              <a:rPr lang="de-de" sz="2000" b="0" i="0" u="none" baseline="0">
                <a:ea typeface="Verdana" panose="020B0604030504040204" pitchFamily="34" charset="0"/>
              </a:rPr>
              <a:t>Was können Sie an diesem Arbeitsplatz tun, um mit mobilen Geräten sicher(er) zu arbeiten?</a:t>
            </a:r>
          </a:p>
        </p:txBody>
      </p:sp>
    </p:spTree>
    <p:extLst>
      <p:ext uri="{BB962C8B-B14F-4D97-AF65-F5344CB8AC3E}">
        <p14:creationId xmlns:p14="http://schemas.microsoft.com/office/powerpoint/2010/main" val="2646418580"/>
      </p:ext>
    </p:extLst>
  </p:cSld>
  <p:clrMapOvr>
    <a:masterClrMapping/>
  </p:clrMapOvr>
</p:sld>
</file>

<file path=ppt/theme/theme1.xml><?xml version="1.0" encoding="utf-8"?>
<a:theme xmlns:a="http://schemas.openxmlformats.org/drawingml/2006/main" name="Kantoorthema">
  <a:themeElements>
    <a:clrScheme name="Aangepast 11">
      <a:dk1>
        <a:srgbClr val="000000"/>
      </a:dk1>
      <a:lt1>
        <a:srgbClr val="FFFFFF"/>
      </a:lt1>
      <a:dk2>
        <a:srgbClr val="000000"/>
      </a:dk2>
      <a:lt2>
        <a:srgbClr val="FFDD00"/>
      </a:lt2>
      <a:accent1>
        <a:srgbClr val="000000"/>
      </a:accent1>
      <a:accent2>
        <a:srgbClr val="FFDD00"/>
      </a:accent2>
      <a:accent3>
        <a:srgbClr val="FFFFFF"/>
      </a:accent3>
      <a:accent4>
        <a:srgbClr val="666666"/>
      </a:accent4>
      <a:accent5>
        <a:srgbClr val="5B9BD5"/>
      </a:accent5>
      <a:accent6>
        <a:srgbClr val="70AD47"/>
      </a:accent6>
      <a:hlink>
        <a:srgbClr val="000000"/>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9252B65C-5470-0A41-9940-C699F80E7CA4}" vid="{AD2F2E86-5680-F847-BA77-AE4D3793842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4B4A535ABC5AF4EBA663EBB99F9E108" ma:contentTypeVersion="18" ma:contentTypeDescription="Een nieuw document maken." ma:contentTypeScope="" ma:versionID="f4af081be6af1dcbd4ab18288f63b42f">
  <xsd:schema xmlns:xsd="http://www.w3.org/2001/XMLSchema" xmlns:xs="http://www.w3.org/2001/XMLSchema" xmlns:p="http://schemas.microsoft.com/office/2006/metadata/properties" xmlns:ns2="528030cc-51b5-44b5-b722-528c6c2fb7e5" xmlns:ns3="484c8c59-755d-4516-b8d2-1621b38262b4" xmlns:ns4="062ffdfe-c787-49e9-aee6-c22124598f10" targetNamespace="http://schemas.microsoft.com/office/2006/metadata/properties" ma:root="true" ma:fieldsID="5c302dc3853a6516db56b3e87185cc0d" ns2:_="" ns3:_="" ns4:_="">
    <xsd:import namespace="528030cc-51b5-44b5-b722-528c6c2fb7e5"/>
    <xsd:import namespace="484c8c59-755d-4516-b8d2-1621b38262b4"/>
    <xsd:import namespace="062ffdfe-c787-49e9-aee6-c22124598f1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2:MediaServiceOCR" minOccurs="0"/>
                <xsd:element ref="ns2:MediaServiceGenerationTime" minOccurs="0"/>
                <xsd:element ref="ns2:MediaServiceEventHashCode" minOccurs="0"/>
                <xsd:element ref="ns2:Categorie" minOccurs="0"/>
                <xsd:element ref="ns2:lcf76f155ced4ddcb4097134ff3c332f" minOccurs="0"/>
                <xsd:element ref="ns3:TaxCatchAll" minOccurs="0"/>
                <xsd:element ref="ns2:MediaServiceObjectDetectorVersions" minOccurs="0"/>
                <xsd:element ref="ns2:MediaServiceSearchProperties" minOccurs="0"/>
                <xsd:element ref="ns4:SharedWithUsers" minOccurs="0"/>
                <xsd:element ref="ns4:SharedWithDetails" minOccurs="0"/>
                <xsd:element ref="ns2:WAVE_x002d_alertsenBestPractices2024"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8030cc-51b5-44b5-b722-528c6c2fb7e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Categorie" ma:index="16" nillable="true" ma:displayName="Categorie" ma:format="Dropdown" ma:internalName="Categorie">
      <xsd:complexType>
        <xsd:complexContent>
          <xsd:extension base="dms:MultiChoiceFillIn">
            <xsd:sequence>
              <xsd:element name="Value" maxOccurs="unbounded" minOccurs="0" nillable="true">
                <xsd:simpleType>
                  <xsd:union memberTypes="dms:Text">
                    <xsd:simpleType>
                      <xsd:restriction base="dms:Choice">
                        <xsd:enumeration value="Veiligheid in cijfers"/>
                        <xsd:enumeration value="Brain Based Safety"/>
                        <xsd:enumeration value="Ongevalsonderzoek"/>
                        <xsd:enumeration value="Beleid en Procedures"/>
                        <xsd:enumeration value="WAVE-waarde Open"/>
                        <xsd:enumeration value="WAVE-waarde Verantwoordelijk"/>
                        <xsd:enumeration value="Veiligheidsprogramma boek"/>
                        <xsd:enumeration value="Huisstijlhandboek"/>
                        <xsd:enumeration value="WAVE-alerts en Best Practises 2022"/>
                        <xsd:enumeration value="WAVE-alerts en Best Practises 2021"/>
                        <xsd:enumeration value="WAVE-alerts en Best Practises 2020"/>
                        <xsd:enumeration value="WAVE-alerts en Best Practises 2019"/>
                        <xsd:enumeration value="WAVE-alerts en Best Practises 2018"/>
                        <xsd:enumeration value="WAVE-alerts en Best Practises 2017"/>
                        <xsd:enumeration value="WAVE-alerts en Best Practises ouder"/>
                        <xsd:enumeration value="Veiligheidsagenda"/>
                        <xsd:enumeration value="Veiligheidskrant"/>
                        <xsd:enumeration value="Laden en lossen"/>
                        <xsd:enumeration value="Reductie aanrijdgevaar"/>
                        <xsd:enumeration value="Snijden"/>
                        <xsd:enumeration value="Hitte"/>
                        <xsd:enumeration value="Trappen"/>
                        <xsd:enumeration value="Werken op hoogte"/>
                        <xsd:enumeration value="Veiligheidsdag 2022"/>
                        <xsd:enumeration value="Veiligheidsdag 2021"/>
                        <xsd:enumeration value="KAM"/>
                        <xsd:enumeration value="WAVE-waarde Actie"/>
                        <xsd:enumeration value="Keuze 28"/>
                        <xsd:enumeration value="Agressie"/>
                        <xsd:enumeration value="WAVE-waarde Leerbereid"/>
                        <xsd:enumeration value="Veiligheidsverhaal"/>
                        <xsd:enumeration value="Veilige start 2023"/>
                        <xsd:enumeration value="WAVE-waarde Consequent"/>
                        <xsd:enumeration value="WAVE-alerts en Best Practises 2023"/>
                        <xsd:enumeration value="Veiligheidsdag 2023"/>
                        <xsd:enumeration value="Constructieve veiligheid BVGO"/>
                        <xsd:enumeration value="WAVE-waarde Respect"/>
                        <xsd:enumeration value="Elektrisch Materieel"/>
                        <xsd:enumeration value="WAVE-waarde Eerlijk"/>
                        <xsd:enumeration value="WAVE-alerts en Best Practises 2024"/>
                        <xsd:enumeration value="Veiligheidsdag 2024"/>
                        <xsd:enumeration value="Veiligheidsleiders aan het werk"/>
                        <xsd:enumeration value="Gebruik een mobiel apparaat op een veilige plek"/>
                      </xsd:restriction>
                    </xsd:simpleType>
                  </xsd:union>
                </xsd:simpleType>
              </xsd:element>
            </xsd:sequence>
          </xsd:extension>
        </xsd:complexContent>
      </xsd:complexType>
    </xsd:element>
    <xsd:element name="lcf76f155ced4ddcb4097134ff3c332f" ma:index="18" nillable="true" ma:taxonomy="true" ma:internalName="lcf76f155ced4ddcb4097134ff3c332f" ma:taxonomyFieldName="MediaServiceImageTags" ma:displayName="Afbeeldingtags" ma:readOnly="false" ma:fieldId="{5cf76f15-5ced-4ddc-b409-7134ff3c332f}" ma:taxonomyMulti="true" ma:sspId="1050673b-4c74-4831-8420-66cff89eac1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WAVE_x002d_alertsenBestPractices2024" ma:index="24" nillable="true" ma:displayName="WAVE-alerts en Best Practices 2024" ma:format="Dropdown" ma:internalName="WAVE_x002d_alertsenBestPractices2024">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84c8c59-755d-4516-b8d2-1621b38262b4"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706e99ac-d7cc-43a5-be5b-50337ab62f8e}" ma:internalName="TaxCatchAll" ma:showField="CatchAllData" ma:web="062ffdfe-c787-49e9-aee6-c22124598f10">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62ffdfe-c787-49e9-aee6-c22124598f10" elementFormDefault="qualified">
    <xsd:import namespace="http://schemas.microsoft.com/office/2006/documentManagement/types"/>
    <xsd:import namespace="http://schemas.microsoft.com/office/infopath/2007/PartnerControls"/>
    <xsd:element name="SharedWithUsers" ma:index="22"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062ffdfe-c787-49e9-aee6-c22124598f10">
      <UserInfo>
        <DisplayName>Hollander, William</DisplayName>
        <AccountId>12</AccountId>
        <AccountType/>
      </UserInfo>
    </SharedWithUsers>
    <TaxCatchAll xmlns="484c8c59-755d-4516-b8d2-1621b38262b4" xsi:nil="true"/>
    <lcf76f155ced4ddcb4097134ff3c332f xmlns="528030cc-51b5-44b5-b722-528c6c2fb7e5">
      <Terms xmlns="http://schemas.microsoft.com/office/infopath/2007/PartnerControls"/>
    </lcf76f155ced4ddcb4097134ff3c332f>
    <Categorie xmlns="528030cc-51b5-44b5-b722-528c6c2fb7e5">
      <Value>Gebruik een mobiel apparaat op een veilige plek</Value>
    </Categorie>
    <WAVE_x002d_alertsenBestPractices2024 xmlns="528030cc-51b5-44b5-b722-528c6c2fb7e5" xsi:nil="true"/>
  </documentManagement>
</p:properties>
</file>

<file path=customXml/itemProps1.xml><?xml version="1.0" encoding="utf-8"?>
<ds:datastoreItem xmlns:ds="http://schemas.openxmlformats.org/officeDocument/2006/customXml" ds:itemID="{76887D0D-650A-4687-9BD5-DBB4E26CB3A6}"/>
</file>

<file path=customXml/itemProps2.xml><?xml version="1.0" encoding="utf-8"?>
<ds:datastoreItem xmlns:ds="http://schemas.openxmlformats.org/officeDocument/2006/customXml" ds:itemID="{C01DD0A9-397E-4707-86B1-5DFD7A181A86}">
  <ds:schemaRefs>
    <ds:schemaRef ds:uri="http://schemas.microsoft.com/sharepoint/v3/contenttype/forms"/>
  </ds:schemaRefs>
</ds:datastoreItem>
</file>

<file path=customXml/itemProps3.xml><?xml version="1.0" encoding="utf-8"?>
<ds:datastoreItem xmlns:ds="http://schemas.openxmlformats.org/officeDocument/2006/customXml" ds:itemID="{80B6B502-389B-4E8A-B84F-F4AB7D47291A}">
  <ds:schemaRefs>
    <ds:schemaRef ds:uri="24e35ab4-3cf1-46c9-8eaa-1b1e0ea8a84b"/>
    <ds:schemaRef ds:uri="508e3145-0529-4d6a-a15f-862d6f4bb661"/>
    <ds:schemaRef ds:uri="80547ce2-a977-4319-b44a-40ea7c5ebcbb"/>
    <ds:schemaRef ds:uri="b46f7e7e-091b-45fc-b07a-14756525cbd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Powerpoint</Template>
  <TotalTime>543</TotalTime>
  <Words>816</Words>
  <Application>Microsoft Office PowerPoint</Application>
  <PresentationFormat>Breedbeeld</PresentationFormat>
  <Paragraphs>103</Paragraphs>
  <Slides>11</Slides>
  <Notes>10</Notes>
  <HiddenSlides>0</HiddenSlides>
  <MMClips>1</MMClips>
  <ScaleCrop>false</ScaleCrop>
  <HeadingPairs>
    <vt:vector size="4" baseType="variant">
      <vt:variant>
        <vt:lpstr>Thema</vt:lpstr>
      </vt:variant>
      <vt:variant>
        <vt:i4>1</vt:i4>
      </vt:variant>
      <vt:variant>
        <vt:lpstr>Diatitels</vt:lpstr>
      </vt:variant>
      <vt:variant>
        <vt:i4>11</vt:i4>
      </vt:variant>
    </vt:vector>
  </HeadingPairs>
  <TitlesOfParts>
    <vt:vector size="12" baseType="lpstr">
      <vt:lpstr>Kantoorthema</vt:lpstr>
      <vt:lpstr>Verwenden Sie mobile Geräte an einem sicheren Ort  Die 8. WAVE-Sicherheitsvorschrift</vt:lpstr>
      <vt:lpstr>Hintergrund</vt:lpstr>
      <vt:lpstr>Verwendung mobiler Geräte</vt:lpstr>
      <vt:lpstr>Risiken &gt; Was kann schiefgehen?</vt:lpstr>
      <vt:lpstr>Risiken &gt; bei VolkerWessels</vt:lpstr>
      <vt:lpstr>Maßnahmen &gt; Was sollten Sie tun? Bei der Vorbereitung von Arbeitsaktivitäten</vt:lpstr>
      <vt:lpstr>Maßnahmen &gt; Was sollten Sie tun? In Arbeitsbereichen</vt:lpstr>
      <vt:lpstr>Was ist ein sicherer Ort? </vt:lpstr>
      <vt:lpstr>Miteinander reden</vt:lpstr>
      <vt:lpstr>Vielen Dank für Ihre Aufmerksamkeit!</vt:lpstr>
      <vt:lpstr>Zusätzliche Fragen zur Besprechung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Veiligheidsdag  24 maart 2021</dc:title>
  <dc:creator>Buitink, Fleur</dc:creator>
  <cp:lastModifiedBy>Simona Mattana</cp:lastModifiedBy>
  <cp:revision>33</cp:revision>
  <dcterms:created xsi:type="dcterms:W3CDTF">2021-02-11T14:15:30Z</dcterms:created>
  <dcterms:modified xsi:type="dcterms:W3CDTF">2024-10-10T13:14:39Z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0x01010064B4A535ABC5AF4EBA663EBB99F9E108</vt:lpwstr>
  </property>
  <property fmtid="{D5CDD505-2E9C-101B-9397-08002B2CF9AE}" pid="3" name="MediaServiceImageTags">
    <vt:lpwstr/>
  </property>
</Properties>
</file>