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handoutMasterIdLst>
    <p:handoutMasterId r:id="rId17"/>
  </p:handoutMasterIdLst>
  <p:sldIdLst>
    <p:sldId id="257" r:id="rId5"/>
    <p:sldId id="268" r:id="rId6"/>
    <p:sldId id="267" r:id="rId7"/>
    <p:sldId id="275" r:id="rId8"/>
    <p:sldId id="277" r:id="rId9"/>
    <p:sldId id="273" r:id="rId10"/>
    <p:sldId id="274" r:id="rId11"/>
    <p:sldId id="276" r:id="rId12"/>
    <p:sldId id="271" r:id="rId13"/>
    <p:sldId id="261" r:id="rId14"/>
    <p:sldId id="269"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CE862E-3F9D-5B06-CD2A-45E206E3B2BF}" v="4" dt="2024-10-10T13:17:04.240"/>
    <p1510:client id="{BB7E071F-5CDE-F49B-2D50-A14DBCA3DB94}" v="8" dt="2024-10-10T13:13:33.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374" autoAdjust="0"/>
  </p:normalViewPr>
  <p:slideViewPr>
    <p:cSldViewPr snapToGrid="0">
      <p:cViewPr varScale="1">
        <p:scale>
          <a:sx n="88" d="100"/>
          <a:sy n="88" d="100"/>
        </p:scale>
        <p:origin x="1434" y="7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k, Ine van" userId="S::ivbeek@volkerwessels.com::6cdcb5ba-d09f-47fd-a504-8034a8f98ff2" providerId="AD" clId="Web-{BB7E071F-5CDE-F49B-2D50-A14DBCA3DB94}"/>
    <pc:docChg chg="modSld">
      <pc:chgData name="Beek, Ine van" userId="S::ivbeek@volkerwessels.com::6cdcb5ba-d09f-47fd-a504-8034a8f98ff2" providerId="AD" clId="Web-{BB7E071F-5CDE-F49B-2D50-A14DBCA3DB94}" dt="2024-10-10T13:13:33.643" v="6" actId="1076"/>
      <pc:docMkLst>
        <pc:docMk/>
      </pc:docMkLst>
      <pc:sldChg chg="addSp delSp modSp">
        <pc:chgData name="Beek, Ine van" userId="S::ivbeek@volkerwessels.com::6cdcb5ba-d09f-47fd-a504-8034a8f98ff2" providerId="AD" clId="Web-{BB7E071F-5CDE-F49B-2D50-A14DBCA3DB94}" dt="2024-10-10T13:13:33.643" v="6" actId="1076"/>
        <pc:sldMkLst>
          <pc:docMk/>
          <pc:sldMk cId="3648348918" sldId="268"/>
        </pc:sldMkLst>
        <pc:picChg chg="add del mod">
          <ac:chgData name="Beek, Ine van" userId="S::ivbeek@volkerwessels.com::6cdcb5ba-d09f-47fd-a504-8034a8f98ff2" providerId="AD" clId="Web-{BB7E071F-5CDE-F49B-2D50-A14DBCA3DB94}" dt="2024-10-10T13:13:33.643" v="6" actId="1076"/>
          <ac:picMkLst>
            <pc:docMk/>
            <pc:sldMk cId="3648348918" sldId="268"/>
            <ac:picMk id="8" creationId="{673F4F83-2C1D-B801-E824-DA2BAF3475B3}"/>
          </ac:picMkLst>
        </pc:picChg>
      </pc:sldChg>
    </pc:docChg>
  </pc:docChgLst>
  <pc:docChgLst>
    <pc:chgData name="Beek, Ine van" userId="S::ivbeek@volkerwessels.com::6cdcb5ba-d09f-47fd-a504-8034a8f98ff2" providerId="AD" clId="Web-{7FCE862E-3F9D-5B06-CD2A-45E206E3B2BF}"/>
    <pc:docChg chg="modSld">
      <pc:chgData name="Beek, Ine van" userId="S::ivbeek@volkerwessels.com::6cdcb5ba-d09f-47fd-a504-8034a8f98ff2" providerId="AD" clId="Web-{7FCE862E-3F9D-5B06-CD2A-45E206E3B2BF}" dt="2024-10-10T13:17:04.240" v="3" actId="1076"/>
      <pc:docMkLst>
        <pc:docMk/>
      </pc:docMkLst>
      <pc:sldChg chg="modSp">
        <pc:chgData name="Beek, Ine van" userId="S::ivbeek@volkerwessels.com::6cdcb5ba-d09f-47fd-a504-8034a8f98ff2" providerId="AD" clId="Web-{7FCE862E-3F9D-5B06-CD2A-45E206E3B2BF}" dt="2024-10-10T13:17:04.240" v="3" actId="1076"/>
        <pc:sldMkLst>
          <pc:docMk/>
          <pc:sldMk cId="3648348918" sldId="268"/>
        </pc:sldMkLst>
        <pc:picChg chg="mod">
          <ac:chgData name="Beek, Ine van" userId="S::ivbeek@volkerwessels.com::6cdcb5ba-d09f-47fd-a504-8034a8f98ff2" providerId="AD" clId="Web-{7FCE862E-3F9D-5B06-CD2A-45E206E3B2BF}" dt="2024-10-10T13:17:04.240" v="3" actId="1076"/>
          <ac:picMkLst>
            <pc:docMk/>
            <pc:sldMk cId="3648348918" sldId="268"/>
            <ac:picMk id="8" creationId="{673F4F83-2C1D-B801-E824-DA2BAF3475B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10-10-2024</a:t>
            </a:fld>
            <a:endParaRPr lang="nl-NL" dirty="0"/>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dirty="0"/>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10-10-2024</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dirty="0"/>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2</a:t>
            </a:fld>
            <a:endParaRPr lang="bg" dirty="0"/>
          </a:p>
        </p:txBody>
      </p:sp>
    </p:spTree>
    <p:extLst>
      <p:ext uri="{BB962C8B-B14F-4D97-AF65-F5344CB8AC3E}">
        <p14:creationId xmlns:p14="http://schemas.microsoft.com/office/powerpoint/2010/main" val="1968091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12</a:t>
            </a:fld>
            <a:endParaRPr lang="bg" dirty="0"/>
          </a:p>
        </p:txBody>
      </p:sp>
    </p:spTree>
    <p:extLst>
      <p:ext uri="{BB962C8B-B14F-4D97-AF65-F5344CB8AC3E}">
        <p14:creationId xmlns:p14="http://schemas.microsoft.com/office/powerpoint/2010/main" val="2922392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3</a:t>
            </a:fld>
            <a:endParaRPr lang="bg" dirty="0"/>
          </a:p>
        </p:txBody>
      </p:sp>
    </p:spTree>
    <p:extLst>
      <p:ext uri="{BB962C8B-B14F-4D97-AF65-F5344CB8AC3E}">
        <p14:creationId xmlns:p14="http://schemas.microsoft.com/office/powerpoint/2010/main" val="20607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4</a:t>
            </a:fld>
            <a:endParaRPr lang="bg" dirty="0"/>
          </a:p>
        </p:txBody>
      </p:sp>
    </p:spTree>
    <p:extLst>
      <p:ext uri="{BB962C8B-B14F-4D97-AF65-F5344CB8AC3E}">
        <p14:creationId xmlns:p14="http://schemas.microsoft.com/office/powerpoint/2010/main" val="2772862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5</a:t>
            </a:fld>
            <a:endParaRPr lang="bg" dirty="0"/>
          </a:p>
        </p:txBody>
      </p:sp>
    </p:spTree>
    <p:extLst>
      <p:ext uri="{BB962C8B-B14F-4D97-AF65-F5344CB8AC3E}">
        <p14:creationId xmlns:p14="http://schemas.microsoft.com/office/powerpoint/2010/main" val="71868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6</a:t>
            </a:fld>
            <a:endParaRPr lang="bg" dirty="0"/>
          </a:p>
        </p:txBody>
      </p:sp>
    </p:spTree>
    <p:extLst>
      <p:ext uri="{BB962C8B-B14F-4D97-AF65-F5344CB8AC3E}">
        <p14:creationId xmlns:p14="http://schemas.microsoft.com/office/powerpoint/2010/main" val="248603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7</a:t>
            </a:fld>
            <a:endParaRPr lang="bg" dirty="0"/>
          </a:p>
        </p:txBody>
      </p:sp>
    </p:spTree>
    <p:extLst>
      <p:ext uri="{BB962C8B-B14F-4D97-AF65-F5344CB8AC3E}">
        <p14:creationId xmlns:p14="http://schemas.microsoft.com/office/powerpoint/2010/main" val="3636636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8</a:t>
            </a:fld>
            <a:endParaRPr lang="bg" dirty="0"/>
          </a:p>
        </p:txBody>
      </p:sp>
    </p:spTree>
    <p:extLst>
      <p:ext uri="{BB962C8B-B14F-4D97-AF65-F5344CB8AC3E}">
        <p14:creationId xmlns:p14="http://schemas.microsoft.com/office/powerpoint/2010/main" val="2131904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9</a:t>
            </a:fld>
            <a:endParaRPr lang="bg" dirty="0"/>
          </a:p>
        </p:txBody>
      </p:sp>
    </p:spTree>
    <p:extLst>
      <p:ext uri="{BB962C8B-B14F-4D97-AF65-F5344CB8AC3E}">
        <p14:creationId xmlns:p14="http://schemas.microsoft.com/office/powerpoint/2010/main" val="2137124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bg"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10</a:t>
            </a:fld>
            <a:endParaRPr lang="bg" dirty="0"/>
          </a:p>
        </p:txBody>
      </p:sp>
    </p:spTree>
    <p:extLst>
      <p:ext uri="{BB962C8B-B14F-4D97-AF65-F5344CB8AC3E}">
        <p14:creationId xmlns:p14="http://schemas.microsoft.com/office/powerpoint/2010/main" val="21624003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endParaRPr lang="nl-NL" dirty="0"/>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dirty="0"/>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dirty="0"/>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endParaRPr lang="nl-NL" dirty="0"/>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endParaRPr lang="nl-NL" dirty="0"/>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endParaRPr lang="nl-NL" dirty="0"/>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volkerwessels.com/nl/downloadpagina-veiligheid"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h5lkvQSJiZ4?feature=oembed" TargetMode="Externa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74073" y="1105393"/>
            <a:ext cx="11817927" cy="2387600"/>
          </a:xfrm>
        </p:spPr>
        <p:txBody>
          <a:bodyPr>
            <a:normAutofit fontScale="90000"/>
          </a:bodyPr>
          <a:lstStyle/>
          <a:p>
            <a:pPr algn="l" rtl="0"/>
            <a:r>
              <a:rPr lang="bg" sz="5300" b="1" i="0" u="none" baseline="0"/>
              <a:t>Използвайте мобилните устройства на безопасно място</a:t>
            </a:r>
            <a:br>
              <a:rPr lang="bg"/>
            </a:br>
            <a:br>
              <a:rPr lang="bg"/>
            </a:br>
            <a:r>
              <a:rPr lang="bg" sz="2800" b="0" i="1" u="none" baseline="0"/>
              <a:t>8-ото правило за безопасност на WAVE</a:t>
            </a:r>
          </a:p>
        </p:txBody>
      </p:sp>
      <p:pic>
        <p:nvPicPr>
          <p:cNvPr id="4" name="Afbeelding 3">
            <a:extLst>
              <a:ext uri="{FF2B5EF4-FFF2-40B4-BE49-F238E27FC236}">
                <a16:creationId xmlns:a16="http://schemas.microsoft.com/office/drawing/2014/main" id="{223FA856-73B9-5E2C-F516-7315B3983E5A}"/>
              </a:ext>
            </a:extLst>
          </p:cNvPr>
          <p:cNvPicPr>
            <a:picLocks noChangeAspect="1"/>
          </p:cNvPicPr>
          <p:nvPr/>
        </p:nvPicPr>
        <p:blipFill>
          <a:blip r:embed="rId3"/>
          <a:stretch>
            <a:fillRect/>
          </a:stretch>
        </p:blipFill>
        <p:spPr>
          <a:xfrm>
            <a:off x="8081530" y="2401946"/>
            <a:ext cx="3031434" cy="302210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pPr algn="l" rtl="0"/>
            <a:r>
              <a:rPr lang="bg" b="1" i="0" u="none" baseline="0"/>
              <a:t>Благодаря Ви за вниманието!</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normAutofit lnSpcReduction="10000"/>
          </a:bodyPr>
          <a:lstStyle/>
          <a:p>
            <a:pPr marL="0" indent="0" algn="l" rtl="0">
              <a:buNone/>
            </a:pPr>
            <a:endParaRPr lang="bg" dirty="0"/>
          </a:p>
          <a:p>
            <a:pPr marL="0" indent="0" algn="l" rtl="0">
              <a:buNone/>
            </a:pPr>
            <a:endParaRPr lang="bg" dirty="0"/>
          </a:p>
          <a:p>
            <a:pPr marL="0" indent="0" algn="l" rtl="0">
              <a:buNone/>
            </a:pPr>
            <a:endParaRPr lang="bg" dirty="0"/>
          </a:p>
          <a:p>
            <a:pPr marL="0" indent="0" algn="l" rtl="0">
              <a:buNone/>
            </a:pPr>
            <a:endParaRPr lang="bg" dirty="0"/>
          </a:p>
          <a:p>
            <a:pPr marL="0" indent="0" algn="l" rtl="0">
              <a:buNone/>
            </a:pPr>
            <a:endParaRPr lang="bg" dirty="0"/>
          </a:p>
          <a:p>
            <a:pPr marL="0" indent="0" algn="l" rtl="0">
              <a:buNone/>
            </a:pPr>
            <a:endParaRPr lang="bg" dirty="0"/>
          </a:p>
          <a:p>
            <a:pPr marL="0" indent="0" algn="l" rtl="0">
              <a:buNone/>
            </a:pPr>
            <a:endParaRPr lang="bg" dirty="0"/>
          </a:p>
          <a:p>
            <a:pPr marL="0" indent="0" algn="l" rtl="0">
              <a:buNone/>
            </a:pPr>
            <a:r>
              <a:rPr lang="bg" sz="1800" b="0" i="0" u="none" baseline="0" dirty="0">
                <a:hlinkClick r:id="rId2"/>
              </a:rPr>
              <a:t>veiligheid@volkerwessels.com</a:t>
            </a:r>
            <a:endParaRPr lang="bg" sz="1800" dirty="0"/>
          </a:p>
          <a:p>
            <a:pPr marL="0" indent="0" algn="l" rtl="0">
              <a:buNone/>
            </a:pPr>
            <a:r>
              <a:rPr lang="bg" sz="1800" b="0" i="0" u="none" baseline="0" dirty="0">
                <a:hlinkClick r:id="rId3"/>
              </a:rPr>
              <a:t>https://www.volkerwessels.com/nl/downloadpagina-veiligheid</a:t>
            </a:r>
            <a:r>
              <a:rPr lang="bg" sz="1800" b="0" i="0" u="none" baseline="0" dirty="0"/>
              <a:t> </a:t>
            </a:r>
          </a:p>
          <a:p>
            <a:pPr marL="0" indent="0" algn="l" rtl="0">
              <a:buNone/>
            </a:pPr>
            <a:endParaRPr lang="bg"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pPr algn="l" rtl="0"/>
            <a:fld id="{4EE4AD8C-2841-0441-ABCE-FDDBA89E857F}" type="slidenum">
              <a:rPr/>
              <a:pPr/>
              <a:t>11</a:t>
            </a:fld>
            <a:endParaRPr lang="bg" dirty="0"/>
          </a:p>
        </p:txBody>
      </p:sp>
    </p:spTree>
    <p:extLst>
      <p:ext uri="{BB962C8B-B14F-4D97-AF65-F5344CB8AC3E}">
        <p14:creationId xmlns:p14="http://schemas.microsoft.com/office/powerpoint/2010/main" val="634627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12</a:t>
            </a:fld>
            <a:endParaRPr lang="bg"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pPr algn="l" rtl="0"/>
            <a:r>
              <a:rPr lang="bg" b="1" i="0" u="none" baseline="0"/>
              <a:t>Допълнителни въпроси за обсъждане</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bg" b="1" i="0" u="none" baseline="0"/>
              <a:t>Допълнителни въпроси за инструкциите.  Използвайте въпросите по Ваша преценка.</a:t>
            </a:r>
          </a:p>
          <a:p>
            <a:pPr marL="0" indent="0" algn="l" rtl="0">
              <a:buNone/>
            </a:pPr>
            <a:endParaRPr lang="bg" sz="2800" b="0" i="0" u="none" strike="noStrike" baseline="0" dirty="0"/>
          </a:p>
          <a:p>
            <a:pPr algn="l" rtl="0"/>
            <a:r>
              <a:rPr lang="bg" sz="2800" b="0" i="0" u="none" strike="noStrike" baseline="0"/>
              <a:t>Кой е докладвал за ситуация, свързана с мобилно устройство?</a:t>
            </a:r>
          </a:p>
          <a:p>
            <a:pPr algn="l" rtl="0"/>
            <a:endParaRPr lang="bg" sz="2800" b="0" i="0" u="none" strike="noStrike" baseline="0" dirty="0"/>
          </a:p>
          <a:p>
            <a:pPr algn="l" rtl="0"/>
            <a:r>
              <a:rPr lang="bg" sz="2800" b="0" i="0" u="none" strike="noStrike" baseline="0"/>
              <a:t>Винаги ли сте в безопасност, когато говорите по телефона?</a:t>
            </a:r>
          </a:p>
          <a:p>
            <a:pPr algn="l" rtl="0"/>
            <a:endParaRPr lang="bg" dirty="0"/>
          </a:p>
          <a:p>
            <a:pPr algn="l" rtl="0"/>
            <a:r>
              <a:rPr lang="bg" sz="2700" b="0" i="0" u="none" baseline="0"/>
              <a:t>Колко често използвате телефона си в колата? И защо?</a:t>
            </a:r>
          </a:p>
          <a:p>
            <a:pPr algn="l" rtl="0"/>
            <a:endParaRPr lang="bg" sz="2800" b="0" i="0" u="none" strike="noStrike" baseline="0" dirty="0"/>
          </a:p>
          <a:p>
            <a:pPr algn="l" rtl="0"/>
            <a:r>
              <a:rPr lang="bg" sz="2800" b="0" i="0" u="none" strike="noStrike" baseline="0"/>
              <a:t>Какво можете да направите, за да използвате безопасно мобилно устройство на работното място?</a:t>
            </a:r>
          </a:p>
          <a:p>
            <a:pPr algn="l" rtl="0"/>
            <a:endParaRPr lang="bg" sz="2800" b="0" i="0" u="none" strike="noStrike" baseline="0" dirty="0"/>
          </a:p>
          <a:p>
            <a:pPr algn="l" rtl="0"/>
            <a:r>
              <a:rPr lang="bg" b="0" i="0" u="none" baseline="0"/>
              <a:t>Къде е мястото, определено за безопасно използване на мобилно устройство на конкретното работно място?</a:t>
            </a:r>
            <a:endParaRPr lang="bg" sz="2800" b="0" i="0" u="none" strike="noStrike" baseline="0" dirty="0"/>
          </a:p>
          <a:p>
            <a:pPr algn="l" rtl="0"/>
            <a:endParaRPr lang="bg" sz="2800" b="0" i="0" u="none" strike="noStrike" baseline="0" dirty="0"/>
          </a:p>
          <a:p>
            <a:pPr algn="l" rtl="0"/>
            <a:r>
              <a:rPr lang="bg" sz="2800" b="0" i="0" u="none" strike="noStrike" baseline="0"/>
              <a:t>Кой има приложението WAVE на телефона си?  За какво беше последният отчет, който изготвихте?</a:t>
            </a:r>
          </a:p>
          <a:p>
            <a:pPr marL="0" indent="0" algn="l" rtl="0">
              <a:buNone/>
            </a:pPr>
            <a:endParaRPr lang="bg" dirty="0"/>
          </a:p>
        </p:txBody>
      </p:sp>
    </p:spTree>
    <p:extLst>
      <p:ext uri="{BB962C8B-B14F-4D97-AF65-F5344CB8AC3E}">
        <p14:creationId xmlns:p14="http://schemas.microsoft.com/office/powerpoint/2010/main" val="238699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lgn="l" rtl="0"/>
            <a:r>
              <a:rPr lang="bg" b="1" i="0" u="none" baseline="0"/>
              <a:t>Основна информация</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gn="l" rtl="0">
              <a:lnSpc>
                <a:spcPct val="107000"/>
              </a:lnSpc>
              <a:spcAft>
                <a:spcPts val="800"/>
              </a:spcAft>
              <a:buNone/>
            </a:pPr>
            <a:br>
              <a:rPr lang="bg" sz="1800">
                <a:effectLst/>
                <a:latin typeface="Calibri" panose="020F0502020204030204" pitchFamily="34" charset="0"/>
                <a:ea typeface="Calibri" panose="020F0502020204030204" pitchFamily="34" charset="0"/>
                <a:cs typeface="Times New Roman" panose="02020603050405020304" pitchFamily="18" charset="0"/>
              </a:rPr>
            </a:br>
            <a:br>
              <a:rPr lang="bg" sz="1800">
                <a:latin typeface="Calibri" panose="020F0502020204030204" pitchFamily="34" charset="0"/>
                <a:cs typeface="Times New Roman" panose="02020603050405020304" pitchFamily="18" charset="0"/>
              </a:rPr>
            </a:br>
            <a:endParaRPr lang="bg"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pPr algn="l" rtl="0"/>
            <a:fld id="{4EE4AD8C-2841-0441-ABCE-FDDBA89E857F}" type="slidenum">
              <a:rPr/>
              <a:pPr/>
              <a:t>3</a:t>
            </a:fld>
            <a:endParaRPr lang="bg" dirty="0"/>
          </a:p>
        </p:txBody>
      </p:sp>
      <p:sp>
        <p:nvSpPr>
          <p:cNvPr id="7" name="Tekstvak 6">
            <a:extLst>
              <a:ext uri="{FF2B5EF4-FFF2-40B4-BE49-F238E27FC236}">
                <a16:creationId xmlns:a16="http://schemas.microsoft.com/office/drawing/2014/main" id="{ECF6BBEC-608B-4D4B-95C8-A3DAF85A5A22}"/>
              </a:ext>
            </a:extLst>
          </p:cNvPr>
          <p:cNvSpPr txBox="1"/>
          <p:nvPr/>
        </p:nvSpPr>
        <p:spPr>
          <a:xfrm>
            <a:off x="838199" y="1690688"/>
            <a:ext cx="6954983" cy="3176511"/>
          </a:xfrm>
          <a:prstGeom prst="rect">
            <a:avLst/>
          </a:prstGeom>
          <a:noFill/>
        </p:spPr>
        <p:txBody>
          <a:bodyPr wrap="square">
            <a:spAutoFit/>
          </a:bodyPr>
          <a:lstStyle/>
          <a:p>
            <a:pPr marL="0" indent="0" algn="l" rtl="0">
              <a:lnSpc>
                <a:spcPct val="107000"/>
              </a:lnSpc>
              <a:spcAft>
                <a:spcPts val="800"/>
              </a:spcAft>
              <a:buNone/>
            </a:pPr>
            <a:r>
              <a:rPr lang="bg" sz="1600" b="0" i="0" u="none" baseline="0" dirty="0">
                <a:effectLst/>
                <a:ea typeface="Calibri" panose="020F0502020204030204" pitchFamily="34" charset="0"/>
                <a:cs typeface="Times New Roman" panose="02020603050405020304" pitchFamily="18" charset="0"/>
              </a:rPr>
              <a:t>Ценностите и правилата за безопасност на WAVE гарантират, че всички ще се приберем вкъщи в безопасност. Мобилните устройства се превърнаха във важна част от ежедневието ни. Независимо дали става дума за въпроси, свързани с работата, или за лични въпроси, или</a:t>
            </a:r>
            <a:r>
              <a:rPr lang="bg" sz="1600" b="0" i="0" u="none" baseline="0" dirty="0">
                <a:ea typeface="Calibri" panose="020F0502020204030204" pitchFamily="34" charset="0"/>
                <a:cs typeface="Times New Roman" panose="02020603050405020304" pitchFamily="18" charset="0"/>
              </a:rPr>
              <a:t> за да поддържаме връзка с близките си, през по-голямата част от денонощието близките ни могат да се свържат с нас. На работното място това е полезно, за да можем бързо да организираме всичко в паузите между различните дейности, но може да възникнат и рискове, когато съчетаваме използването им в ежедневната ни работа.</a:t>
            </a:r>
          </a:p>
          <a:p>
            <a:pPr marL="0" indent="0" algn="l" rtl="0">
              <a:lnSpc>
                <a:spcPct val="107000"/>
              </a:lnSpc>
              <a:spcAft>
                <a:spcPts val="800"/>
              </a:spcAft>
              <a:buNone/>
            </a:pPr>
            <a:endParaRPr lang="bg" sz="1600" dirty="0">
              <a:cs typeface="Times New Roman" panose="02020603050405020304" pitchFamily="18" charset="0"/>
            </a:endParaRPr>
          </a:p>
          <a:p>
            <a:pPr marL="0" indent="0" algn="l" rtl="0">
              <a:lnSpc>
                <a:spcPct val="107000"/>
              </a:lnSpc>
              <a:spcAft>
                <a:spcPts val="800"/>
              </a:spcAft>
              <a:buNone/>
            </a:pPr>
            <a:r>
              <a:rPr lang="bg" sz="1600" b="0" i="0" u="none" baseline="0" dirty="0">
                <a:cs typeface="Times New Roman" panose="02020603050405020304" pitchFamily="18" charset="0"/>
              </a:rPr>
              <a:t>В тези инструкции се обяснява защо VolkerWessels въвежда</a:t>
            </a:r>
            <a:r>
              <a:rPr lang="bg" sz="1600" b="0" i="0" u="none" baseline="30000" dirty="0">
                <a:cs typeface="Times New Roman" panose="02020603050405020304" pitchFamily="18" charset="0"/>
              </a:rPr>
              <a:t>8-о</a:t>
            </a:r>
            <a:r>
              <a:rPr lang="bg" sz="1600" b="0" i="0" u="none" baseline="0" dirty="0">
                <a:cs typeface="Times New Roman" panose="02020603050405020304" pitchFamily="18" charset="0"/>
              </a:rPr>
              <a:t> правило за безопасност и как можете да използвате безопасно мобилно устройство на работното място.</a:t>
            </a:r>
          </a:p>
        </p:txBody>
      </p:sp>
      <p:pic>
        <p:nvPicPr>
          <p:cNvPr id="8" name="Picture 7" descr="Afbeelding met tekst, schermopname, logo, grafische vormgeving&#10;&#10;Automatisch gegenereerde beschrijving">
            <a:extLst>
              <a:ext uri="{FF2B5EF4-FFF2-40B4-BE49-F238E27FC236}">
                <a16:creationId xmlns:a16="http://schemas.microsoft.com/office/drawing/2014/main" id="{673F4F83-2C1D-B801-E824-DA2BAF3475B3}"/>
              </a:ext>
            </a:extLst>
          </p:cNvPr>
          <p:cNvPicPr>
            <a:picLocks noChangeAspect="1"/>
          </p:cNvPicPr>
          <p:nvPr/>
        </p:nvPicPr>
        <p:blipFill>
          <a:blip r:embed="rId3"/>
          <a:stretch>
            <a:fillRect/>
          </a:stretch>
        </p:blipFill>
        <p:spPr>
          <a:xfrm>
            <a:off x="8526969" y="1094914"/>
            <a:ext cx="3662705" cy="5338905"/>
          </a:xfrm>
          <a:prstGeom prst="rect">
            <a:avLst/>
          </a:prstGeom>
        </p:spPr>
      </p:pic>
    </p:spTree>
    <p:extLst>
      <p:ext uri="{BB962C8B-B14F-4D97-AF65-F5344CB8AC3E}">
        <p14:creationId xmlns:p14="http://schemas.microsoft.com/office/powerpoint/2010/main" val="364834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4</a:t>
            </a:fld>
            <a:endParaRPr lang="bg"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bg" b="1" i="0" u="none" baseline="0"/>
              <a:t>Използване на мобилни устройства</a:t>
            </a:r>
          </a:p>
        </p:txBody>
      </p:sp>
      <p:pic>
        <p:nvPicPr>
          <p:cNvPr id="2" name="Onlinemedia 1" title="MarkLives #AdoftheWeek: Safely Home's #ItCanWait • FCB Cape Town &amp; Egg Films">
            <a:hlinkClick r:id="" action="ppaction://media"/>
            <a:extLst>
              <a:ext uri="{FF2B5EF4-FFF2-40B4-BE49-F238E27FC236}">
                <a16:creationId xmlns:a16="http://schemas.microsoft.com/office/drawing/2014/main" id="{3E1B261C-8A05-8E34-D9A7-113A0F55356E}"/>
              </a:ext>
            </a:extLst>
          </p:cNvPr>
          <p:cNvPicPr>
            <a:picLocks noRot="1" noChangeAspect="1"/>
          </p:cNvPicPr>
          <p:nvPr>
            <a:videoFile r:link="rId1"/>
          </p:nvPr>
        </p:nvPicPr>
        <p:blipFill>
          <a:blip r:embed="rId4"/>
          <a:stretch>
            <a:fillRect/>
          </a:stretch>
        </p:blipFill>
        <p:spPr>
          <a:xfrm>
            <a:off x="1856826" y="1330036"/>
            <a:ext cx="7983048" cy="4510433"/>
          </a:xfrm>
          <a:prstGeom prst="rect">
            <a:avLst/>
          </a:prstGeom>
        </p:spPr>
      </p:pic>
    </p:spTree>
    <p:extLst>
      <p:ext uri="{BB962C8B-B14F-4D97-AF65-F5344CB8AC3E}">
        <p14:creationId xmlns:p14="http://schemas.microsoft.com/office/powerpoint/2010/main" val="15875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5</a:t>
            </a:fld>
            <a:endParaRPr lang="bg"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pPr algn="l" rtl="0"/>
            <a:r>
              <a:rPr lang="bg" b="1" i="0" u="none" baseline="0"/>
              <a:t>Риск &gt; Какво може да се обърка?</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buFont typeface="Arial" panose="020B0604020202020204" pitchFamily="34" charset="0"/>
              <a:buChar char="•"/>
            </a:pPr>
            <a:r>
              <a:rPr lang="bg" sz="1800" b="0" i="0" u="none" baseline="0">
                <a:solidFill>
                  <a:srgbClr val="333333"/>
                </a:solidFill>
                <a:effectLst/>
                <a:highlight>
                  <a:srgbClr val="FFFFFF"/>
                </a:highlight>
              </a:rPr>
              <a:t>Разсейвате се, когато използвате устройството (за съобщения, имейли, онлайн срещи, телефониране и т.н.), и в резултат на това не сте напълно съсредоточени върху собствената си безопасност и безопасността на хората около вас.</a:t>
            </a:r>
          </a:p>
          <a:p>
            <a:pPr algn="l" rtl="0">
              <a:buFont typeface="Arial" panose="020B0604020202020204" pitchFamily="34" charset="0"/>
              <a:buChar char="•"/>
            </a:pPr>
            <a:endParaRPr lang="bg" sz="1800" b="0" i="0" dirty="0">
              <a:solidFill>
                <a:srgbClr val="333333"/>
              </a:solidFill>
              <a:effectLst/>
              <a:highlight>
                <a:srgbClr val="FFFFFF"/>
              </a:highlight>
            </a:endParaRPr>
          </a:p>
          <a:p>
            <a:pPr algn="l" rtl="0">
              <a:buFont typeface="Arial" panose="020B0604020202020204" pitchFamily="34" charset="0"/>
              <a:buChar char="•"/>
            </a:pPr>
            <a:r>
              <a:rPr lang="bg" sz="1800" b="0" i="0" u="none" baseline="0">
                <a:solidFill>
                  <a:srgbClr val="333333"/>
                </a:solidFill>
                <a:effectLst/>
                <a:highlight>
                  <a:srgbClr val="FFFFFF"/>
                </a:highlight>
              </a:rPr>
              <a:t>Могат да възникнат опасни ситуации, например в близост до оборудване, тежки предмети или местен трафик</a:t>
            </a:r>
            <a:r>
              <a:rPr lang="bg" sz="1800" b="0" i="0" u="none" baseline="0">
                <a:solidFill>
                  <a:srgbClr val="333333"/>
                </a:solidFill>
                <a:highlight>
                  <a:srgbClr val="FFFFFF"/>
                </a:highlight>
              </a:rPr>
              <a:t>.</a:t>
            </a:r>
            <a:endParaRPr lang="bg" sz="1800" b="0" i="0" dirty="0">
              <a:solidFill>
                <a:srgbClr val="333333"/>
              </a:solidFill>
              <a:effectLst/>
              <a:highlight>
                <a:srgbClr val="FFFFFF"/>
              </a:highlight>
            </a:endParaRPr>
          </a:p>
          <a:p>
            <a:pPr marL="0" indent="0" algn="l" rtl="0">
              <a:buNone/>
            </a:pPr>
            <a:endParaRPr lang="bg" sz="1800" b="0" i="0" dirty="0">
              <a:solidFill>
                <a:srgbClr val="333333"/>
              </a:solidFill>
              <a:effectLst/>
              <a:highlight>
                <a:srgbClr val="FFFFFF"/>
              </a:highlight>
            </a:endParaRPr>
          </a:p>
          <a:p>
            <a:pPr algn="l" rtl="0">
              <a:buFont typeface="Arial" panose="020B0604020202020204" pitchFamily="34" charset="0"/>
              <a:buChar char="•"/>
            </a:pPr>
            <a:r>
              <a:rPr lang="bg" sz="1800" b="0" i="0" u="none" baseline="0">
                <a:solidFill>
                  <a:srgbClr val="333333"/>
                </a:solidFill>
                <a:effectLst/>
                <a:highlight>
                  <a:srgbClr val="FFFFFF"/>
                </a:highlight>
              </a:rPr>
              <a:t>Можете неволно да се окажете в опасната зона на превозните средства.</a:t>
            </a:r>
          </a:p>
          <a:p>
            <a:pPr marL="0" indent="0" algn="l" rtl="0">
              <a:buNone/>
            </a:pPr>
            <a:endParaRPr lang="bg" sz="1800" b="0" i="0" dirty="0">
              <a:solidFill>
                <a:srgbClr val="333333"/>
              </a:solidFill>
              <a:effectLst/>
              <a:highlight>
                <a:srgbClr val="FFFFFF"/>
              </a:highlight>
            </a:endParaRPr>
          </a:p>
          <a:p>
            <a:pPr algn="l" rtl="0">
              <a:buFont typeface="Arial" panose="020B0604020202020204" pitchFamily="34" charset="0"/>
              <a:buChar char="•"/>
            </a:pPr>
            <a:r>
              <a:rPr lang="bg" sz="1800" b="0" i="0" u="none" baseline="0">
                <a:solidFill>
                  <a:srgbClr val="333333"/>
                </a:solidFill>
                <a:effectLst/>
                <a:highlight>
                  <a:srgbClr val="FFFFFF"/>
                </a:highlight>
              </a:rPr>
              <a:t>Ако се обаждате на служител, зает в производството, обаждането може да го разконцентрира.</a:t>
            </a:r>
          </a:p>
          <a:p>
            <a:pPr algn="l" rtl="0">
              <a:buFont typeface="Arial" panose="020B0604020202020204" pitchFamily="34" charset="0"/>
              <a:buChar char="•"/>
            </a:pPr>
            <a:endParaRPr lang="bg" sz="1800" dirty="0">
              <a:solidFill>
                <a:srgbClr val="333333"/>
              </a:solidFill>
              <a:highlight>
                <a:srgbClr val="FFFFFF"/>
              </a:highlight>
            </a:endParaRPr>
          </a:p>
          <a:p>
            <a:pPr algn="l" rtl="0">
              <a:buFont typeface="Arial" panose="020B0604020202020204" pitchFamily="34" charset="0"/>
              <a:buChar char="•"/>
            </a:pPr>
            <a:r>
              <a:rPr lang="bg" sz="1800" b="0" i="0" u="none" baseline="0">
                <a:solidFill>
                  <a:srgbClr val="333333"/>
                </a:solidFill>
                <a:effectLst/>
                <a:highlight>
                  <a:srgbClr val="FFFFFF"/>
                </a:highlight>
              </a:rPr>
              <a:t>През последните години използването на мобилни устройства е допринесло за случаите с фатален изход във VolkerWessels.</a:t>
            </a:r>
          </a:p>
        </p:txBody>
      </p:sp>
    </p:spTree>
    <p:extLst>
      <p:ext uri="{BB962C8B-B14F-4D97-AF65-F5344CB8AC3E}">
        <p14:creationId xmlns:p14="http://schemas.microsoft.com/office/powerpoint/2010/main" val="192009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6</a:t>
            </a:fld>
            <a:endParaRPr lang="bg"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pPr algn="l" rtl="0"/>
            <a:r>
              <a:rPr lang="bg" b="1" i="0" u="none" baseline="0"/>
              <a:t>Рискове &gt; във VolkerWessels</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buNone/>
            </a:pPr>
            <a:r>
              <a:rPr lang="bg" sz="1800" b="0" i="0" u="none" baseline="0">
                <a:solidFill>
                  <a:srgbClr val="FF0000"/>
                </a:solidFill>
                <a:effectLst/>
                <a:highlight>
                  <a:srgbClr val="FFFFFF"/>
                </a:highlight>
              </a:rPr>
              <a:t>&lt; ЕТИКЕТ: поставете тук съпътстващи материали за Вашата компания. Това могат да бъдат снимки, показващи как използването на мобилни устройства може да доведе до опасни ситуации, или например съответните доклади за основни рискове от приложението WAVE. &gt; </a:t>
            </a:r>
          </a:p>
        </p:txBody>
      </p:sp>
    </p:spTree>
    <p:extLst>
      <p:ext uri="{BB962C8B-B14F-4D97-AF65-F5344CB8AC3E}">
        <p14:creationId xmlns:p14="http://schemas.microsoft.com/office/powerpoint/2010/main" val="100722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7</a:t>
            </a:fld>
            <a:endParaRPr lang="bg"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pPr algn="l" rtl="0"/>
            <a:r>
              <a:rPr lang="bg" b="1" i="0" u="none" baseline="0"/>
              <a:t>Мерки &gt; какво трябва да направите?</a:t>
            </a:r>
            <a:br>
              <a:rPr lang="bg"/>
            </a:br>
            <a:r>
              <a:rPr lang="bg" sz="2700" b="1" i="0" u="none" baseline="0"/>
              <a:t>При подготовката на работните дейности</a:t>
            </a:r>
            <a:endParaRPr lang="bg"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bg" sz="1800" b="0" i="0" u="none" baseline="0">
                <a:solidFill>
                  <a:srgbClr val="333333"/>
                </a:solidFill>
                <a:highlight>
                  <a:srgbClr val="FFFFFF"/>
                </a:highlight>
              </a:rPr>
              <a:t>Когато подготвяте работните дейности, определете едно или повече места, където мобилните устройства могат да се използват безопасно. </a:t>
            </a:r>
          </a:p>
          <a:p>
            <a:endParaRPr lang="bg" sz="1800" dirty="0">
              <a:solidFill>
                <a:srgbClr val="333333"/>
              </a:solidFill>
              <a:highlight>
                <a:srgbClr val="FFFFFF"/>
              </a:highlight>
            </a:endParaRPr>
          </a:p>
          <a:p>
            <a:pPr algn="l" rtl="0"/>
            <a:r>
              <a:rPr lang="bg" sz="1800" b="0" i="0" u="none" baseline="0">
                <a:solidFill>
                  <a:srgbClr val="333333"/>
                </a:solidFill>
                <a:highlight>
                  <a:srgbClr val="FFFFFF"/>
                </a:highlight>
              </a:rPr>
              <a:t>Отделете тези места по видим и безопасен начин.</a:t>
            </a:r>
          </a:p>
          <a:p>
            <a:endParaRPr lang="bg" sz="1800" dirty="0">
              <a:solidFill>
                <a:srgbClr val="333333"/>
              </a:solidFill>
              <a:highlight>
                <a:srgbClr val="FFFFFF"/>
              </a:highlight>
            </a:endParaRPr>
          </a:p>
          <a:p>
            <a:pPr algn="l" rtl="0"/>
            <a:r>
              <a:rPr lang="bg" sz="1800" b="0" i="0" u="none" baseline="0">
                <a:solidFill>
                  <a:srgbClr val="333333"/>
                </a:solidFill>
                <a:highlight>
                  <a:srgbClr val="FFFFFF"/>
                </a:highlight>
              </a:rPr>
              <a:t>Информирайте работещите на работното място за безопасното използване на мобилни устройства на мястото и за това къде им е позволено да използват безопасно мобилно устройство.</a:t>
            </a:r>
          </a:p>
          <a:p>
            <a:pPr marL="0" indent="0" algn="l" rtl="0">
              <a:buNone/>
            </a:pPr>
            <a:endParaRPr lang="bg" sz="1800" dirty="0">
              <a:solidFill>
                <a:srgbClr val="333333"/>
              </a:solidFill>
              <a:highlight>
                <a:srgbClr val="FFFFFF"/>
              </a:highlight>
            </a:endParaRPr>
          </a:p>
        </p:txBody>
      </p:sp>
    </p:spTree>
    <p:extLst>
      <p:ext uri="{BB962C8B-B14F-4D97-AF65-F5344CB8AC3E}">
        <p14:creationId xmlns:p14="http://schemas.microsoft.com/office/powerpoint/2010/main" val="26181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8</a:t>
            </a:fld>
            <a:endParaRPr lang="bg"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pPr algn="l" rtl="0"/>
            <a:r>
              <a:rPr lang="bg" b="1" i="0" u="none" baseline="0"/>
              <a:t>Мерки &gt; какво трябва да направите?</a:t>
            </a:r>
            <a:br>
              <a:rPr lang="bg"/>
            </a:br>
            <a:r>
              <a:rPr lang="bg" sz="2700" b="1" i="0" u="none" baseline="0"/>
              <a:t>На работните места</a:t>
            </a:r>
            <a:endParaRPr lang="bg"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405737"/>
            <a:ext cx="11016767" cy="48426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bg" sz="1500" b="0" i="0" u="none" baseline="0">
                <a:solidFill>
                  <a:srgbClr val="333333"/>
                </a:solidFill>
                <a:effectLst/>
                <a:highlight>
                  <a:srgbClr val="FFFFFF"/>
                </a:highlight>
              </a:rPr>
              <a:t>Обаждайте се от </a:t>
            </a:r>
            <a:r>
              <a:rPr lang="bg" sz="1500" b="1" i="0" u="none" baseline="0">
                <a:solidFill>
                  <a:srgbClr val="333333"/>
                </a:solidFill>
                <a:effectLst/>
                <a:highlight>
                  <a:srgbClr val="FFFFFF"/>
                </a:highlight>
              </a:rPr>
              <a:t>безопасно място</a:t>
            </a:r>
            <a:r>
              <a:rPr lang="bg" sz="1500" b="0" i="0" u="none" baseline="0">
                <a:solidFill>
                  <a:srgbClr val="333333"/>
                </a:solidFill>
                <a:effectLst/>
                <a:highlight>
                  <a:srgbClr val="FFFFFF"/>
                </a:highlight>
              </a:rPr>
              <a:t>.</a:t>
            </a:r>
          </a:p>
          <a:p>
            <a:pPr algn="l" rtl="0">
              <a:buFont typeface="Arial" panose="020B0604020202020204" pitchFamily="34" charset="0"/>
              <a:buChar char="•"/>
            </a:pPr>
            <a:endParaRPr lang="bg" sz="1500" b="1" i="0" dirty="0">
              <a:solidFill>
                <a:srgbClr val="333333"/>
              </a:solidFill>
              <a:effectLst/>
              <a:highlight>
                <a:srgbClr val="FFFFFF"/>
              </a:highlight>
            </a:endParaRPr>
          </a:p>
          <a:p>
            <a:pPr algn="l" rtl="0">
              <a:buFont typeface="Arial" panose="020B0604020202020204" pitchFamily="34" charset="0"/>
              <a:buChar char="•"/>
            </a:pPr>
            <a:r>
              <a:rPr lang="bg" sz="1500" b="1" i="0" u="none" baseline="0">
                <a:solidFill>
                  <a:srgbClr val="333333"/>
                </a:solidFill>
                <a:effectLst/>
                <a:highlight>
                  <a:srgbClr val="FFFFFF"/>
                </a:highlight>
              </a:rPr>
              <a:t>Стойте неподвижно</a:t>
            </a:r>
            <a:r>
              <a:rPr lang="bg" sz="1500" b="0" i="0" u="none" baseline="0">
                <a:solidFill>
                  <a:srgbClr val="333333"/>
                </a:solidFill>
                <a:effectLst/>
                <a:highlight>
                  <a:srgbClr val="FFFFFF"/>
                </a:highlight>
              </a:rPr>
              <a:t>, когато провеждате телефонно обаждане, за да избегнете падане или спъване.</a:t>
            </a:r>
          </a:p>
          <a:p>
            <a:pPr marL="0" indent="0" algn="l" rtl="0">
              <a:buNone/>
            </a:pPr>
            <a:endParaRPr lang="bg" sz="1500" b="0" i="0" dirty="0">
              <a:solidFill>
                <a:srgbClr val="333333"/>
              </a:solidFill>
              <a:effectLst/>
              <a:highlight>
                <a:srgbClr val="FFFFFF"/>
              </a:highlight>
            </a:endParaRPr>
          </a:p>
          <a:p>
            <a:pPr algn="l" rtl="0">
              <a:buFont typeface="Arial" panose="020B0604020202020204" pitchFamily="34" charset="0"/>
              <a:buChar char="•"/>
            </a:pPr>
            <a:r>
              <a:rPr lang="bg" sz="1500" b="0" i="0" u="none" baseline="0">
                <a:solidFill>
                  <a:srgbClr val="333333"/>
                </a:solidFill>
                <a:effectLst/>
                <a:highlight>
                  <a:srgbClr val="FFFFFF"/>
                </a:highlight>
              </a:rPr>
              <a:t>Използването на устройството (например за обаждане) трябва да е </a:t>
            </a:r>
            <a:r>
              <a:rPr lang="bg" sz="1500" b="1" i="0" u="none" baseline="0">
                <a:solidFill>
                  <a:srgbClr val="333333"/>
                </a:solidFill>
                <a:effectLst/>
                <a:highlight>
                  <a:srgbClr val="FFFFFF"/>
                </a:highlight>
              </a:rPr>
              <a:t>кратко</a:t>
            </a:r>
            <a:r>
              <a:rPr lang="bg" sz="1500" b="0" i="0" u="none" baseline="0">
                <a:solidFill>
                  <a:srgbClr val="333333"/>
                </a:solidFill>
                <a:effectLst/>
                <a:highlight>
                  <a:srgbClr val="FFFFFF"/>
                </a:highlight>
              </a:rPr>
              <a:t>! </a:t>
            </a:r>
            <a:r>
              <a:rPr lang="bg" sz="1500" b="0" i="0" u="none" baseline="0">
                <a:solidFill>
                  <a:srgbClr val="333333"/>
                </a:solidFill>
                <a:highlight>
                  <a:srgbClr val="FFFFFF"/>
                </a:highlight>
              </a:rPr>
              <a:t>Ако разговорът ще отнеме повече време или ако е труден разговор, най-добре паркирайте колата или машината или се обадете по-късно.</a:t>
            </a:r>
          </a:p>
          <a:p>
            <a:pPr algn="l" rtl="0">
              <a:buFont typeface="Arial" panose="020B0604020202020204" pitchFamily="34" charset="0"/>
              <a:buChar char="•"/>
            </a:pPr>
            <a:endParaRPr lang="bg" sz="1500" b="0" i="0" dirty="0">
              <a:solidFill>
                <a:srgbClr val="333333"/>
              </a:solidFill>
              <a:effectLst/>
              <a:highlight>
                <a:srgbClr val="FFFFFF"/>
              </a:highlight>
            </a:endParaRPr>
          </a:p>
          <a:p>
            <a:pPr algn="l" rtl="0">
              <a:buFont typeface="Arial" panose="020B0604020202020204" pitchFamily="34" charset="0"/>
              <a:buChar char="•"/>
            </a:pPr>
            <a:r>
              <a:rPr lang="bg" sz="1500" b="0" i="0" u="none" baseline="0">
                <a:solidFill>
                  <a:srgbClr val="333333"/>
                </a:solidFill>
                <a:highlight>
                  <a:srgbClr val="FFFFFF"/>
                </a:highlight>
              </a:rPr>
              <a:t>Използвайте мобилните устройства само за служебни цели (например за заявяване на оборудване, докладване на неизправности или инциденти и злополуки чрез приложението WAVE).</a:t>
            </a:r>
          </a:p>
          <a:p>
            <a:pPr algn="l" rtl="0">
              <a:buFont typeface="Arial" panose="020B0604020202020204" pitchFamily="34" charset="0"/>
              <a:buChar char="•"/>
            </a:pPr>
            <a:endParaRPr lang="bg" sz="1500" b="0" i="0" dirty="0">
              <a:solidFill>
                <a:srgbClr val="333333"/>
              </a:solidFill>
              <a:effectLst/>
              <a:highlight>
                <a:srgbClr val="FFFFFF"/>
              </a:highlight>
            </a:endParaRPr>
          </a:p>
          <a:p>
            <a:pPr algn="l" rtl="0">
              <a:buFont typeface="Arial" panose="020B0604020202020204" pitchFamily="34" charset="0"/>
              <a:buChar char="•"/>
            </a:pPr>
            <a:r>
              <a:rPr lang="bg" sz="1500" b="0" i="0" u="none" baseline="0">
                <a:solidFill>
                  <a:srgbClr val="333333"/>
                </a:solidFill>
                <a:effectLst/>
                <a:highlight>
                  <a:srgbClr val="FFFFFF"/>
                </a:highlight>
              </a:rPr>
              <a:t>Провеждайте </a:t>
            </a:r>
            <a:r>
              <a:rPr lang="bg" sz="1500" b="1" i="0" u="none" baseline="0">
                <a:solidFill>
                  <a:srgbClr val="333333"/>
                </a:solidFill>
                <a:effectLst/>
                <a:highlight>
                  <a:srgbClr val="FFFFFF"/>
                </a:highlight>
              </a:rPr>
              <a:t>лични разговори </a:t>
            </a:r>
            <a:r>
              <a:rPr lang="bg" sz="1500" b="0" i="0" u="none" baseline="0">
                <a:solidFill>
                  <a:srgbClr val="333333"/>
                </a:solidFill>
                <a:effectLst/>
                <a:highlight>
                  <a:srgbClr val="FFFFFF"/>
                </a:highlight>
              </a:rPr>
              <a:t>по време на планираните почивки и прекъсвания.</a:t>
            </a:r>
          </a:p>
          <a:p>
            <a:pPr algn="l" rtl="0">
              <a:buFont typeface="Arial" panose="020B0604020202020204" pitchFamily="34" charset="0"/>
              <a:buChar char="•"/>
            </a:pPr>
            <a:endParaRPr lang="bg" sz="1500" b="0" i="0" dirty="0">
              <a:solidFill>
                <a:srgbClr val="333333"/>
              </a:solidFill>
              <a:effectLst/>
              <a:highlight>
                <a:srgbClr val="FFFFFF"/>
              </a:highlight>
            </a:endParaRPr>
          </a:p>
          <a:p>
            <a:pPr algn="l" rtl="0">
              <a:buFont typeface="Arial" panose="020B0604020202020204" pitchFamily="34" charset="0"/>
              <a:buChar char="•"/>
            </a:pPr>
            <a:r>
              <a:rPr lang="bg" sz="1500" b="1" i="0" u="none" baseline="0">
                <a:solidFill>
                  <a:srgbClr val="333333"/>
                </a:solidFill>
                <a:effectLst/>
                <a:highlight>
                  <a:srgbClr val="FFFFFF"/>
                </a:highlight>
              </a:rPr>
              <a:t>Забранено е </a:t>
            </a:r>
            <a:r>
              <a:rPr lang="bg" sz="1500" b="0" i="0" u="none" baseline="0">
                <a:solidFill>
                  <a:srgbClr val="333333"/>
                </a:solidFill>
                <a:effectLst/>
                <a:highlight>
                  <a:srgbClr val="FFFFFF"/>
                </a:highlight>
              </a:rPr>
              <a:t>да държите смартфона си в ръка, докато шофирате и/или управлявате автомобил или машина! </a:t>
            </a:r>
          </a:p>
          <a:p>
            <a:pPr algn="l" rtl="0">
              <a:buFont typeface="Arial" panose="020B0604020202020204" pitchFamily="34" charset="0"/>
              <a:buChar char="•"/>
            </a:pPr>
            <a:endParaRPr lang="bg" sz="1500" dirty="0">
              <a:solidFill>
                <a:srgbClr val="333333"/>
              </a:solidFill>
              <a:highlight>
                <a:srgbClr val="FFFFFF"/>
              </a:highlight>
            </a:endParaRPr>
          </a:p>
          <a:p>
            <a:pPr algn="l" rtl="0">
              <a:buFont typeface="Arial" panose="020B0604020202020204" pitchFamily="34" charset="0"/>
              <a:buChar char="•"/>
            </a:pPr>
            <a:r>
              <a:rPr lang="bg" sz="1500" b="0" i="0" u="none" baseline="0">
                <a:solidFill>
                  <a:srgbClr val="333333"/>
                </a:solidFill>
                <a:effectLst/>
                <a:highlight>
                  <a:srgbClr val="FFFFFF"/>
                </a:highlight>
              </a:rPr>
              <a:t>Забранено е екранът да бъде включен по време на видео разговор, докато управлявате автомобила или машината. Ако разговорът е труден, помислете дали да не паркирате колата.</a:t>
            </a:r>
          </a:p>
          <a:p>
            <a:pPr algn="l" rtl="0">
              <a:buFont typeface="Arial" panose="020B0604020202020204" pitchFamily="34" charset="0"/>
              <a:buChar char="•"/>
            </a:pPr>
            <a:endParaRPr lang="bg" sz="1500" dirty="0">
              <a:solidFill>
                <a:srgbClr val="333333"/>
              </a:solidFill>
              <a:highlight>
                <a:srgbClr val="FFFFFF"/>
              </a:highlight>
            </a:endParaRPr>
          </a:p>
          <a:p>
            <a:pPr algn="l" rtl="0">
              <a:buFont typeface="Arial" panose="020B0604020202020204" pitchFamily="34" charset="0"/>
              <a:buChar char="•"/>
            </a:pPr>
            <a:endParaRPr lang="bg" sz="1500" b="0" i="0" dirty="0">
              <a:solidFill>
                <a:srgbClr val="333333"/>
              </a:solidFill>
              <a:effectLst/>
              <a:highlight>
                <a:srgbClr val="FFFFFF"/>
              </a:highlight>
            </a:endParaRPr>
          </a:p>
        </p:txBody>
      </p:sp>
    </p:spTree>
    <p:extLst>
      <p:ext uri="{BB962C8B-B14F-4D97-AF65-F5344CB8AC3E}">
        <p14:creationId xmlns:p14="http://schemas.microsoft.com/office/powerpoint/2010/main" val="3272005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9</a:t>
            </a:fld>
            <a:endParaRPr lang="bg"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29968"/>
          </a:xfrm>
        </p:spPr>
        <p:txBody>
          <a:bodyPr>
            <a:normAutofit fontScale="90000"/>
          </a:bodyPr>
          <a:lstStyle/>
          <a:p>
            <a:pPr algn="l" rtl="0"/>
            <a:r>
              <a:rPr lang="bg" b="1" i="0" u="none" baseline="0"/>
              <a:t>Какво е безопасно място?</a:t>
            </a:r>
            <a:br>
              <a:rPr lang="bg"/>
            </a:br>
            <a:endParaRPr lang="bg"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530526"/>
            <a:ext cx="11541629" cy="46208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bg" sz="1600" b="0" i="0" u="none" baseline="0">
                <a:solidFill>
                  <a:srgbClr val="333333"/>
                </a:solidFill>
                <a:highlight>
                  <a:srgbClr val="FFFFFF"/>
                </a:highlight>
                <a:ea typeface="Verdana" panose="020B0604030504040204" pitchFamily="34" charset="0"/>
              </a:rPr>
              <a:t>Мобилните устройства трябва да се използват на безопасно място. Безопасно място е:</a:t>
            </a:r>
            <a:endParaRPr lang="bg" sz="1600" b="0" i="0" dirty="0">
              <a:solidFill>
                <a:srgbClr val="333333"/>
              </a:solidFill>
              <a:effectLst/>
              <a:highlight>
                <a:srgbClr val="FFFFFF"/>
              </a:highlight>
              <a:ea typeface="Verdana" panose="020B0604030504040204" pitchFamily="34" charset="0"/>
            </a:endParaRPr>
          </a:p>
          <a:p>
            <a:pPr algn="l" rtl="0">
              <a:buFont typeface="Arial" panose="020B0604020202020204" pitchFamily="34" charset="0"/>
              <a:buChar char="•"/>
            </a:pPr>
            <a:endParaRPr lang="bg" sz="1600" b="1" i="0" dirty="0">
              <a:solidFill>
                <a:srgbClr val="333333"/>
              </a:solidFill>
              <a:effectLst/>
              <a:highlight>
                <a:srgbClr val="FFFFFF"/>
              </a:highlight>
              <a:ea typeface="Verdana" panose="020B0604030504040204" pitchFamily="34" charset="0"/>
            </a:endParaRPr>
          </a:p>
          <a:p>
            <a:pPr algn="l" rtl="0"/>
            <a:r>
              <a:rPr lang="bg" sz="1600" b="0" i="0" u="none" baseline="0">
                <a:ea typeface="Verdana" panose="020B0604030504040204" pitchFamily="34" charset="0"/>
              </a:rPr>
              <a:t>Мястото, определено от проекта или от ръководителя и по възможност обозначено като безопасно място.</a:t>
            </a:r>
          </a:p>
          <a:p>
            <a:pPr algn="l" rtl="0"/>
            <a:endParaRPr lang="bg" sz="1600" dirty="0">
              <a:ea typeface="Verdana" panose="020B0604030504040204" pitchFamily="34" charset="0"/>
            </a:endParaRPr>
          </a:p>
          <a:p>
            <a:pPr algn="l" rtl="0"/>
            <a:r>
              <a:rPr lang="bg" sz="1600" b="0" i="0" u="none" baseline="0">
                <a:effectLst/>
                <a:ea typeface="Verdana" panose="020B0604030504040204" pitchFamily="34" charset="0"/>
              </a:rPr>
              <a:t>Извън маршрута на работния трафик или местния трафик.</a:t>
            </a:r>
          </a:p>
          <a:p>
            <a:pPr algn="l" rtl="0"/>
            <a:endParaRPr lang="bg" sz="1600" dirty="0">
              <a:effectLst/>
              <a:ea typeface="Verdana" panose="020B0604030504040204" pitchFamily="34" charset="0"/>
            </a:endParaRPr>
          </a:p>
          <a:p>
            <a:pPr algn="l" rtl="0"/>
            <a:r>
              <a:rPr lang="bg" sz="1600" b="0" i="0" u="none" baseline="0">
                <a:effectLst/>
                <a:ea typeface="Verdana" panose="020B0604030504040204" pitchFamily="34" charset="0"/>
              </a:rPr>
              <a:t>На разстояние най-малко 4 метра от ръбове, отвори и вдлъбнатини във връзка с риска от падане.</a:t>
            </a:r>
          </a:p>
          <a:p>
            <a:pPr algn="l" rtl="0"/>
            <a:endParaRPr lang="bg" sz="1600" dirty="0">
              <a:effectLst/>
              <a:ea typeface="Verdana" panose="020B0604030504040204" pitchFamily="34" charset="0"/>
            </a:endParaRPr>
          </a:p>
          <a:p>
            <a:pPr algn="l" rtl="0"/>
            <a:r>
              <a:rPr lang="bg" sz="1600" b="0" i="0" u="none" baseline="0">
                <a:ea typeface="Verdana" panose="020B0604030504040204" pitchFamily="34" charset="0"/>
              </a:rPr>
              <a:t>Далеч от </a:t>
            </a:r>
            <a:r>
              <a:rPr lang="bg" sz="1600" b="0" i="0" u="none" baseline="0">
                <a:effectLst/>
                <a:ea typeface="Verdana" panose="020B0604030504040204" pitchFamily="34" charset="0"/>
              </a:rPr>
              <a:t>товари, които се вдигат или издигат, и извън радиуса на завъртане на</a:t>
            </a:r>
            <a:r>
              <a:rPr lang="bg" sz="1600" b="0" i="0" u="none" baseline="0">
                <a:ea typeface="Verdana" panose="020B0604030504040204" pitchFamily="34" charset="0"/>
              </a:rPr>
              <a:t> машини.</a:t>
            </a:r>
          </a:p>
          <a:p>
            <a:pPr algn="l" rtl="0"/>
            <a:endParaRPr lang="bg" sz="1600" dirty="0">
              <a:effectLst/>
              <a:ea typeface="Verdana" panose="020B0604030504040204" pitchFamily="34" charset="0"/>
            </a:endParaRPr>
          </a:p>
          <a:p>
            <a:pPr algn="l" rtl="0"/>
            <a:r>
              <a:rPr lang="bg" sz="1600" b="0" i="0" u="none" baseline="0">
                <a:effectLst/>
                <a:ea typeface="Verdana" panose="020B0604030504040204" pitchFamily="34" charset="0"/>
              </a:rPr>
              <a:t>В зона, защитена от експлозия (опасни материали).</a:t>
            </a:r>
          </a:p>
          <a:p>
            <a:pPr algn="l" rtl="0"/>
            <a:endParaRPr lang="bg" sz="1600" dirty="0">
              <a:effectLst/>
              <a:ea typeface="Verdana" panose="020B0604030504040204" pitchFamily="34" charset="0"/>
            </a:endParaRPr>
          </a:p>
          <a:p>
            <a:pPr algn="l" rtl="0"/>
            <a:r>
              <a:rPr lang="bg" sz="1600" b="0" i="0" u="none" baseline="0">
                <a:effectLst/>
                <a:ea typeface="Verdana" panose="020B0604030504040204" pitchFamily="34" charset="0"/>
              </a:rPr>
              <a:t>Където сте ясно видими за колегите си.</a:t>
            </a:r>
            <a:endParaRPr lang="bg" sz="1600" b="0" i="0" dirty="0">
              <a:solidFill>
                <a:srgbClr val="333333"/>
              </a:solidFill>
              <a:effectLst/>
              <a:highlight>
                <a:srgbClr val="FFFFFF"/>
              </a:highlight>
              <a:ea typeface="Verdana" panose="020B0604030504040204" pitchFamily="34" charset="0"/>
            </a:endParaRPr>
          </a:p>
        </p:txBody>
      </p:sp>
    </p:spTree>
    <p:extLst>
      <p:ext uri="{BB962C8B-B14F-4D97-AF65-F5344CB8AC3E}">
        <p14:creationId xmlns:p14="http://schemas.microsoft.com/office/powerpoint/2010/main" val="200269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10</a:t>
            </a:fld>
            <a:endParaRPr lang="bg"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bg" b="1" i="0" u="none" baseline="0"/>
              <a:t>Когато разговаряте</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l" rtl="0">
              <a:buFont typeface="+mj-lt"/>
              <a:buAutoNum type="arabicPeriod"/>
            </a:pPr>
            <a:endParaRPr lang="bg" dirty="0"/>
          </a:p>
          <a:p>
            <a:pPr marL="514350" indent="-514350" algn="l" rtl="0">
              <a:buFont typeface="+mj-lt"/>
              <a:buAutoNum type="arabicPeriod"/>
            </a:pPr>
            <a:r>
              <a:rPr lang="bg" sz="2000" b="0" i="0" u="none" baseline="0">
                <a:ea typeface="Verdana" panose="020B0604030504040204" pitchFamily="34" charset="0"/>
              </a:rPr>
              <a:t>Разсейват ли Ви мобилните устройства на работното място?</a:t>
            </a:r>
          </a:p>
          <a:p>
            <a:pPr marL="514350" indent="-514350" algn="l" rtl="0">
              <a:buFont typeface="+mj-lt"/>
              <a:buAutoNum type="arabicPeriod"/>
            </a:pPr>
            <a:endParaRPr lang="bg" sz="2000" dirty="0">
              <a:ea typeface="Verdana" panose="020B0604030504040204" pitchFamily="34" charset="0"/>
            </a:endParaRPr>
          </a:p>
          <a:p>
            <a:pPr marL="457200" indent="-457200" algn="l" rtl="0">
              <a:buFont typeface="+mj-lt"/>
              <a:buAutoNum type="arabicPeriod"/>
            </a:pPr>
            <a:endParaRPr lang="bg" sz="2000" dirty="0">
              <a:ea typeface="Verdana" panose="020B0604030504040204" pitchFamily="34" charset="0"/>
            </a:endParaRPr>
          </a:p>
          <a:p>
            <a:pPr marL="514350" indent="-514350" algn="l" rtl="0">
              <a:buFont typeface="+mj-lt"/>
              <a:buAutoNum type="arabicPeriod"/>
            </a:pPr>
            <a:r>
              <a:rPr lang="bg" sz="2000" b="0" i="0" u="none" baseline="0">
                <a:ea typeface="Verdana" panose="020B0604030504040204" pitchFamily="34" charset="0"/>
              </a:rPr>
              <a:t>Какво можете да направите на това работно място, за да работите (по-)безопасно с мобилни устройства?</a:t>
            </a:r>
          </a:p>
        </p:txBody>
      </p:sp>
    </p:spTree>
    <p:extLst>
      <p:ext uri="{BB962C8B-B14F-4D97-AF65-F5344CB8AC3E}">
        <p14:creationId xmlns:p14="http://schemas.microsoft.com/office/powerpoint/2010/main" val="2646418580"/>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B4A535ABC5AF4EBA663EBB99F9E108" ma:contentTypeVersion="18" ma:contentTypeDescription="Een nieuw document maken." ma:contentTypeScope="" ma:versionID="f4af081be6af1dcbd4ab18288f63b42f">
  <xsd:schema xmlns:xsd="http://www.w3.org/2001/XMLSchema" xmlns:xs="http://www.w3.org/2001/XMLSchema" xmlns:p="http://schemas.microsoft.com/office/2006/metadata/properties" xmlns:ns2="528030cc-51b5-44b5-b722-528c6c2fb7e5" xmlns:ns3="484c8c59-755d-4516-b8d2-1621b38262b4" xmlns:ns4="062ffdfe-c787-49e9-aee6-c22124598f10" targetNamespace="http://schemas.microsoft.com/office/2006/metadata/properties" ma:root="true" ma:fieldsID="5c302dc3853a6516db56b3e87185cc0d" ns2:_="" ns3:_="" ns4:_="">
    <xsd:import namespace="528030cc-51b5-44b5-b722-528c6c2fb7e5"/>
    <xsd:import namespace="484c8c59-755d-4516-b8d2-1621b38262b4"/>
    <xsd:import namespace="062ffdfe-c787-49e9-aee6-c22124598f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Categorie" minOccurs="0"/>
                <xsd:element ref="ns2:lcf76f155ced4ddcb4097134ff3c332f" minOccurs="0"/>
                <xsd:element ref="ns3:TaxCatchAll" minOccurs="0"/>
                <xsd:element ref="ns2:MediaServiceObjectDetectorVersions" minOccurs="0"/>
                <xsd:element ref="ns2:MediaServiceSearchProperties" minOccurs="0"/>
                <xsd:element ref="ns4:SharedWithUsers" minOccurs="0"/>
                <xsd:element ref="ns4:SharedWithDetails" minOccurs="0"/>
                <xsd:element ref="ns2:WAVE_x002d_alertsenBestPractices202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030cc-51b5-44b5-b722-528c6c2fb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ategorie" ma:index="16" nillable="true" ma:displayName="Categorie" ma:format="Dropdown" ma:internalName="Categorie">
      <xsd:complexType>
        <xsd:complexContent>
          <xsd:extension base="dms:MultiChoiceFillIn">
            <xsd:sequence>
              <xsd:element name="Value" maxOccurs="unbounded" minOccurs="0" nillable="true">
                <xsd:simpleType>
                  <xsd:union memberTypes="dms:Text">
                    <xsd:simpleType>
                      <xsd:restriction base="dms:Choice">
                        <xsd:enumeration value="Veiligheid in cijfers"/>
                        <xsd:enumeration value="Brain Based Safety"/>
                        <xsd:enumeration value="Ongevalsonderzoek"/>
                        <xsd:enumeration value="Beleid en Procedures"/>
                        <xsd:enumeration value="WAVE-waarde Open"/>
                        <xsd:enumeration value="WAVE-waarde Verantwoordelijk"/>
                        <xsd:enumeration value="Veiligheidsprogramma boek"/>
                        <xsd:enumeration value="Huisstijlhandboek"/>
                        <xsd:enumeration value="WAVE-alerts en Best Practises 2022"/>
                        <xsd:enumeration value="WAVE-alerts en Best Practises 2021"/>
                        <xsd:enumeration value="WAVE-alerts en Best Practises 2020"/>
                        <xsd:enumeration value="WAVE-alerts en Best Practises 2019"/>
                        <xsd:enumeration value="WAVE-alerts en Best Practises 2018"/>
                        <xsd:enumeration value="WAVE-alerts en Best Practises 2017"/>
                        <xsd:enumeration value="WAVE-alerts en Best Practises ouder"/>
                        <xsd:enumeration value="Veiligheidsagenda"/>
                        <xsd:enumeration value="Veiligheidskrant"/>
                        <xsd:enumeration value="Laden en lossen"/>
                        <xsd:enumeration value="Reductie aanrijdgevaar"/>
                        <xsd:enumeration value="Snijden"/>
                        <xsd:enumeration value="Hitte"/>
                        <xsd:enumeration value="Trappen"/>
                        <xsd:enumeration value="Werken op hoogte"/>
                        <xsd:enumeration value="Veiligheidsdag 2022"/>
                        <xsd:enumeration value="Veiligheidsdag 2021"/>
                        <xsd:enumeration value="KAM"/>
                        <xsd:enumeration value="WAVE-waarde Actie"/>
                        <xsd:enumeration value="Keuze 28"/>
                        <xsd:enumeration value="Agressie"/>
                        <xsd:enumeration value="WAVE-waarde Leerbereid"/>
                        <xsd:enumeration value="Veiligheidsverhaal"/>
                        <xsd:enumeration value="Veilige start 2023"/>
                        <xsd:enumeration value="WAVE-waarde Consequent"/>
                        <xsd:enumeration value="WAVE-alerts en Best Practises 2023"/>
                        <xsd:enumeration value="Veiligheidsdag 2023"/>
                        <xsd:enumeration value="Constructieve veiligheid BVGO"/>
                        <xsd:enumeration value="WAVE-waarde Respect"/>
                        <xsd:enumeration value="Elektrisch Materieel"/>
                        <xsd:enumeration value="WAVE-waarde Eerlijk"/>
                        <xsd:enumeration value="WAVE-alerts en Best Practises 2024"/>
                        <xsd:enumeration value="Veiligheidsdag 2024"/>
                        <xsd:enumeration value="Veiligheidsleiders aan het werk"/>
                        <xsd:enumeration value="Gebruik een mobiel apparaat op een veilige plek"/>
                      </xsd:restriction>
                    </xsd:simpleType>
                  </xsd:union>
                </xsd:simpleType>
              </xsd:element>
            </xsd:sequence>
          </xsd:extension>
        </xsd:complexContent>
      </xsd:complexType>
    </xsd:element>
    <xsd:element name="lcf76f155ced4ddcb4097134ff3c332f" ma:index="18"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WAVE_x002d_alertsenBestPractices2024" ma:index="24" nillable="true" ma:displayName="WAVE-alerts en Best Practices 2024" ma:format="Dropdown" ma:internalName="WAVE_x002d_alertsenBestPractices2024">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4c8c59-755d-4516-b8d2-1621b38262b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06e99ac-d7cc-43a5-be5b-50337ab62f8e}" ma:internalName="TaxCatchAll" ma:showField="CatchAllData" ma:web="062ffdfe-c787-49e9-aee6-c22124598f1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62ffdfe-c787-49e9-aee6-c22124598f10" elementFormDefault="qualified">
    <xsd:import namespace="http://schemas.microsoft.com/office/2006/documentManagement/types"/>
    <xsd:import namespace="http://schemas.microsoft.com/office/infopath/2007/PartnerControls"/>
    <xsd:element name="SharedWithUsers" ma:index="2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62ffdfe-c787-49e9-aee6-c22124598f10">
      <UserInfo>
        <DisplayName>Hollander, William</DisplayName>
        <AccountId>12</AccountId>
        <AccountType/>
      </UserInfo>
    </SharedWithUsers>
    <TaxCatchAll xmlns="484c8c59-755d-4516-b8d2-1621b38262b4" xsi:nil="true"/>
    <lcf76f155ced4ddcb4097134ff3c332f xmlns="528030cc-51b5-44b5-b722-528c6c2fb7e5">
      <Terms xmlns="http://schemas.microsoft.com/office/infopath/2007/PartnerControls"/>
    </lcf76f155ced4ddcb4097134ff3c332f>
    <Categorie xmlns="528030cc-51b5-44b5-b722-528c6c2fb7e5">
      <Value>Gebruik een mobiel apparaat op een veilige plek</Value>
    </Categorie>
    <WAVE_x002d_alertsenBestPractices2024 xmlns="528030cc-51b5-44b5-b722-528c6c2fb7e5" xsi:nil="true"/>
  </documentManagement>
</p:properties>
</file>

<file path=customXml/itemProps1.xml><?xml version="1.0" encoding="utf-8"?>
<ds:datastoreItem xmlns:ds="http://schemas.openxmlformats.org/officeDocument/2006/customXml" ds:itemID="{9AA7D434-1A27-426D-B3D4-4175145B87A7}"/>
</file>

<file path=customXml/itemProps2.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Template>
  <TotalTime>551</TotalTime>
  <Words>794</Words>
  <Application>Microsoft Office PowerPoint</Application>
  <PresentationFormat>Breedbeeld</PresentationFormat>
  <Paragraphs>103</Paragraphs>
  <Slides>11</Slides>
  <Notes>10</Notes>
  <HiddenSlides>0</HiddenSlides>
  <MMClips>1</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Използвайте мобилните устройства на безопасно място  8-ото правило за безопасност на WAVE</vt:lpstr>
      <vt:lpstr>Основна информация</vt:lpstr>
      <vt:lpstr>Използване на мобилни устройства</vt:lpstr>
      <vt:lpstr>Риск &gt; Какво може да се обърка?</vt:lpstr>
      <vt:lpstr>Рискове &gt; във VolkerWessels</vt:lpstr>
      <vt:lpstr>Мерки &gt; какво трябва да направите? При подготовката на работните дейности</vt:lpstr>
      <vt:lpstr>Мерки &gt; какво трябва да направите? На работните места</vt:lpstr>
      <vt:lpstr>Какво е безопасно място? </vt:lpstr>
      <vt:lpstr>Когато разговаряте</vt:lpstr>
      <vt:lpstr>Благодаря Ви за вниманието!</vt:lpstr>
      <vt:lpstr>Допълнителни въпроси за обсъждане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Simona Mattana</cp:lastModifiedBy>
  <cp:revision>37</cp:revision>
  <dcterms:created xsi:type="dcterms:W3CDTF">2021-02-11T14:15:30Z</dcterms:created>
  <dcterms:modified xsi:type="dcterms:W3CDTF">2024-10-10T13:17:11Z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0x01010064B4A535ABC5AF4EBA663EBB99F9E108</vt:lpwstr>
  </property>
  <property fmtid="{D5CDD505-2E9C-101B-9397-08002B2CF9AE}" pid="3" name="MediaServiceImageTags">
    <vt:lpwstr/>
  </property>
</Properties>
</file>