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3"/>
  </p:notesMasterIdLst>
  <p:handoutMasterIdLst>
    <p:handoutMasterId r:id="rId14"/>
  </p:handoutMasterIdLst>
  <p:sldIdLst>
    <p:sldId id="257" r:id="rId5"/>
    <p:sldId id="268" r:id="rId6"/>
    <p:sldId id="277" r:id="rId7"/>
    <p:sldId id="278" r:id="rId8"/>
    <p:sldId id="279" r:id="rId9"/>
    <p:sldId id="281" r:id="rId10"/>
    <p:sldId id="261" r:id="rId11"/>
    <p:sldId id="282"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EA2DD0-8F6D-CD5B-9FAE-9F3212461F97}" name="Roordink, Bas" initials="BR" userId="S::broordink@volkerwessels.com::e6b80f22-b7ea-4a1b-9826-4cad8536796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4593C3-27E7-4331-A211-0F406C225C58}" v="1" dt="2024-08-07T09:40:27.7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44" y="4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ek, Ine van" userId="6cdcb5ba-d09f-47fd-a504-8034a8f98ff2" providerId="ADAL" clId="{044593C3-27E7-4331-A211-0F406C225C58}"/>
    <pc:docChg chg="custSel modSld">
      <pc:chgData name="Beek, Ine van" userId="6cdcb5ba-d09f-47fd-a504-8034a8f98ff2" providerId="ADAL" clId="{044593C3-27E7-4331-A211-0F406C225C58}" dt="2024-08-07T09:40:39.930" v="4" actId="1076"/>
      <pc:docMkLst>
        <pc:docMk/>
      </pc:docMkLst>
      <pc:sldChg chg="addSp delSp modSp mod modAnim">
        <pc:chgData name="Beek, Ine van" userId="6cdcb5ba-d09f-47fd-a504-8034a8f98ff2" providerId="ADAL" clId="{044593C3-27E7-4331-A211-0F406C225C58}" dt="2024-08-07T09:40:39.930" v="4" actId="1076"/>
        <pc:sldMkLst>
          <pc:docMk/>
          <pc:sldMk cId="3126641841" sldId="277"/>
        </pc:sldMkLst>
        <pc:spChg chg="del">
          <ac:chgData name="Beek, Ine van" userId="6cdcb5ba-d09f-47fd-a504-8034a8f98ff2" providerId="ADAL" clId="{044593C3-27E7-4331-A211-0F406C225C58}" dt="2024-08-07T09:39:21.736" v="0" actId="478"/>
          <ac:spMkLst>
            <pc:docMk/>
            <pc:sldMk cId="3126641841" sldId="277"/>
            <ac:spMk id="7" creationId="{ECF6BBEC-608B-4D4B-95C8-A3DAF85A5A22}"/>
          </ac:spMkLst>
        </pc:spChg>
        <pc:picChg chg="add mod">
          <ac:chgData name="Beek, Ine van" userId="6cdcb5ba-d09f-47fd-a504-8034a8f98ff2" providerId="ADAL" clId="{044593C3-27E7-4331-A211-0F406C225C58}" dt="2024-08-07T09:40:39.930" v="4" actId="1076"/>
          <ac:picMkLst>
            <pc:docMk/>
            <pc:sldMk cId="3126641841" sldId="277"/>
            <ac:picMk id="3" creationId="{91A6A51D-506E-226E-20EF-168949A0D2C1}"/>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7-8-2024</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7-8-2024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2</a:t>
            </a:fld>
            <a:endParaRPr lang="nl-NL"/>
          </a:p>
        </p:txBody>
      </p:sp>
    </p:spTree>
    <p:extLst>
      <p:ext uri="{BB962C8B-B14F-4D97-AF65-F5344CB8AC3E}">
        <p14:creationId xmlns:p14="http://schemas.microsoft.com/office/powerpoint/2010/main" val="1968091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3</a:t>
            </a:fld>
            <a:endParaRPr lang="nl-NL"/>
          </a:p>
        </p:txBody>
      </p:sp>
    </p:spTree>
    <p:extLst>
      <p:ext uri="{BB962C8B-B14F-4D97-AF65-F5344CB8AC3E}">
        <p14:creationId xmlns:p14="http://schemas.microsoft.com/office/powerpoint/2010/main" val="206070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4</a:t>
            </a:fld>
            <a:endParaRPr lang="nl-NL"/>
          </a:p>
        </p:txBody>
      </p:sp>
    </p:spTree>
    <p:extLst>
      <p:ext uri="{BB962C8B-B14F-4D97-AF65-F5344CB8AC3E}">
        <p14:creationId xmlns:p14="http://schemas.microsoft.com/office/powerpoint/2010/main" val="1142629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818527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142124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7</a:t>
            </a:fld>
            <a:endParaRPr lang="nl-NL"/>
          </a:p>
        </p:txBody>
      </p:sp>
    </p:spTree>
    <p:extLst>
      <p:ext uri="{BB962C8B-B14F-4D97-AF65-F5344CB8AC3E}">
        <p14:creationId xmlns:p14="http://schemas.microsoft.com/office/powerpoint/2010/main" val="1017274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9</a:t>
            </a:fld>
            <a:endParaRPr lang="nl-NL"/>
          </a:p>
        </p:txBody>
      </p:sp>
    </p:spTree>
    <p:extLst>
      <p:ext uri="{BB962C8B-B14F-4D97-AF65-F5344CB8AC3E}">
        <p14:creationId xmlns:p14="http://schemas.microsoft.com/office/powerpoint/2010/main" val="15146945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endParaRPr lang="nl-NL"/>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E2433FDE-25E2-48D4-8400-7B6AF65954AF}"/>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endParaRPr lang="nl-NL"/>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CD0CF4B3-C9CF-464F-8CD7-A90A2C30A531}"/>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endParaRPr lang="nl-NL"/>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4052BE30-4C57-4501-9608-06608B3D513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endParaRPr lang="nl-NL"/>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endParaRPr lang="nl-NL"/>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37C9D3DC-E106-4920-BF2B-D274C5BA3C34}"/>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endParaRPr lang="nl-NL"/>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sldNum="0"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Z1oPbde5P4w?feature=oembed" TargetMode="Externa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volkerwessels.com/nl/downloadpagina-veiligheid" TargetMode="External"/><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74073" y="1371599"/>
            <a:ext cx="11817927" cy="581890"/>
          </a:xfrm>
        </p:spPr>
        <p:txBody>
          <a:bodyPr>
            <a:normAutofit fontScale="90000"/>
          </a:bodyPr>
          <a:lstStyle/>
          <a:p>
            <a:r>
              <a:rPr lang="nl-NL" sz="5300" dirty="0">
                <a:latin typeface="IBM Plex Sans"/>
              </a:rPr>
              <a:t>Sicherheitsverantwortliche bei der Arbeit</a:t>
            </a:r>
            <a:endParaRPr lang="nl-NL" sz="2800" b="0" i="1" dirty="0">
              <a:latin typeface="IBM Plex Sans"/>
            </a:endParaRPr>
          </a:p>
        </p:txBody>
      </p:sp>
      <p:sp>
        <p:nvSpPr>
          <p:cNvPr id="5" name="Tekstvak 4">
            <a:extLst>
              <a:ext uri="{FF2B5EF4-FFF2-40B4-BE49-F238E27FC236}">
                <a16:creationId xmlns:a16="http://schemas.microsoft.com/office/drawing/2014/main" id="{C7E0D54D-329B-10D3-50A2-E41D44EE73F9}"/>
              </a:ext>
            </a:extLst>
          </p:cNvPr>
          <p:cNvSpPr txBox="1"/>
          <p:nvPr/>
        </p:nvSpPr>
        <p:spPr>
          <a:xfrm>
            <a:off x="498764" y="2473036"/>
            <a:ext cx="9193067" cy="461665"/>
          </a:xfrm>
          <a:prstGeom prst="rect">
            <a:avLst/>
          </a:prstGeom>
          <a:noFill/>
        </p:spPr>
        <p:txBody>
          <a:bodyPr wrap="square" lIns="91440" tIns="45720" rIns="91440" bIns="45720" rtlCol="0" anchor="t">
            <a:spAutoFit/>
          </a:bodyPr>
          <a:lstStyle/>
          <a:p>
            <a:r>
              <a:rPr lang="de-DE" sz="2400" b="1" dirty="0">
                <a:latin typeface="IBM Plex Sans"/>
              </a:rPr>
              <a:t>Erkennen einer Gefahr und Akzeptieren von Risiken</a:t>
            </a:r>
            <a:endParaRPr lang="nl-NL" sz="2400" b="1" dirty="0">
              <a:latin typeface="IBM Plex Sans"/>
            </a:endParaRPr>
          </a:p>
        </p:txBody>
      </p:sp>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lstStyle/>
          <a:p>
            <a:r>
              <a:rPr lang="nl-NL" dirty="0">
                <a:latin typeface="IBM Plex Sans"/>
              </a:rPr>
              <a:t>Hintergrund</a:t>
            </a:r>
          </a:p>
        </p:txBody>
      </p:sp>
      <p:sp>
        <p:nvSpPr>
          <p:cNvPr id="7" name="Tekstvak 6">
            <a:extLst>
              <a:ext uri="{FF2B5EF4-FFF2-40B4-BE49-F238E27FC236}">
                <a16:creationId xmlns:a16="http://schemas.microsoft.com/office/drawing/2014/main" id="{ECF6BBEC-608B-4D4B-95C8-A3DAF85A5A22}"/>
              </a:ext>
            </a:extLst>
          </p:cNvPr>
          <p:cNvSpPr txBox="1"/>
          <p:nvPr/>
        </p:nvSpPr>
        <p:spPr>
          <a:xfrm>
            <a:off x="421257" y="2056827"/>
            <a:ext cx="10103427" cy="2852063"/>
          </a:xfrm>
          <a:prstGeom prst="rect">
            <a:avLst/>
          </a:prstGeom>
          <a:noFill/>
        </p:spPr>
        <p:txBody>
          <a:bodyPr wrap="square" lIns="91440" tIns="45720" rIns="91440" bIns="45720" anchor="t">
            <a:spAutoFit/>
          </a:bodyPr>
          <a:lstStyle/>
          <a:p>
            <a:pPr>
              <a:lnSpc>
                <a:spcPct val="115000"/>
              </a:lnSpc>
              <a:spcAft>
                <a:spcPts val="800"/>
              </a:spcAft>
            </a:pPr>
            <a:r>
              <a:rPr lang="de-DE" dirty="0">
                <a:effectLst/>
                <a:latin typeface="IBM Plex Sans"/>
                <a:ea typeface="Aptos" panose="020B0004020202020204" pitchFamily="34" charset="0"/>
                <a:cs typeface="Times New Roman"/>
              </a:rPr>
              <a:t>Bei VolkerWessels ist jeder ein Sicherheitsverantwortlicher. Jeder Kollege wendet WAVE an und trägt aktiv zu unserer Sicherheitskultur bei. Wir lernen voneinander und stellen uns gegenseitig vor die Herausforderung, es richtig zu machen.</a:t>
            </a:r>
            <a:r>
              <a:rPr lang="nl-NL" dirty="0">
                <a:effectLst/>
                <a:latin typeface="IBM Plex Sans"/>
                <a:ea typeface="Aptos" panose="020B0004020202020204" pitchFamily="34" charset="0"/>
                <a:cs typeface="Times New Roman"/>
              </a:rPr>
              <a:t> </a:t>
            </a:r>
            <a:r>
              <a:rPr lang="de-DE" dirty="0">
                <a:effectLst/>
                <a:latin typeface="IBM Plex Sans"/>
                <a:ea typeface="Aptos" panose="020B0004020202020204" pitchFamily="34" charset="0"/>
                <a:cs typeface="Times New Roman"/>
              </a:rPr>
              <a:t>Gemeinsam sorgen wir für einen sicheren Arbeitsbereich, unabhängig davon, welche Rolle Sie bei unserer Arbeit spielen.</a:t>
            </a:r>
            <a:endParaRPr lang="nl-NL" dirty="0">
              <a:latin typeface="IBM Plex Sans"/>
              <a:cs typeface="Times New Roman"/>
            </a:endParaRPr>
          </a:p>
          <a:p>
            <a:pPr>
              <a:lnSpc>
                <a:spcPct val="115000"/>
              </a:lnSpc>
              <a:spcAft>
                <a:spcPts val="800"/>
              </a:spcAft>
            </a:pPr>
            <a:r>
              <a:rPr lang="de-DE" dirty="0">
                <a:latin typeface="IBM Plex Sans"/>
                <a:ea typeface="Aptos" panose="020B0004020202020204" pitchFamily="34" charset="0"/>
                <a:cs typeface="Times New Roman"/>
              </a:rPr>
              <a:t>Jeden Tag sicher nach Hause zu gehen – das beginnt damit, dass Sie Gefahren erkennen und sich der potenziellen Risiken bewusst sind, die Sie eingehen oder nicht eingehen wollen.</a:t>
            </a:r>
          </a:p>
          <a:p>
            <a:pPr>
              <a:lnSpc>
                <a:spcPct val="115000"/>
              </a:lnSpc>
              <a:spcAft>
                <a:spcPts val="800"/>
              </a:spcAft>
            </a:pPr>
            <a:r>
              <a:rPr lang="de-DE" dirty="0">
                <a:latin typeface="IBM Plex Sans"/>
                <a:cs typeface="Times New Roman"/>
              </a:rPr>
              <a:t>Sehen Sie sich das Video an, beteiligen Sie sich an der Diskussion und arbeiten Sie sicherer – jeden Tag!</a:t>
            </a:r>
            <a:endParaRPr lang="nl-NL" sz="1600" dirty="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Tree>
    <p:extLst>
      <p:ext uri="{BB962C8B-B14F-4D97-AF65-F5344CB8AC3E}">
        <p14:creationId xmlns:p14="http://schemas.microsoft.com/office/powerpoint/2010/main" val="3648348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normAutofit fontScale="90000"/>
          </a:bodyPr>
          <a:lstStyle/>
          <a:p>
            <a:r>
              <a:rPr lang="de-DE" dirty="0">
                <a:latin typeface="IBM Plex Sans"/>
              </a:rPr>
              <a:t>Wie machen unsere Sicherheitsverantwortlichen das?</a:t>
            </a:r>
            <a:endParaRPr lang="nl-NL" b="0" dirty="0">
              <a:latin typeface="IBM Plex Sans"/>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pic>
        <p:nvPicPr>
          <p:cNvPr id="3" name="Onlinemedia 2" title="VW Veiligheidsleiders aan het werk DE">
            <a:hlinkClick r:id="" action="ppaction://media"/>
            <a:extLst>
              <a:ext uri="{FF2B5EF4-FFF2-40B4-BE49-F238E27FC236}">
                <a16:creationId xmlns:a16="http://schemas.microsoft.com/office/drawing/2014/main" id="{91A6A51D-506E-226E-20EF-168949A0D2C1}"/>
              </a:ext>
            </a:extLst>
          </p:cNvPr>
          <p:cNvPicPr>
            <a:picLocks noRot="1" noChangeAspect="1"/>
          </p:cNvPicPr>
          <p:nvPr>
            <a:videoFile r:link="rId1"/>
          </p:nvPr>
        </p:nvPicPr>
        <p:blipFill>
          <a:blip r:embed="rId4"/>
          <a:stretch>
            <a:fillRect/>
          </a:stretch>
        </p:blipFill>
        <p:spPr>
          <a:xfrm>
            <a:off x="421257" y="2122330"/>
            <a:ext cx="7602257" cy="4291917"/>
          </a:xfrm>
          <a:prstGeom prst="rect">
            <a:avLst/>
          </a:prstGeom>
        </p:spPr>
      </p:pic>
    </p:spTree>
    <p:extLst>
      <p:ext uri="{BB962C8B-B14F-4D97-AF65-F5344CB8AC3E}">
        <p14:creationId xmlns:p14="http://schemas.microsoft.com/office/powerpoint/2010/main" val="312664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normAutofit fontScale="90000"/>
          </a:bodyPr>
          <a:lstStyle/>
          <a:p>
            <a:r>
              <a:rPr lang="de-DE" dirty="0">
                <a:latin typeface="IBM Plex Sans"/>
              </a:rPr>
              <a:t>Wie machen unsere Sicherheitsverantwortlichen das?</a:t>
            </a:r>
            <a:endParaRPr lang="nl-NL" b="0" dirty="0">
              <a:latin typeface="IBM Plex Sans"/>
            </a:endParaRPr>
          </a:p>
        </p:txBody>
      </p:sp>
      <p:sp>
        <p:nvSpPr>
          <p:cNvPr id="7" name="Tekstvak 6">
            <a:extLst>
              <a:ext uri="{FF2B5EF4-FFF2-40B4-BE49-F238E27FC236}">
                <a16:creationId xmlns:a16="http://schemas.microsoft.com/office/drawing/2014/main" id="{ECF6BBEC-608B-4D4B-95C8-A3DAF85A5A22}"/>
              </a:ext>
            </a:extLst>
          </p:cNvPr>
          <p:cNvSpPr txBox="1"/>
          <p:nvPr/>
        </p:nvSpPr>
        <p:spPr>
          <a:xfrm>
            <a:off x="421257" y="2056827"/>
            <a:ext cx="10103427" cy="809773"/>
          </a:xfrm>
          <a:prstGeom prst="rect">
            <a:avLst/>
          </a:prstGeom>
          <a:noFill/>
        </p:spPr>
        <p:txBody>
          <a:bodyPr wrap="square" lIns="91440" tIns="45720" rIns="91440" bIns="45720" anchor="t">
            <a:spAutoFit/>
          </a:bodyPr>
          <a:lstStyle/>
          <a:p>
            <a:pPr marL="342900" indent="-342900">
              <a:lnSpc>
                <a:spcPct val="114999"/>
              </a:lnSpc>
              <a:spcAft>
                <a:spcPts val="800"/>
              </a:spcAft>
              <a:buAutoNum type="arabicPeriod"/>
            </a:pPr>
            <a:r>
              <a:rPr lang="de-DE" dirty="0">
                <a:latin typeface="IBM Plex Sans"/>
                <a:cs typeface="Times New Roman"/>
              </a:rPr>
              <a:t>Was machen diese Sicherheitsverantwortlichen richtig?</a:t>
            </a:r>
          </a:p>
          <a:p>
            <a:pPr marL="342900" indent="-342900">
              <a:lnSpc>
                <a:spcPct val="114999"/>
              </a:lnSpc>
              <a:spcAft>
                <a:spcPts val="800"/>
              </a:spcAft>
              <a:buAutoNum type="arabicPeriod"/>
            </a:pPr>
            <a:r>
              <a:rPr lang="de-DE" dirty="0">
                <a:highlight>
                  <a:srgbClr val="FFFFFF"/>
                </a:highlight>
                <a:latin typeface="IBM Plex Sans"/>
                <a:cs typeface="Arial"/>
              </a:rPr>
              <a:t>Für welche Gefahr in diesem Arbeitsbereich sollten Sie zusätzliche Maßnahmen ergreifen?</a:t>
            </a:r>
            <a:endParaRPr lang="nl-NL" sz="1600" dirty="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Tree>
    <p:extLst>
      <p:ext uri="{BB962C8B-B14F-4D97-AF65-F5344CB8AC3E}">
        <p14:creationId xmlns:p14="http://schemas.microsoft.com/office/powerpoint/2010/main" val="1861587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lstStyle/>
          <a:p>
            <a:r>
              <a:rPr lang="de-DE" dirty="0">
                <a:latin typeface="IBM Plex Sans"/>
              </a:rPr>
              <a:t>Was können Sie selbst tun?</a:t>
            </a:r>
            <a:endParaRPr lang="nl-NL" dirty="0">
              <a:latin typeface="IBM Plex Sans"/>
            </a:endParaRPr>
          </a:p>
        </p:txBody>
      </p:sp>
      <p:sp>
        <p:nvSpPr>
          <p:cNvPr id="7" name="Tekstvak 6">
            <a:extLst>
              <a:ext uri="{FF2B5EF4-FFF2-40B4-BE49-F238E27FC236}">
                <a16:creationId xmlns:a16="http://schemas.microsoft.com/office/drawing/2014/main" id="{ECF6BBEC-608B-4D4B-95C8-A3DAF85A5A22}"/>
              </a:ext>
            </a:extLst>
          </p:cNvPr>
          <p:cNvSpPr txBox="1"/>
          <p:nvPr/>
        </p:nvSpPr>
        <p:spPr>
          <a:xfrm>
            <a:off x="512242" y="2090946"/>
            <a:ext cx="4769428" cy="3423630"/>
          </a:xfrm>
          <a:prstGeom prst="rect">
            <a:avLst/>
          </a:prstGeom>
          <a:noFill/>
        </p:spPr>
        <p:txBody>
          <a:bodyPr wrap="square" lIns="91440" tIns="45720" rIns="91440" bIns="45720" anchor="t">
            <a:spAutoFit/>
          </a:bodyPr>
          <a:lstStyle/>
          <a:p>
            <a:pPr>
              <a:lnSpc>
                <a:spcPct val="114999"/>
              </a:lnSpc>
              <a:spcAft>
                <a:spcPts val="800"/>
              </a:spcAft>
            </a:pPr>
            <a:r>
              <a:rPr lang="nl-NL" sz="2000" b="1" dirty="0">
                <a:highlight>
                  <a:srgbClr val="FFFFFF"/>
                </a:highlight>
                <a:latin typeface="IBM Plex Sans"/>
                <a:cs typeface="Arial"/>
              </a:rPr>
              <a:t>Eine Gefahr erkennen!</a:t>
            </a:r>
          </a:p>
          <a:p>
            <a:pPr>
              <a:lnSpc>
                <a:spcPct val="114999"/>
              </a:lnSpc>
              <a:spcAft>
                <a:spcPts val="800"/>
              </a:spcAft>
            </a:pPr>
            <a:r>
              <a:rPr lang="nl-NL" b="1" dirty="0">
                <a:highlight>
                  <a:srgbClr val="FFFFFF"/>
                </a:highlight>
                <a:latin typeface="IBM Plex Sans"/>
                <a:cs typeface="Arial"/>
              </a:rPr>
              <a:t>Tipp: </a:t>
            </a:r>
            <a:r>
              <a:rPr lang="de-DE" dirty="0">
                <a:highlight>
                  <a:srgbClr val="FFFFFF"/>
                </a:highlight>
                <a:latin typeface="IBM Plex Sans"/>
                <a:cs typeface="Arial"/>
              </a:rPr>
              <a:t>Sprechen Sie mit Ihrem Team über Gefahren, um bewusst sicheres Arbeiten zu ermöglichen. Auf diese Weise bleiben Sie auf dem Laufenden, auch wenn sich die Arbeit ändert.</a:t>
            </a:r>
            <a:endParaRPr lang="nl-NL" dirty="0">
              <a:highlight>
                <a:srgbClr val="FFFFFF"/>
              </a:highlight>
              <a:latin typeface="IBM Plex Sans"/>
              <a:cs typeface="Arial"/>
            </a:endParaRPr>
          </a:p>
          <a:p>
            <a:pPr>
              <a:lnSpc>
                <a:spcPct val="90000"/>
              </a:lnSpc>
              <a:spcBef>
                <a:spcPts val="1000"/>
              </a:spcBef>
            </a:pPr>
            <a:r>
              <a:rPr lang="nl-NL" b="1" dirty="0">
                <a:highlight>
                  <a:srgbClr val="FFFFFF"/>
                </a:highlight>
                <a:latin typeface="IBM Plex Sans"/>
                <a:cs typeface="Arial"/>
              </a:rPr>
              <a:t>Frage: </a:t>
            </a:r>
            <a:r>
              <a:rPr lang="de-DE" i="1" dirty="0">
                <a:highlight>
                  <a:srgbClr val="FFFFFF"/>
                </a:highlight>
                <a:latin typeface="IBM Plex Sans"/>
                <a:cs typeface="Arial"/>
              </a:rPr>
              <a:t>Wie bringen Sie (neue oder bestehende) Kollegen auf den neuesten Stand in Bezug auf die wichtigsten Gefahren bei Ihrer Arbeit?</a:t>
            </a:r>
            <a:endParaRPr lang="nl-NL" sz="1600" dirty="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
        <p:nvSpPr>
          <p:cNvPr id="3" name="Tekstvak 2">
            <a:extLst>
              <a:ext uri="{FF2B5EF4-FFF2-40B4-BE49-F238E27FC236}">
                <a16:creationId xmlns:a16="http://schemas.microsoft.com/office/drawing/2014/main" id="{9DAA2981-30B7-9B8F-5673-773B602F196F}"/>
              </a:ext>
            </a:extLst>
          </p:cNvPr>
          <p:cNvSpPr txBox="1"/>
          <p:nvPr/>
        </p:nvSpPr>
        <p:spPr>
          <a:xfrm>
            <a:off x="6187435" y="2090946"/>
            <a:ext cx="4940025" cy="4236031"/>
          </a:xfrm>
          <a:prstGeom prst="rect">
            <a:avLst/>
          </a:prstGeom>
          <a:noFill/>
        </p:spPr>
        <p:txBody>
          <a:bodyPr wrap="square" lIns="91440" tIns="45720" rIns="91440" bIns="45720" anchor="t">
            <a:spAutoFit/>
          </a:bodyPr>
          <a:lstStyle/>
          <a:p>
            <a:pPr>
              <a:lnSpc>
                <a:spcPct val="114999"/>
              </a:lnSpc>
              <a:spcAft>
                <a:spcPts val="800"/>
              </a:spcAft>
            </a:pPr>
            <a:r>
              <a:rPr lang="de-DE" sz="2000" b="1" dirty="0">
                <a:highlight>
                  <a:srgbClr val="FFFFFF"/>
                </a:highlight>
                <a:latin typeface="IBM Plex Sans"/>
                <a:cs typeface="Arial"/>
              </a:rPr>
              <a:t>Vielleicht haben Sie sich an ein Risiko gewöhnt...</a:t>
            </a:r>
          </a:p>
          <a:p>
            <a:pPr>
              <a:lnSpc>
                <a:spcPct val="114999"/>
              </a:lnSpc>
              <a:spcAft>
                <a:spcPts val="800"/>
              </a:spcAft>
            </a:pPr>
            <a:r>
              <a:rPr lang="nl-NL" b="1" dirty="0">
                <a:highlight>
                  <a:srgbClr val="FFFFFF"/>
                </a:highlight>
                <a:latin typeface="IBM Plex Sans"/>
                <a:cs typeface="Arial"/>
              </a:rPr>
              <a:t>Tipp: </a:t>
            </a:r>
            <a:r>
              <a:rPr lang="de-DE" dirty="0">
                <a:highlight>
                  <a:srgbClr val="FFFFFF"/>
                </a:highlight>
                <a:latin typeface="IBM Plex Sans"/>
                <a:cs typeface="Arial"/>
              </a:rPr>
              <a:t>Sie können blind für ein Risiko werden, weil „es noch nie ein Problem war“. Genau aus diesem Grund müssen Sie besonders aufmerksam sein und sich die Zeit nehmen, um zu prüfen, ob die Situation wirklich noch sicher ist. Zum Beispiel durch die konsequente Durchführung der LMRA </a:t>
            </a:r>
            <a:r>
              <a:rPr lang="nl-NL" dirty="0">
                <a:highlight>
                  <a:srgbClr val="FFFFFF"/>
                </a:highlight>
                <a:latin typeface="IBM Plex Sans"/>
                <a:cs typeface="Arial"/>
              </a:rPr>
              <a:t>(</a:t>
            </a:r>
            <a:r>
              <a:rPr lang="nl-NL" dirty="0">
                <a:solidFill>
                  <a:srgbClr val="040C28"/>
                </a:solidFill>
                <a:highlight>
                  <a:srgbClr val="FFFFFF"/>
                </a:highlight>
                <a:latin typeface="IBM Plex Sans"/>
                <a:cs typeface="Arial"/>
              </a:rPr>
              <a:t>Last-Minute-Risikoanalyse).</a:t>
            </a:r>
            <a:endParaRPr lang="nl-NL" dirty="0">
              <a:highlight>
                <a:srgbClr val="FFFFFF"/>
              </a:highlight>
              <a:latin typeface="IBM Plex Sans"/>
              <a:cs typeface="Arial"/>
            </a:endParaRPr>
          </a:p>
          <a:p>
            <a:pPr>
              <a:spcBef>
                <a:spcPts val="1000"/>
              </a:spcBef>
            </a:pPr>
            <a:r>
              <a:rPr lang="nl-NL" b="1" dirty="0">
                <a:highlight>
                  <a:srgbClr val="FFFFFF"/>
                </a:highlight>
                <a:latin typeface="IBM Plex Sans"/>
                <a:cs typeface="Arial"/>
              </a:rPr>
              <a:t>Frage: </a:t>
            </a:r>
            <a:r>
              <a:rPr lang="de-DE" i="1" dirty="0">
                <a:highlight>
                  <a:srgbClr val="FFFFFF"/>
                </a:highlight>
                <a:latin typeface="IBM Plex Sans"/>
                <a:cs typeface="Arial"/>
              </a:rPr>
              <a:t>Nehmen Sie sich manchmal die Zeit zu überprüfen, ob Sie noch sicher arbeiten?</a:t>
            </a:r>
            <a:endParaRPr lang="nl-NL" sz="1600" dirty="0">
              <a:cs typeface="Times New Roman" panose="02020603050405020304" pitchFamily="18" charset="0"/>
            </a:endParaRPr>
          </a:p>
        </p:txBody>
      </p:sp>
    </p:spTree>
    <p:extLst>
      <p:ext uri="{BB962C8B-B14F-4D97-AF65-F5344CB8AC3E}">
        <p14:creationId xmlns:p14="http://schemas.microsoft.com/office/powerpoint/2010/main" val="236645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lstStyle/>
          <a:p>
            <a:r>
              <a:rPr lang="nl-NL" dirty="0">
                <a:latin typeface="IBM Plex Sans"/>
              </a:rPr>
              <a:t>Miteinander reden</a:t>
            </a:r>
          </a:p>
        </p:txBody>
      </p:sp>
      <p:sp>
        <p:nvSpPr>
          <p:cNvPr id="7" name="Tekstvak 6">
            <a:extLst>
              <a:ext uri="{FF2B5EF4-FFF2-40B4-BE49-F238E27FC236}">
                <a16:creationId xmlns:a16="http://schemas.microsoft.com/office/drawing/2014/main" id="{ECF6BBEC-608B-4D4B-95C8-A3DAF85A5A22}"/>
              </a:ext>
            </a:extLst>
          </p:cNvPr>
          <p:cNvSpPr txBox="1"/>
          <p:nvPr/>
        </p:nvSpPr>
        <p:spPr>
          <a:xfrm>
            <a:off x="421257" y="2056827"/>
            <a:ext cx="10103427" cy="809773"/>
          </a:xfrm>
          <a:prstGeom prst="rect">
            <a:avLst/>
          </a:prstGeom>
          <a:noFill/>
        </p:spPr>
        <p:txBody>
          <a:bodyPr wrap="square" lIns="91440" tIns="45720" rIns="91440" bIns="45720" anchor="t">
            <a:spAutoFit/>
          </a:bodyPr>
          <a:lstStyle/>
          <a:p>
            <a:pPr marL="342900" indent="-342900">
              <a:lnSpc>
                <a:spcPct val="114999"/>
              </a:lnSpc>
              <a:spcAft>
                <a:spcPts val="800"/>
              </a:spcAft>
              <a:buAutoNum type="arabicPeriod"/>
            </a:pPr>
            <a:r>
              <a:rPr lang="de-DE" dirty="0">
                <a:latin typeface="IBM Plex Sans"/>
                <a:cs typeface="Times New Roman"/>
              </a:rPr>
              <a:t>Mit welcher Gefahr kennen Sie sich gut aus?</a:t>
            </a:r>
          </a:p>
          <a:p>
            <a:pPr marL="342900" indent="-342900">
              <a:lnSpc>
                <a:spcPct val="114999"/>
              </a:lnSpc>
              <a:spcAft>
                <a:spcPts val="800"/>
              </a:spcAft>
              <a:buAutoNum type="arabicPeriod"/>
            </a:pPr>
            <a:r>
              <a:rPr lang="de-DE" dirty="0">
                <a:highlight>
                  <a:srgbClr val="FFFFFF"/>
                </a:highlight>
                <a:latin typeface="IBM Plex Sans"/>
                <a:cs typeface="Arial"/>
              </a:rPr>
              <a:t>Welches ist das größte Risiko in diesem Arbeitsbereich? </a:t>
            </a:r>
            <a:r>
              <a:rPr lang="nl-NL" dirty="0">
                <a:highlight>
                  <a:srgbClr val="FFFFFF"/>
                </a:highlight>
                <a:latin typeface="IBM Plex Sans"/>
                <a:cs typeface="Arial"/>
              </a:rPr>
              <a:t>Und warum?</a:t>
            </a:r>
            <a:endParaRPr lang="nl-NL" sz="1600" dirty="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Tree>
    <p:extLst>
      <p:ext uri="{BB962C8B-B14F-4D97-AF65-F5344CB8AC3E}">
        <p14:creationId xmlns:p14="http://schemas.microsoft.com/office/powerpoint/2010/main" val="2709722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a:xfrm>
            <a:off x="565245" y="1825625"/>
            <a:ext cx="10515600" cy="4064000"/>
          </a:xfrm>
        </p:spPr>
        <p:txBody>
          <a:bodyPr vert="horz" lIns="91440" tIns="45720" rIns="91440" bIns="45720" rtlCol="0" anchor="t">
            <a:normAutofit lnSpcReduction="10000"/>
          </a:bodyPr>
          <a:lstStyle/>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endParaRPr lang="nl-NL" dirty="0"/>
          </a:p>
          <a:p>
            <a:pPr marL="0" indent="0">
              <a:buNone/>
            </a:pPr>
            <a:r>
              <a:rPr lang="nl-NL" sz="1800" dirty="0">
                <a:latin typeface="IBM Plex Sans"/>
              </a:rPr>
              <a:t>Fragen oder Kommentare?</a:t>
            </a:r>
          </a:p>
          <a:p>
            <a:pPr marL="0" indent="0">
              <a:buNone/>
            </a:pPr>
            <a:r>
              <a:rPr lang="nl-NL" sz="1800" dirty="0">
                <a:latin typeface="IBM Plex Sans"/>
                <a:hlinkClick r:id="rId2"/>
              </a:rPr>
              <a:t>veiligheid@volkerwessels.com</a:t>
            </a:r>
            <a:r>
              <a:rPr lang="nl-NL" sz="1800" dirty="0">
                <a:latin typeface="IBM Plex Sans"/>
              </a:rPr>
              <a:t> </a:t>
            </a:r>
          </a:p>
          <a:p>
            <a:pPr marL="0" indent="0">
              <a:buNone/>
            </a:pPr>
            <a:r>
              <a:rPr lang="nl-NL" sz="1800" dirty="0">
                <a:latin typeface="IBM Plex Sans"/>
                <a:hlinkClick r:id="rId3"/>
              </a:rPr>
              <a:t>https://www.volkerwessels.com/nl/downloadpagina-veiligheid</a:t>
            </a:r>
            <a:r>
              <a:rPr lang="nl-NL" sz="1800" dirty="0">
                <a:latin typeface="IBM Plex Sans"/>
              </a:rPr>
              <a:t> </a:t>
            </a:r>
          </a:p>
          <a:p>
            <a:pPr marL="0" indent="0">
              <a:buNone/>
            </a:pPr>
            <a:endParaRPr lang="nl-NL"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endParaRPr lang="nl-NL"/>
          </a:p>
        </p:txBody>
      </p:sp>
      <p:sp>
        <p:nvSpPr>
          <p:cNvPr id="6" name="Titel 1">
            <a:extLst>
              <a:ext uri="{FF2B5EF4-FFF2-40B4-BE49-F238E27FC236}">
                <a16:creationId xmlns:a16="http://schemas.microsoft.com/office/drawing/2014/main" id="{5A039FEC-EE24-9AAA-669A-937D17502C89}"/>
              </a:ext>
            </a:extLst>
          </p:cNvPr>
          <p:cNvSpPr txBox="1">
            <a:spLocks/>
          </p:cNvSpPr>
          <p:nvPr/>
        </p:nvSpPr>
        <p:spPr>
          <a:xfrm>
            <a:off x="421257" y="1014850"/>
            <a:ext cx="10515600" cy="9490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de-DE" dirty="0">
                <a:latin typeface="IBM Plex Sans"/>
              </a:rPr>
              <a:t>Vielen Dank für Ihre Aufmerksamkeit!</a:t>
            </a:r>
            <a:endParaRPr lang="nl-NL" dirty="0">
              <a:latin typeface="IBM Plex Sans"/>
            </a:endParaRPr>
          </a:p>
        </p:txBody>
      </p:sp>
    </p:spTree>
    <p:extLst>
      <p:ext uri="{BB962C8B-B14F-4D97-AF65-F5344CB8AC3E}">
        <p14:creationId xmlns:p14="http://schemas.microsoft.com/office/powerpoint/2010/main" val="634627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lstStyle/>
          <a:p>
            <a:r>
              <a:rPr lang="nl-NL" dirty="0">
                <a:latin typeface="IBM Plex Sans"/>
              </a:rPr>
              <a:t>Zusätzliche Fragen zur Besprechung</a:t>
            </a:r>
          </a:p>
        </p:txBody>
      </p:sp>
      <p:sp>
        <p:nvSpPr>
          <p:cNvPr id="7" name="Tekstvak 6">
            <a:extLst>
              <a:ext uri="{FF2B5EF4-FFF2-40B4-BE49-F238E27FC236}">
                <a16:creationId xmlns:a16="http://schemas.microsoft.com/office/drawing/2014/main" id="{ECF6BBEC-608B-4D4B-95C8-A3DAF85A5A22}"/>
              </a:ext>
            </a:extLst>
          </p:cNvPr>
          <p:cNvSpPr txBox="1"/>
          <p:nvPr/>
        </p:nvSpPr>
        <p:spPr>
          <a:xfrm>
            <a:off x="421257" y="2056827"/>
            <a:ext cx="10103427" cy="5400068"/>
          </a:xfrm>
          <a:prstGeom prst="rect">
            <a:avLst/>
          </a:prstGeom>
          <a:noFill/>
        </p:spPr>
        <p:txBody>
          <a:bodyPr wrap="square" lIns="91440" tIns="45720" rIns="91440" bIns="45720" anchor="t">
            <a:spAutoFit/>
          </a:bodyPr>
          <a:lstStyle/>
          <a:p>
            <a:pPr>
              <a:lnSpc>
                <a:spcPct val="114999"/>
              </a:lnSpc>
              <a:spcAft>
                <a:spcPts val="800"/>
              </a:spcAft>
            </a:pPr>
            <a:r>
              <a:rPr lang="de-DE" b="1" dirty="0">
                <a:latin typeface="IBM Plex Sans"/>
                <a:cs typeface="Times New Roman"/>
              </a:rPr>
              <a:t>Zusätzliche Fragen für die Toolbox-Sitzung. Sie können die Fragen nach eigenem Ermessen anwenden.</a:t>
            </a:r>
            <a:endParaRPr lang="nl-NL" dirty="0">
              <a:latin typeface="IBM Plex Sans"/>
              <a:cs typeface="Times New Roman" panose="02020603050405020304" pitchFamily="18" charset="0"/>
            </a:endParaRPr>
          </a:p>
          <a:p>
            <a:pPr marL="285750">
              <a:spcAft>
                <a:spcPts val="800"/>
              </a:spcAft>
              <a:buFont typeface="Arial"/>
              <a:buChar char="•"/>
            </a:pPr>
            <a:r>
              <a:rPr lang="nl-NL" dirty="0">
                <a:highlight>
                  <a:srgbClr val="FFFFFF"/>
                </a:highlight>
                <a:latin typeface="IBM Plex Sans"/>
                <a:cs typeface="Arial"/>
              </a:rPr>
              <a:t> </a:t>
            </a:r>
            <a:r>
              <a:rPr lang="de-DE" dirty="0">
                <a:highlight>
                  <a:srgbClr val="FFFFFF"/>
                </a:highlight>
                <a:latin typeface="IBM Plex Sans"/>
                <a:cs typeface="Arial"/>
              </a:rPr>
              <a:t>Wie sind Sie wachsam gegenüber Gefahren?</a:t>
            </a:r>
            <a:endParaRPr lang="nl-NL" dirty="0">
              <a:latin typeface="IBM Plex Sans"/>
              <a:cs typeface="Times New Roman" panose="02020603050405020304" pitchFamily="18" charset="0"/>
            </a:endParaRPr>
          </a:p>
          <a:p>
            <a:pPr marL="285750">
              <a:spcBef>
                <a:spcPts val="1000"/>
              </a:spcBef>
              <a:buFont typeface="Arial"/>
              <a:buChar char="•"/>
            </a:pPr>
            <a:r>
              <a:rPr lang="nl-NL" dirty="0">
                <a:highlight>
                  <a:srgbClr val="FFFFFF"/>
                </a:highlight>
                <a:latin typeface="IBM Plex Sans"/>
                <a:cs typeface="Arial"/>
              </a:rPr>
              <a:t> </a:t>
            </a:r>
            <a:r>
              <a:rPr lang="de-DE" dirty="0">
                <a:highlight>
                  <a:srgbClr val="FFFFFF"/>
                </a:highlight>
                <a:latin typeface="IBM Plex Sans"/>
                <a:cs typeface="Arial"/>
              </a:rPr>
              <a:t>Haben Sie ein Beispiel für eine Situation, die sich als gefährlich herausstellte und schlimm endete?</a:t>
            </a:r>
            <a:endParaRPr lang="en-US" dirty="0">
              <a:highlight>
                <a:srgbClr val="FFFFFF"/>
              </a:highlight>
              <a:latin typeface="IBM Plex Sans"/>
              <a:cs typeface="Arial"/>
            </a:endParaRPr>
          </a:p>
          <a:p>
            <a:pPr marL="285750">
              <a:spcBef>
                <a:spcPts val="1000"/>
              </a:spcBef>
              <a:buFont typeface="Arial"/>
              <a:buChar char="•"/>
            </a:pPr>
            <a:r>
              <a:rPr lang="nl-NL" dirty="0">
                <a:highlight>
                  <a:srgbClr val="FFFFFF"/>
                </a:highlight>
                <a:latin typeface="IBM Plex Sans"/>
                <a:cs typeface="Arial"/>
              </a:rPr>
              <a:t> </a:t>
            </a:r>
            <a:r>
              <a:rPr lang="de-DE" dirty="0">
                <a:highlight>
                  <a:srgbClr val="FFFFFF"/>
                </a:highlight>
                <a:latin typeface="IBM Plex Sans"/>
                <a:cs typeface="Arial"/>
              </a:rPr>
              <a:t>Wie bringen Sie Ihren Kindern bei, wie sie mit gefährlichen Situationen umgehen sollen?</a:t>
            </a:r>
          </a:p>
          <a:p>
            <a:pPr marL="285750">
              <a:spcBef>
                <a:spcPts val="1000"/>
              </a:spcBef>
              <a:buFont typeface="Arial"/>
              <a:buChar char="•"/>
            </a:pPr>
            <a:r>
              <a:rPr lang="nl-NL" dirty="0">
                <a:highlight>
                  <a:srgbClr val="FFFFFF"/>
                </a:highlight>
                <a:latin typeface="IBM Plex Sans"/>
                <a:cs typeface="Arial"/>
              </a:rPr>
              <a:t> </a:t>
            </a:r>
            <a:r>
              <a:rPr lang="de-DE" dirty="0">
                <a:highlight>
                  <a:srgbClr val="FFFFFF"/>
                </a:highlight>
                <a:latin typeface="IBM Plex Sans"/>
                <a:cs typeface="Arial"/>
              </a:rPr>
              <a:t>Welche Risiken gehen Sie manchmal zu Hause oder beim Autofahren ein?</a:t>
            </a:r>
          </a:p>
          <a:p>
            <a:pPr marL="285750">
              <a:spcBef>
                <a:spcPts val="1000"/>
              </a:spcBef>
              <a:buFont typeface="Arial"/>
              <a:buChar char="•"/>
            </a:pPr>
            <a:r>
              <a:rPr lang="nl-NL" dirty="0">
                <a:highlight>
                  <a:srgbClr val="FFFFFF"/>
                </a:highlight>
                <a:latin typeface="IBM Plex Sans"/>
                <a:cs typeface="Arial"/>
              </a:rPr>
              <a:t> </a:t>
            </a:r>
            <a:r>
              <a:rPr lang="de-DE" dirty="0">
                <a:highlight>
                  <a:srgbClr val="FFFFFF"/>
                </a:highlight>
                <a:latin typeface="IBM Plex Sans"/>
                <a:cs typeface="Arial"/>
              </a:rPr>
              <a:t>Welches Risiko hält Sie nachts wach?</a:t>
            </a:r>
          </a:p>
          <a:p>
            <a:pPr marL="285750">
              <a:spcBef>
                <a:spcPts val="1000"/>
              </a:spcBef>
              <a:buFont typeface="Arial"/>
              <a:buChar char="•"/>
            </a:pPr>
            <a:r>
              <a:rPr lang="nl-NL" dirty="0">
                <a:highlight>
                  <a:srgbClr val="FFFFFF"/>
                </a:highlight>
                <a:latin typeface="IBM Plex Sans"/>
                <a:cs typeface="Arial"/>
              </a:rPr>
              <a:t> </a:t>
            </a:r>
            <a:r>
              <a:rPr lang="de-DE" dirty="0">
                <a:highlight>
                  <a:srgbClr val="FFFFFF"/>
                </a:highlight>
                <a:latin typeface="IBM Plex Sans"/>
                <a:cs typeface="Arial"/>
              </a:rPr>
              <a:t>Welchem Risiko sollte Ihrer Meinung nach mehr Aufmerksamkeit geschenkt werden?</a:t>
            </a:r>
            <a:endParaRPr lang="nl-NL" dirty="0">
              <a:highlight>
                <a:srgbClr val="FFFFFF"/>
              </a:highlight>
              <a:latin typeface="IBM Plex Sans"/>
              <a:cs typeface="Arial"/>
            </a:endParaRPr>
          </a:p>
          <a:p>
            <a:pPr marL="285750" indent="-285750">
              <a:lnSpc>
                <a:spcPct val="90000"/>
              </a:lnSpc>
              <a:spcBef>
                <a:spcPts val="1000"/>
              </a:spcBef>
              <a:buFont typeface="Arial"/>
              <a:buChar char="•"/>
            </a:pPr>
            <a:endParaRPr lang="nl-NL" dirty="0">
              <a:highlight>
                <a:srgbClr val="FFFFFF"/>
              </a:highlight>
              <a:latin typeface="Arial"/>
              <a:cs typeface="Arial"/>
            </a:endParaRPr>
          </a:p>
          <a:p>
            <a:pPr marL="285750" indent="-285750">
              <a:lnSpc>
                <a:spcPct val="114999"/>
              </a:lnSpc>
              <a:spcAft>
                <a:spcPts val="800"/>
              </a:spcAft>
              <a:buFont typeface="Arial"/>
              <a:buChar char="•"/>
            </a:pPr>
            <a:endParaRPr lang="nl-NL" dirty="0">
              <a:highlight>
                <a:srgbClr val="FFFFFF"/>
              </a:highlight>
              <a:latin typeface="Arial"/>
              <a:cs typeface="Arial"/>
            </a:endParaRPr>
          </a:p>
          <a:p>
            <a:pPr marL="285750" indent="-285750">
              <a:lnSpc>
                <a:spcPct val="114999"/>
              </a:lnSpc>
              <a:spcAft>
                <a:spcPts val="800"/>
              </a:spcAft>
              <a:buFont typeface="Arial"/>
              <a:buChar char="•"/>
            </a:pPr>
            <a:endParaRPr lang="nl-NL" dirty="0">
              <a:highlight>
                <a:srgbClr val="FFFFFF"/>
              </a:highlight>
              <a:latin typeface="Arial"/>
              <a:cs typeface="Arial"/>
            </a:endParaRPr>
          </a:p>
          <a:p>
            <a:pPr marL="285750" indent="-285750">
              <a:lnSpc>
                <a:spcPct val="114999"/>
              </a:lnSpc>
              <a:spcAft>
                <a:spcPts val="800"/>
              </a:spcAft>
              <a:buFont typeface="Arial"/>
              <a:buChar char="•"/>
            </a:pPr>
            <a:endParaRPr lang="nl-NL" dirty="0">
              <a:latin typeface="IBM Plex Sans"/>
              <a:cs typeface="Times New Roman" panose="02020603050405020304" pitchFamily="18" charset="0"/>
            </a:endParaRPr>
          </a:p>
          <a:p>
            <a:pPr>
              <a:lnSpc>
                <a:spcPct val="107000"/>
              </a:lnSpc>
              <a:spcAft>
                <a:spcPts val="800"/>
              </a:spcAft>
            </a:pPr>
            <a:endParaRPr lang="nl-NL" sz="1600" dirty="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Tree>
    <p:extLst>
      <p:ext uri="{BB962C8B-B14F-4D97-AF65-F5344CB8AC3E}">
        <p14:creationId xmlns:p14="http://schemas.microsoft.com/office/powerpoint/2010/main" val="936906363"/>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59e6ea7-2f2e-4003-9225-dd4e64329d84">
      <UserInfo>
        <DisplayName>Hollander, William</DisplayName>
        <AccountId>12</AccountId>
        <AccountType/>
      </UserInfo>
    </SharedWithUsers>
    <TaxCatchAll xmlns="f59e6ea7-2f2e-4003-9225-dd4e64329d84" xsi:nil="true"/>
    <lcf76f155ced4ddcb4097134ff3c332f xmlns="999cfada-34d5-4714-b4a8-e68cae7209eb">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67F5A2D1D56FF459CCE8CF027CDFEA7" ma:contentTypeVersion="18" ma:contentTypeDescription="Een nieuw document maken." ma:contentTypeScope="" ma:versionID="f49a8fd142d74f53061dfca262628e28">
  <xsd:schema xmlns:xsd="http://www.w3.org/2001/XMLSchema" xmlns:xs="http://www.w3.org/2001/XMLSchema" xmlns:p="http://schemas.microsoft.com/office/2006/metadata/properties" xmlns:ns2="999cfada-34d5-4714-b4a8-e68cae7209eb" xmlns:ns3="f59e6ea7-2f2e-4003-9225-dd4e64329d84" targetNamespace="http://schemas.microsoft.com/office/2006/metadata/properties" ma:root="true" ma:fieldsID="805abe0f474dd31a0c3d322f17e1066b" ns2:_="" ns3:_="">
    <xsd:import namespace="999cfada-34d5-4714-b4a8-e68cae7209eb"/>
    <xsd:import namespace="f59e6ea7-2f2e-4003-9225-dd4e64329d8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fada-34d5-4714-b4a8-e68cae7209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9e6ea7-2f2e-4003-9225-dd4e64329d84"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c7accce4-edea-4f15-833f-e6a93ff32e8d}" ma:internalName="TaxCatchAll" ma:showField="CatchAllData" ma:web="f59e6ea7-2f2e-4003-9225-dd4e64329d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b46f7e7e-091b-45fc-b07a-14756525cb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f59e6ea7-2f2e-4003-9225-dd4e64329d84"/>
    <ds:schemaRef ds:uri="999cfada-34d5-4714-b4a8-e68cae7209eb"/>
  </ds:schemaRefs>
</ds:datastoreItem>
</file>

<file path=customXml/itemProps2.xml><?xml version="1.0" encoding="utf-8"?>
<ds:datastoreItem xmlns:ds="http://schemas.openxmlformats.org/officeDocument/2006/customXml" ds:itemID="{73C1DCF3-518E-49D1-B462-125946C96B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9cfada-34d5-4714-b4a8-e68cae7209eb"/>
    <ds:schemaRef ds:uri="f59e6ea7-2f2e-4003-9225-dd4e64329d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1DD0A9-397E-4707-86B1-5DFD7A181A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Template>
  <TotalTime>10</TotalTime>
  <Words>451</Words>
  <Application>Microsoft Office PowerPoint</Application>
  <PresentationFormat>Breedbeeld</PresentationFormat>
  <Paragraphs>48</Paragraphs>
  <Slides>8</Slides>
  <Notes>7</Notes>
  <HiddenSlides>0</HiddenSlides>
  <MMClips>1</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IBM Plex Sans</vt:lpstr>
      <vt:lpstr>Times New Roman</vt:lpstr>
      <vt:lpstr>Kantoorthema</vt:lpstr>
      <vt:lpstr>Sicherheitsverantwortliche bei der Arbeit</vt:lpstr>
      <vt:lpstr>Hintergrund</vt:lpstr>
      <vt:lpstr>Wie machen unsere Sicherheitsverantwortlichen das?</vt:lpstr>
      <vt:lpstr>Wie machen unsere Sicherheitsverantwortlichen das?</vt:lpstr>
      <vt:lpstr>Was können Sie selbst tun?</vt:lpstr>
      <vt:lpstr>Miteinander reden</vt:lpstr>
      <vt:lpstr>PowerPoint-presentatie</vt:lpstr>
      <vt:lpstr>Zusätzliche Fragen zur Besprechung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Beek, Ine van</cp:lastModifiedBy>
  <cp:revision>112</cp:revision>
  <dcterms:created xsi:type="dcterms:W3CDTF">2021-02-11T14:15:30Z</dcterms:created>
  <dcterms:modified xsi:type="dcterms:W3CDTF">2024-08-07T09:40:50Z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y fmtid="{D5CDD505-2E9C-101B-9397-08002B2CF9AE}" pid="3" name="MediaServiceImageTags">
    <vt:lpwstr/>
  </property>
</Properties>
</file>