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8" r:id="rId6"/>
    <p:sldId id="277" r:id="rId7"/>
    <p:sldId id="278" r:id="rId8"/>
    <p:sldId id="279" r:id="rId9"/>
    <p:sldId id="281" r:id="rId10"/>
    <p:sldId id="261" r:id="rId11"/>
    <p:sldId id="282"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EA2DD0-8F6D-CD5B-9FAE-9F3212461F97}" name="Roordink, Bas" initials="BR" userId="S::broordink@volkerwessels.com::e6b80f22-b7ea-4a1b-9826-4cad8536796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50252E-AEB2-43AF-A26E-76E342702EB0}" v="1" dt="2024-08-07T09:57:33.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4"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6cdcb5ba-d09f-47fd-a504-8034a8f98ff2" providerId="ADAL" clId="{6D50252E-AEB2-43AF-A26E-76E342702EB0}"/>
    <pc:docChg chg="custSel modSld">
      <pc:chgData name="Beek, Ine van" userId="6cdcb5ba-d09f-47fd-a504-8034a8f98ff2" providerId="ADAL" clId="{6D50252E-AEB2-43AF-A26E-76E342702EB0}" dt="2024-08-07T09:57:47.767" v="5" actId="1076"/>
      <pc:docMkLst>
        <pc:docMk/>
      </pc:docMkLst>
      <pc:sldChg chg="addSp delSp modSp mod modAnim">
        <pc:chgData name="Beek, Ine van" userId="6cdcb5ba-d09f-47fd-a504-8034a8f98ff2" providerId="ADAL" clId="{6D50252E-AEB2-43AF-A26E-76E342702EB0}" dt="2024-08-07T09:57:47.767" v="5" actId="1076"/>
        <pc:sldMkLst>
          <pc:docMk/>
          <pc:sldMk cId="3126641841" sldId="277"/>
        </pc:sldMkLst>
        <pc:spChg chg="del">
          <ac:chgData name="Beek, Ine van" userId="6cdcb5ba-d09f-47fd-a504-8034a8f98ff2" providerId="ADAL" clId="{6D50252E-AEB2-43AF-A26E-76E342702EB0}" dt="2024-08-07T09:56:31.938" v="0" actId="478"/>
          <ac:spMkLst>
            <pc:docMk/>
            <pc:sldMk cId="3126641841" sldId="277"/>
            <ac:spMk id="7" creationId="{ECF6BBEC-608B-4D4B-95C8-A3DAF85A5A22}"/>
          </ac:spMkLst>
        </pc:spChg>
        <pc:picChg chg="add mod">
          <ac:chgData name="Beek, Ine van" userId="6cdcb5ba-d09f-47fd-a504-8034a8f98ff2" providerId="ADAL" clId="{6D50252E-AEB2-43AF-A26E-76E342702EB0}" dt="2024-08-07T09:57:47.767" v="5" actId="1076"/>
          <ac:picMkLst>
            <pc:docMk/>
            <pc:sldMk cId="3126641841" sldId="277"/>
            <ac:picMk id="3" creationId="{85A020CD-E2ED-5423-59E3-E956371DBAF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7-8-2024</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7-8-2024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114262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818527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142124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1017274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9</a:t>
            </a:fld>
            <a:endParaRPr lang="nl-NL"/>
          </a:p>
        </p:txBody>
      </p:sp>
    </p:spTree>
    <p:extLst>
      <p:ext uri="{BB962C8B-B14F-4D97-AF65-F5344CB8AC3E}">
        <p14:creationId xmlns:p14="http://schemas.microsoft.com/office/powerpoint/2010/main" val="15146945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sldNum="0"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UFHyNjfFkqY?feature=oembed"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371599"/>
            <a:ext cx="11817927" cy="581890"/>
          </a:xfrm>
        </p:spPr>
        <p:txBody>
          <a:bodyPr>
            <a:normAutofit fontScale="90000"/>
          </a:bodyPr>
          <a:lstStyle/>
          <a:p>
            <a:r>
              <a:rPr lang="nl-NL" sz="5300" dirty="0">
                <a:latin typeface="IBM Plex Sans"/>
              </a:rPr>
              <a:t>İş yerinde güvenlik liderleri</a:t>
            </a:r>
            <a:endParaRPr lang="nl-NL" sz="2800" b="0" i="1" dirty="0">
              <a:latin typeface="IBM Plex Sans"/>
            </a:endParaRPr>
          </a:p>
        </p:txBody>
      </p:sp>
      <p:sp>
        <p:nvSpPr>
          <p:cNvPr id="5" name="Tekstvak 4">
            <a:extLst>
              <a:ext uri="{FF2B5EF4-FFF2-40B4-BE49-F238E27FC236}">
                <a16:creationId xmlns:a16="http://schemas.microsoft.com/office/drawing/2014/main" id="{C7E0D54D-329B-10D3-50A2-E41D44EE73F9}"/>
              </a:ext>
            </a:extLst>
          </p:cNvPr>
          <p:cNvSpPr txBox="1"/>
          <p:nvPr/>
        </p:nvSpPr>
        <p:spPr>
          <a:xfrm>
            <a:off x="498764" y="2473036"/>
            <a:ext cx="9193067" cy="461665"/>
          </a:xfrm>
          <a:prstGeom prst="rect">
            <a:avLst/>
          </a:prstGeom>
          <a:noFill/>
        </p:spPr>
        <p:txBody>
          <a:bodyPr wrap="square" lIns="91440" tIns="45720" rIns="91440" bIns="45720" rtlCol="0" anchor="t">
            <a:spAutoFit/>
          </a:bodyPr>
          <a:lstStyle/>
          <a:p>
            <a:r>
              <a:rPr lang="nl-NL" sz="2400" b="1" dirty="0">
                <a:latin typeface="IBM Plex Sans"/>
              </a:rPr>
              <a:t>Bir tehlikenin farkına varılması ve risklerin kabul edilmesi</a:t>
            </a:r>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Arka plan</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2505109"/>
          </a:xfrm>
          <a:prstGeom prst="rect">
            <a:avLst/>
          </a:prstGeom>
          <a:noFill/>
        </p:spPr>
        <p:txBody>
          <a:bodyPr wrap="square" lIns="91440" tIns="45720" rIns="91440" bIns="45720" anchor="t">
            <a:spAutoFit/>
          </a:bodyPr>
          <a:lstStyle/>
          <a:p>
            <a:pPr>
              <a:lnSpc>
                <a:spcPct val="115000"/>
              </a:lnSpc>
              <a:spcAft>
                <a:spcPts val="800"/>
              </a:spcAft>
            </a:pPr>
            <a:r>
              <a:rPr lang="nl-NL" dirty="0">
                <a:effectLst/>
                <a:latin typeface="IBM Plex Sans"/>
                <a:ea typeface="Aptos" panose="020B0004020202020204" pitchFamily="34" charset="0"/>
                <a:cs typeface="Times New Roman"/>
              </a:rPr>
              <a:t>VolkerWessels'te herkes bir güvenlik lideridir. WAVE değerlerini her çalışanımız uygular ve güvenlik kültürümüze aktif olarak katkıda bulunur. Birbirimizden bir şeyler öğreniriz ve işleri doğru yapmak için birbirimize itiraz ederiz. İşimizdeki rolünüz ne olursa olsun, birlikte iş yerimizi güvende tutarız.</a:t>
            </a:r>
          </a:p>
          <a:p>
            <a:pPr>
              <a:lnSpc>
                <a:spcPct val="115000"/>
              </a:lnSpc>
              <a:spcAft>
                <a:spcPts val="800"/>
              </a:spcAft>
            </a:pPr>
            <a:r>
              <a:rPr lang="nl-NL" dirty="0">
                <a:latin typeface="IBM Plex Sans"/>
                <a:ea typeface="Aptos" panose="020B0004020202020204" pitchFamily="34" charset="0"/>
                <a:cs typeface="Times New Roman"/>
              </a:rPr>
              <a:t>Eve her gün güvenli bir şekilde dönme; Bu, tehlikeleri fark etme ve aldığınız veya almamayı tercih ettiğiniz potansiyel risklerin farkına varılmasıyla başlar.</a:t>
            </a:r>
          </a:p>
          <a:p>
            <a:pPr>
              <a:lnSpc>
                <a:spcPct val="115000"/>
              </a:lnSpc>
              <a:spcAft>
                <a:spcPts val="800"/>
              </a:spcAft>
            </a:pPr>
            <a:r>
              <a:rPr lang="nl-NL" dirty="0">
                <a:latin typeface="IBM Plex Sans"/>
                <a:cs typeface="Times New Roman"/>
              </a:rPr>
              <a:t>Videoyu izleyin, tartışmaya katılın ve her gün daha güvenli bir şekilde çalışın!</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normAutofit fontScale="90000"/>
          </a:bodyPr>
          <a:lstStyle/>
          <a:p>
            <a:r>
              <a:rPr lang="nl-NL" dirty="0">
                <a:latin typeface="IBM Plex Sans"/>
              </a:rPr>
              <a:t>Güvenlik liderlerimiz bunu nasıl yapıyor?</a:t>
            </a:r>
            <a:endParaRPr lang="nl-NL" b="0" dirty="0">
              <a:latin typeface="IBM Plex Sans"/>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pic>
        <p:nvPicPr>
          <p:cNvPr id="3" name="Onlinemedia 2" title="VW Veiligheidsleiders aan het werk TR">
            <a:hlinkClick r:id="" action="ppaction://media"/>
            <a:extLst>
              <a:ext uri="{FF2B5EF4-FFF2-40B4-BE49-F238E27FC236}">
                <a16:creationId xmlns:a16="http://schemas.microsoft.com/office/drawing/2014/main" id="{85A020CD-E2ED-5423-59E3-E956371DBAFC}"/>
              </a:ext>
            </a:extLst>
          </p:cNvPr>
          <p:cNvPicPr>
            <a:picLocks noRot="1" noChangeAspect="1"/>
          </p:cNvPicPr>
          <p:nvPr>
            <a:videoFile r:link="rId1"/>
          </p:nvPr>
        </p:nvPicPr>
        <p:blipFill>
          <a:blip r:embed="rId4"/>
          <a:stretch>
            <a:fillRect/>
          </a:stretch>
        </p:blipFill>
        <p:spPr>
          <a:xfrm>
            <a:off x="550639" y="1778346"/>
            <a:ext cx="8270632" cy="4669254"/>
          </a:xfrm>
          <a:prstGeom prst="rect">
            <a:avLst/>
          </a:prstGeom>
        </p:spPr>
      </p:pic>
    </p:spTree>
    <p:extLst>
      <p:ext uri="{BB962C8B-B14F-4D97-AF65-F5344CB8AC3E}">
        <p14:creationId xmlns:p14="http://schemas.microsoft.com/office/powerpoint/2010/main" val="312664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normAutofit fontScale="90000"/>
          </a:bodyPr>
          <a:lstStyle/>
          <a:p>
            <a:r>
              <a:rPr lang="nl-NL" dirty="0">
                <a:latin typeface="IBM Plex Sans"/>
              </a:rPr>
              <a:t>Güvenlik liderlerimiz bunu nasıl yapıyor?</a:t>
            </a:r>
            <a:endParaRPr lang="nl-NL" b="0" dirty="0">
              <a:latin typeface="IBM Plex Sans"/>
            </a:endParaRP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809773"/>
          </a:xfrm>
          <a:prstGeom prst="rect">
            <a:avLst/>
          </a:prstGeom>
          <a:noFill/>
        </p:spPr>
        <p:txBody>
          <a:bodyPr wrap="square" lIns="91440" tIns="45720" rIns="91440" bIns="45720" anchor="t">
            <a:spAutoFit/>
          </a:bodyPr>
          <a:lstStyle/>
          <a:p>
            <a:pPr marL="342900" indent="-342900">
              <a:lnSpc>
                <a:spcPct val="114999"/>
              </a:lnSpc>
              <a:spcAft>
                <a:spcPts val="800"/>
              </a:spcAft>
              <a:buAutoNum type="arabicPeriod"/>
            </a:pPr>
            <a:r>
              <a:rPr lang="nl-NL" dirty="0">
                <a:latin typeface="IBM Plex Sans"/>
                <a:cs typeface="Times New Roman"/>
              </a:rPr>
              <a:t>Bu güvenlik liderleri neyi doğru yapıyor?</a:t>
            </a:r>
          </a:p>
          <a:p>
            <a:pPr marL="342900" indent="-342900">
              <a:lnSpc>
                <a:spcPct val="114999"/>
              </a:lnSpc>
              <a:spcAft>
                <a:spcPts val="800"/>
              </a:spcAft>
              <a:buAutoNum type="arabicPeriod"/>
            </a:pPr>
            <a:r>
              <a:rPr lang="nl-NL" dirty="0">
                <a:highlight>
                  <a:srgbClr val="FFFFFF"/>
                </a:highlight>
                <a:latin typeface="IBM Plex Sans"/>
                <a:cs typeface="Arial"/>
              </a:rPr>
              <a:t>Bu işyerinde hangi tehlike için ekstra önlemler almalısınız?</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1861587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Kendiniz ne yapabilirsiniz?</a:t>
            </a:r>
          </a:p>
        </p:txBody>
      </p:sp>
      <p:sp>
        <p:nvSpPr>
          <p:cNvPr id="7" name="Tekstvak 6">
            <a:extLst>
              <a:ext uri="{FF2B5EF4-FFF2-40B4-BE49-F238E27FC236}">
                <a16:creationId xmlns:a16="http://schemas.microsoft.com/office/drawing/2014/main" id="{ECF6BBEC-608B-4D4B-95C8-A3DAF85A5A22}"/>
              </a:ext>
            </a:extLst>
          </p:cNvPr>
          <p:cNvSpPr txBox="1"/>
          <p:nvPr/>
        </p:nvSpPr>
        <p:spPr>
          <a:xfrm>
            <a:off x="512242" y="2090946"/>
            <a:ext cx="4769428" cy="2801793"/>
          </a:xfrm>
          <a:prstGeom prst="rect">
            <a:avLst/>
          </a:prstGeom>
          <a:noFill/>
        </p:spPr>
        <p:txBody>
          <a:bodyPr wrap="square" lIns="91440" tIns="45720" rIns="91440" bIns="45720" anchor="t">
            <a:spAutoFit/>
          </a:bodyPr>
          <a:lstStyle/>
          <a:p>
            <a:pPr>
              <a:lnSpc>
                <a:spcPct val="114999"/>
              </a:lnSpc>
              <a:spcAft>
                <a:spcPts val="800"/>
              </a:spcAft>
            </a:pPr>
            <a:r>
              <a:rPr lang="nl-NL" sz="2000" b="1" dirty="0">
                <a:highlight>
                  <a:srgbClr val="FFFFFF"/>
                </a:highlight>
                <a:latin typeface="IBM Plex Sans"/>
                <a:cs typeface="Arial"/>
              </a:rPr>
              <a:t>Bir tehlikenin farkına varılması!</a:t>
            </a:r>
          </a:p>
          <a:p>
            <a:pPr>
              <a:lnSpc>
                <a:spcPct val="114999"/>
              </a:lnSpc>
              <a:spcAft>
                <a:spcPts val="800"/>
              </a:spcAft>
            </a:pPr>
            <a:r>
              <a:rPr lang="nl-NL" b="1" dirty="0">
                <a:highlight>
                  <a:srgbClr val="FFFFFF"/>
                </a:highlight>
                <a:latin typeface="IBM Plex Sans"/>
                <a:cs typeface="Arial"/>
              </a:rPr>
              <a:t>İpucu: </a:t>
            </a:r>
            <a:r>
              <a:rPr lang="nl-NL" dirty="0">
                <a:highlight>
                  <a:srgbClr val="FFFFFF"/>
                </a:highlight>
                <a:latin typeface="IBM Plex Sans"/>
                <a:cs typeface="Arial"/>
              </a:rPr>
              <a:t>Bilinçli bir şekilde birlikte güvenli bir şekilde çalışmak için ekibinizle tehlikeler hakkında konuşun. Bu şekilde, iş değişse bile hazır olursunuz.</a:t>
            </a:r>
          </a:p>
          <a:p>
            <a:pPr>
              <a:lnSpc>
                <a:spcPct val="90000"/>
              </a:lnSpc>
              <a:spcBef>
                <a:spcPts val="1000"/>
              </a:spcBef>
            </a:pPr>
            <a:r>
              <a:rPr lang="nl-NL" b="1" dirty="0">
                <a:highlight>
                  <a:srgbClr val="FFFFFF"/>
                </a:highlight>
                <a:latin typeface="IBM Plex Sans"/>
                <a:cs typeface="Arial"/>
              </a:rPr>
              <a:t>Soru: </a:t>
            </a:r>
            <a:r>
              <a:rPr lang="nl-NL" i="1" dirty="0">
                <a:highlight>
                  <a:srgbClr val="FFFFFF"/>
                </a:highlight>
                <a:latin typeface="IBM Plex Sans"/>
                <a:cs typeface="Arial"/>
              </a:rPr>
              <a:t>şinizdeki en önemli tehlikeler konusunda (yeni veya mevcut) çalışma arkadaşlarınızı nasıl bilgilendirirsiniz?</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
        <p:nvSpPr>
          <p:cNvPr id="3" name="Tekstvak 2">
            <a:extLst>
              <a:ext uri="{FF2B5EF4-FFF2-40B4-BE49-F238E27FC236}">
                <a16:creationId xmlns:a16="http://schemas.microsoft.com/office/drawing/2014/main" id="{9DAA2981-30B7-9B8F-5673-773B602F196F}"/>
              </a:ext>
            </a:extLst>
          </p:cNvPr>
          <p:cNvSpPr txBox="1"/>
          <p:nvPr/>
        </p:nvSpPr>
        <p:spPr>
          <a:xfrm>
            <a:off x="6187435" y="2090946"/>
            <a:ext cx="4940025" cy="4185377"/>
          </a:xfrm>
          <a:prstGeom prst="rect">
            <a:avLst/>
          </a:prstGeom>
          <a:noFill/>
        </p:spPr>
        <p:txBody>
          <a:bodyPr wrap="square" lIns="91440" tIns="45720" rIns="91440" bIns="45720" anchor="t">
            <a:spAutoFit/>
          </a:bodyPr>
          <a:lstStyle/>
          <a:p>
            <a:pPr>
              <a:lnSpc>
                <a:spcPct val="114999"/>
              </a:lnSpc>
              <a:spcAft>
                <a:spcPts val="800"/>
              </a:spcAft>
            </a:pPr>
            <a:r>
              <a:rPr lang="nl-NL" sz="2000" b="1" dirty="0">
                <a:highlight>
                  <a:srgbClr val="FFFFFF"/>
                </a:highlight>
                <a:latin typeface="IBM Plex Sans"/>
                <a:cs typeface="Arial"/>
              </a:rPr>
              <a:t>Belki de riske alıştınız...</a:t>
            </a:r>
          </a:p>
          <a:p>
            <a:pPr>
              <a:lnSpc>
                <a:spcPct val="114999"/>
              </a:lnSpc>
              <a:spcAft>
                <a:spcPts val="800"/>
              </a:spcAft>
            </a:pPr>
            <a:r>
              <a:rPr lang="nl-NL" b="1" dirty="0">
                <a:highlight>
                  <a:srgbClr val="FFFFFF"/>
                </a:highlight>
                <a:latin typeface="IBM Plex Sans"/>
                <a:cs typeface="Arial"/>
              </a:rPr>
              <a:t>İpucu: </a:t>
            </a:r>
            <a:r>
              <a:rPr lang="nl-NL" dirty="0">
                <a:highlight>
                  <a:srgbClr val="FFFFFF"/>
                </a:highlight>
                <a:latin typeface="IBM Plex Sans"/>
                <a:cs typeface="Arial"/>
              </a:rPr>
              <a:t>'Daha önce hiç bir sorun yaşanmadı' diye bir riske karşı kör olabilirsiniz. Tam da bu nedenle, durumun hâlâ gerçekten güvenli olup olmadığını kontrol etmek için daha çok dikkat etmeniz ve zaman ayırmanız gerekir. Örneğin, LMRA’yı (</a:t>
            </a:r>
            <a:r>
              <a:rPr lang="nl-NL" dirty="0">
                <a:solidFill>
                  <a:srgbClr val="040C28"/>
                </a:solidFill>
                <a:highlight>
                  <a:srgbClr val="FFFFFF"/>
                </a:highlight>
                <a:latin typeface="IBM Plex Sans"/>
                <a:cs typeface="Arial"/>
              </a:rPr>
              <a:t>Son Dakika Risk Analizi</a:t>
            </a:r>
            <a:r>
              <a:rPr lang="nl-NL" dirty="0">
                <a:highlight>
                  <a:srgbClr val="FFFFFF"/>
                </a:highlight>
                <a:latin typeface="IBM Plex Sans"/>
                <a:cs typeface="Arial"/>
              </a:rPr>
              <a:t>) tutarlı bir şekilde gerçekleştirerek.</a:t>
            </a:r>
          </a:p>
          <a:p>
            <a:pPr>
              <a:lnSpc>
                <a:spcPct val="90000"/>
              </a:lnSpc>
              <a:spcBef>
                <a:spcPts val="1000"/>
              </a:spcBef>
            </a:pPr>
            <a:endParaRPr lang="nl-NL" dirty="0">
              <a:highlight>
                <a:srgbClr val="FFFFFF"/>
              </a:highlight>
              <a:latin typeface="IBM Plex Sans"/>
              <a:cs typeface="Arial"/>
            </a:endParaRPr>
          </a:p>
          <a:p>
            <a:pPr>
              <a:spcBef>
                <a:spcPts val="1000"/>
              </a:spcBef>
            </a:pPr>
            <a:r>
              <a:rPr lang="nl-NL" b="1" dirty="0">
                <a:highlight>
                  <a:srgbClr val="FFFFFF"/>
                </a:highlight>
                <a:latin typeface="IBM Plex Sans"/>
                <a:cs typeface="Arial"/>
              </a:rPr>
              <a:t>Soru: </a:t>
            </a:r>
            <a:r>
              <a:rPr lang="nl-NL" i="1" dirty="0">
                <a:highlight>
                  <a:srgbClr val="FFFFFF"/>
                </a:highlight>
                <a:latin typeface="IBM Plex Sans"/>
                <a:cs typeface="Arial"/>
              </a:rPr>
              <a:t>Bazen hâlâ güvenli bir şekilde çalışıp çalışmadığınızı kontrol etmek için zaman ayırıyor musunuz?</a:t>
            </a:r>
            <a:endParaRPr lang="nl-NL" sz="1600" dirty="0">
              <a:cs typeface="Times New Roman" panose="02020603050405020304" pitchFamily="18" charset="0"/>
            </a:endParaRPr>
          </a:p>
        </p:txBody>
      </p:sp>
    </p:spTree>
    <p:extLst>
      <p:ext uri="{BB962C8B-B14F-4D97-AF65-F5344CB8AC3E}">
        <p14:creationId xmlns:p14="http://schemas.microsoft.com/office/powerpoint/2010/main" val="23664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Birbirinizle konuşmak</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809773"/>
          </a:xfrm>
          <a:prstGeom prst="rect">
            <a:avLst/>
          </a:prstGeom>
          <a:noFill/>
        </p:spPr>
        <p:txBody>
          <a:bodyPr wrap="square" lIns="91440" tIns="45720" rIns="91440" bIns="45720" anchor="t">
            <a:spAutoFit/>
          </a:bodyPr>
          <a:lstStyle/>
          <a:p>
            <a:pPr marL="342900" indent="-342900">
              <a:lnSpc>
                <a:spcPct val="114999"/>
              </a:lnSpc>
              <a:spcAft>
                <a:spcPts val="800"/>
              </a:spcAft>
              <a:buAutoNum type="arabicPeriod"/>
            </a:pPr>
            <a:r>
              <a:rPr lang="nl-NL" dirty="0">
                <a:latin typeface="IBM Plex Sans"/>
                <a:cs typeface="Times New Roman"/>
              </a:rPr>
              <a:t>Hangi tehlike hakkında fazla şey biliyorsunuz?</a:t>
            </a:r>
          </a:p>
          <a:p>
            <a:pPr marL="342900" indent="-342900">
              <a:lnSpc>
                <a:spcPct val="114999"/>
              </a:lnSpc>
              <a:spcAft>
                <a:spcPts val="800"/>
              </a:spcAft>
              <a:buAutoNum type="arabicPeriod"/>
            </a:pPr>
            <a:r>
              <a:rPr lang="sv-SE" dirty="0">
                <a:highlight>
                  <a:srgbClr val="FFFFFF"/>
                </a:highlight>
                <a:latin typeface="IBM Plex Sans"/>
                <a:cs typeface="Arial"/>
              </a:rPr>
              <a:t>Bu işyerindeki en önemli risk nedir? </a:t>
            </a:r>
            <a:r>
              <a:rPr lang="nl-NL" dirty="0">
                <a:highlight>
                  <a:srgbClr val="FFFFFF"/>
                </a:highlight>
                <a:latin typeface="IBM Plex Sans"/>
                <a:cs typeface="Arial"/>
              </a:rPr>
              <a:t>Neden?</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270972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a:xfrm>
            <a:off x="565245" y="1825625"/>
            <a:ext cx="10515600" cy="4064000"/>
          </a:xfrm>
        </p:spPr>
        <p:txBody>
          <a:bodyPr vert="horz" lIns="91440" tIns="45720" rIns="91440" bIns="45720" rtlCol="0" anchor="t">
            <a:normAutofit lnSpcReduction="10000"/>
          </a:bodyPr>
          <a:lstStyle/>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r>
              <a:rPr lang="nl-NL" sz="1800" dirty="0">
                <a:latin typeface="IBM Plex Sans"/>
              </a:rPr>
              <a:t>Sorularınız veya yorumunuz mu var?</a:t>
            </a:r>
          </a:p>
          <a:p>
            <a:pPr marL="0" indent="0">
              <a:buNone/>
            </a:pPr>
            <a:r>
              <a:rPr lang="nl-NL" sz="1800" dirty="0">
                <a:latin typeface="IBM Plex Sans"/>
                <a:hlinkClick r:id="rId2"/>
              </a:rPr>
              <a:t>veiligheid@volkerwessels.com</a:t>
            </a:r>
            <a:r>
              <a:rPr lang="nl-NL" sz="1800" dirty="0">
                <a:latin typeface="IBM Plex Sans"/>
              </a:rPr>
              <a:t> </a:t>
            </a:r>
          </a:p>
          <a:p>
            <a:pPr marL="0" indent="0">
              <a:buNone/>
            </a:pPr>
            <a:r>
              <a:rPr lang="nl-NL" sz="1800" dirty="0">
                <a:latin typeface="IBM Plex Sans"/>
                <a:hlinkClick r:id="rId3"/>
              </a:rPr>
              <a:t>https://www.volkerwessels.com/nl/downloadpagina-veiligheid</a:t>
            </a:r>
            <a:r>
              <a:rPr lang="nl-NL" sz="1800" dirty="0">
                <a:latin typeface="IBM Plex Sans"/>
              </a:rPr>
              <a:t> </a:t>
            </a:r>
          </a:p>
          <a:p>
            <a:pPr marL="0" indent="0">
              <a:buNone/>
            </a:pPr>
            <a:endParaRPr lang="nl-NL"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endParaRPr lang="nl-NL"/>
          </a:p>
        </p:txBody>
      </p:sp>
      <p:sp>
        <p:nvSpPr>
          <p:cNvPr id="6" name="Titel 1">
            <a:extLst>
              <a:ext uri="{FF2B5EF4-FFF2-40B4-BE49-F238E27FC236}">
                <a16:creationId xmlns:a16="http://schemas.microsoft.com/office/drawing/2014/main" id="{5A039FEC-EE24-9AAA-669A-937D17502C89}"/>
              </a:ext>
            </a:extLst>
          </p:cNvPr>
          <p:cNvSpPr txBox="1">
            <a:spLocks/>
          </p:cNvSpPr>
          <p:nvPr/>
        </p:nvSpPr>
        <p:spPr>
          <a:xfrm>
            <a:off x="421257" y="1014850"/>
            <a:ext cx="10515600" cy="9490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nl-NL" dirty="0">
                <a:latin typeface="IBM Plex Sans"/>
              </a:rPr>
              <a:t>İlginiz için teşekkürler!</a:t>
            </a:r>
          </a:p>
        </p:txBody>
      </p:sp>
    </p:spTree>
    <p:extLst>
      <p:ext uri="{BB962C8B-B14F-4D97-AF65-F5344CB8AC3E}">
        <p14:creationId xmlns:p14="http://schemas.microsoft.com/office/powerpoint/2010/main" val="63462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Tartışma için ilave sorular</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4822474"/>
          </a:xfrm>
          <a:prstGeom prst="rect">
            <a:avLst/>
          </a:prstGeom>
          <a:noFill/>
        </p:spPr>
        <p:txBody>
          <a:bodyPr wrap="square" lIns="91440" tIns="45720" rIns="91440" bIns="45720" anchor="t">
            <a:spAutoFit/>
          </a:bodyPr>
          <a:lstStyle/>
          <a:p>
            <a:pPr>
              <a:lnSpc>
                <a:spcPct val="114999"/>
              </a:lnSpc>
              <a:spcAft>
                <a:spcPts val="800"/>
              </a:spcAft>
            </a:pPr>
            <a:r>
              <a:rPr lang="nl-NL" b="1" dirty="0">
                <a:latin typeface="IBM Plex Sans"/>
                <a:cs typeface="Times New Roman"/>
              </a:rPr>
              <a:t>Araç kutusu toplantısı için ek sorular. Soruları uygun gördüğünüz şekilde kullanabilirsiniz.</a:t>
            </a:r>
          </a:p>
          <a:p>
            <a:pPr>
              <a:lnSpc>
                <a:spcPct val="114999"/>
              </a:lnSpc>
              <a:spcAft>
                <a:spcPts val="800"/>
              </a:spcAft>
            </a:pPr>
            <a:endParaRPr lang="nl-NL" dirty="0">
              <a:latin typeface="IBM Plex Sans"/>
              <a:cs typeface="Times New Roman" panose="02020603050405020304" pitchFamily="18" charset="0"/>
            </a:endParaRPr>
          </a:p>
          <a:p>
            <a:pPr marL="285750">
              <a:spcAft>
                <a:spcPts val="800"/>
              </a:spcAft>
              <a:buFont typeface="Arial"/>
              <a:buChar char="•"/>
            </a:pPr>
            <a:r>
              <a:rPr lang="nl-NL" dirty="0">
                <a:highlight>
                  <a:srgbClr val="FFFFFF"/>
                </a:highlight>
                <a:latin typeface="IBM Plex Sans"/>
                <a:cs typeface="Arial"/>
              </a:rPr>
              <a:t> Tehlikelere karşı nasıl tetikte kalırsınız?</a:t>
            </a:r>
          </a:p>
          <a:p>
            <a:pPr marL="285750">
              <a:spcAft>
                <a:spcPts val="800"/>
              </a:spcAft>
              <a:buFont typeface="Arial"/>
              <a:buChar char="•"/>
            </a:pPr>
            <a:r>
              <a:rPr lang="nl-NL" dirty="0">
                <a:highlight>
                  <a:srgbClr val="FFFFFF"/>
                </a:highlight>
                <a:latin typeface="IBM Plex Sans"/>
                <a:cs typeface="Arial"/>
              </a:rPr>
              <a:t> Tehlikeli olduğu ortaya çıkan ve kötü sonuçlanan bir duruma dair örneğiniz var mı?</a:t>
            </a:r>
            <a:endParaRPr lang="en-US" dirty="0">
              <a:highlight>
                <a:srgbClr val="FFFFFF"/>
              </a:highlight>
              <a:latin typeface="IBM Plex Sans"/>
              <a:cs typeface="Arial"/>
            </a:endParaRPr>
          </a:p>
          <a:p>
            <a:pPr marL="285750">
              <a:spcBef>
                <a:spcPts val="1000"/>
              </a:spcBef>
              <a:buFont typeface="Arial"/>
              <a:buChar char="•"/>
            </a:pPr>
            <a:r>
              <a:rPr lang="nl-NL" dirty="0">
                <a:highlight>
                  <a:srgbClr val="FFFFFF"/>
                </a:highlight>
                <a:latin typeface="IBM Plex Sans"/>
                <a:cs typeface="Arial"/>
              </a:rPr>
              <a:t> Çocuklara tehlikeli durumlarla başa çıkmayı nasıl öğretirsiniz?</a:t>
            </a:r>
          </a:p>
          <a:p>
            <a:pPr marL="285750">
              <a:spcBef>
                <a:spcPts val="1000"/>
              </a:spcBef>
              <a:buFont typeface="Arial"/>
              <a:buChar char="•"/>
            </a:pPr>
            <a:r>
              <a:rPr lang="nl-NL" dirty="0">
                <a:highlight>
                  <a:srgbClr val="FFFFFF"/>
                </a:highlight>
                <a:latin typeface="IBM Plex Sans"/>
                <a:cs typeface="Arial"/>
              </a:rPr>
              <a:t> Evde veya araba kullanırken bazen ne gibi riskler alırsınız?</a:t>
            </a:r>
          </a:p>
          <a:p>
            <a:pPr marL="285750">
              <a:spcBef>
                <a:spcPts val="1000"/>
              </a:spcBef>
              <a:buFont typeface="Arial"/>
              <a:buChar char="•"/>
            </a:pPr>
            <a:r>
              <a:rPr lang="nl-NL" dirty="0">
                <a:highlight>
                  <a:srgbClr val="FFFFFF"/>
                </a:highlight>
                <a:latin typeface="IBM Plex Sans"/>
                <a:cs typeface="Arial"/>
              </a:rPr>
              <a:t> Geceleri sizi uyanık tutan risk nedir?</a:t>
            </a:r>
          </a:p>
          <a:p>
            <a:pPr marL="285750">
              <a:spcBef>
                <a:spcPts val="1000"/>
              </a:spcBef>
              <a:buFont typeface="Arial"/>
              <a:buChar char="•"/>
            </a:pPr>
            <a:r>
              <a:rPr lang="nl-NL" dirty="0">
                <a:highlight>
                  <a:srgbClr val="FFFFFF"/>
                </a:highlight>
                <a:latin typeface="IBM Plex Sans"/>
                <a:cs typeface="Arial"/>
              </a:rPr>
              <a:t> Hangi riskin daha fazla dikkat çekmesi gerektiğine inanıyorsunuz?</a:t>
            </a: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latin typeface="IBM Plex Sans"/>
              <a:cs typeface="Times New Roman" panose="02020603050405020304" pitchFamily="18" charset="0"/>
            </a:endParaRPr>
          </a:p>
          <a:p>
            <a:pPr>
              <a:lnSpc>
                <a:spcPct val="107000"/>
              </a:lnSpc>
              <a:spcAft>
                <a:spcPts val="800"/>
              </a:spcAft>
            </a:pP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93690636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59e6ea7-2f2e-4003-9225-dd4e64329d84">
      <UserInfo>
        <DisplayName>Hollander, William</DisplayName>
        <AccountId>12</AccountId>
        <AccountType/>
      </UserInfo>
    </SharedWithUsers>
    <TaxCatchAll xmlns="f59e6ea7-2f2e-4003-9225-dd4e64329d84" xsi:nil="true"/>
    <lcf76f155ced4ddcb4097134ff3c332f xmlns="999cfada-34d5-4714-b4a8-e68cae7209e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8" ma:contentTypeDescription="Een nieuw document maken." ma:contentTypeScope="" ma:versionID="f49a8fd142d74f53061dfca262628e28">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805abe0f474dd31a0c3d322f17e1066b"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7accce4-edea-4f15-833f-e6a93ff32e8d}" ma:internalName="TaxCatchAll" ma:showField="CatchAllData" ma:web="f59e6ea7-2f2e-4003-9225-dd4e64329d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f59e6ea7-2f2e-4003-9225-dd4e64329d84"/>
    <ds:schemaRef ds:uri="999cfada-34d5-4714-b4a8-e68cae7209eb"/>
  </ds:schemaRefs>
</ds:datastoreItem>
</file>

<file path=customXml/itemProps3.xml><?xml version="1.0" encoding="utf-8"?>
<ds:datastoreItem xmlns:ds="http://schemas.openxmlformats.org/officeDocument/2006/customXml" ds:itemID="{FFDF8FD4-5162-4EA6-BF7B-46DE0B4A41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33</TotalTime>
  <Words>378</Words>
  <Application>Microsoft Office PowerPoint</Application>
  <PresentationFormat>Breedbeeld</PresentationFormat>
  <Paragraphs>49</Paragraphs>
  <Slides>8</Slides>
  <Notes>7</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IBM Plex Sans</vt:lpstr>
      <vt:lpstr>Times New Roman</vt:lpstr>
      <vt:lpstr>Kantoorthema</vt:lpstr>
      <vt:lpstr>İş yerinde güvenlik liderleri</vt:lpstr>
      <vt:lpstr>Arka plan</vt:lpstr>
      <vt:lpstr>Güvenlik liderlerimiz bunu nasıl yapıyor?</vt:lpstr>
      <vt:lpstr>Güvenlik liderlerimiz bunu nasıl yapıyor?</vt:lpstr>
      <vt:lpstr>Kendiniz ne yapabilirsiniz?</vt:lpstr>
      <vt:lpstr>Birbirinizle konuşmak</vt:lpstr>
      <vt:lpstr>PowerPoint-presentatie</vt:lpstr>
      <vt:lpstr>Tartışma için ilave sorular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Beek, Ine van</cp:lastModifiedBy>
  <cp:revision>107</cp:revision>
  <dcterms:created xsi:type="dcterms:W3CDTF">2021-02-11T14:15:30Z</dcterms:created>
  <dcterms:modified xsi:type="dcterms:W3CDTF">2024-08-07T09:57:51Z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