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8" r:id="rId6"/>
    <p:sldId id="277" r:id="rId7"/>
    <p:sldId id="278" r:id="rId8"/>
    <p:sldId id="279" r:id="rId9"/>
    <p:sldId id="281" r:id="rId10"/>
    <p:sldId id="261" r:id="rId11"/>
    <p:sldId id="282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EEA2DD0-8F6D-CD5B-9FAE-9F3212461F97}" name="Roordink, Bas" initials="BR" userId="S::broordink@volkerwessels.com::e6b80f22-b7ea-4a1b-9826-4cad8536796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B1D31-BF44-4453-8E70-21702D7598EB}" v="1" dt="2024-08-07T09:47:04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k, Ine van" userId="6cdcb5ba-d09f-47fd-a504-8034a8f98ff2" providerId="ADAL" clId="{B4CB1D31-BF44-4453-8E70-21702D7598EB}"/>
    <pc:docChg chg="custSel modSld">
      <pc:chgData name="Beek, Ine van" userId="6cdcb5ba-d09f-47fd-a504-8034a8f98ff2" providerId="ADAL" clId="{B4CB1D31-BF44-4453-8E70-21702D7598EB}" dt="2024-08-07T09:47:20.600" v="6" actId="1076"/>
      <pc:docMkLst>
        <pc:docMk/>
      </pc:docMkLst>
      <pc:sldChg chg="addSp delSp modSp mod modAnim">
        <pc:chgData name="Beek, Ine van" userId="6cdcb5ba-d09f-47fd-a504-8034a8f98ff2" providerId="ADAL" clId="{B4CB1D31-BF44-4453-8E70-21702D7598EB}" dt="2024-08-07T09:47:20.600" v="6" actId="1076"/>
        <pc:sldMkLst>
          <pc:docMk/>
          <pc:sldMk cId="3126641841" sldId="277"/>
        </pc:sldMkLst>
        <pc:spChg chg="del">
          <ac:chgData name="Beek, Ine van" userId="6cdcb5ba-d09f-47fd-a504-8034a8f98ff2" providerId="ADAL" clId="{B4CB1D31-BF44-4453-8E70-21702D7598EB}" dt="2024-08-07T09:46:12.227" v="0" actId="478"/>
          <ac:spMkLst>
            <pc:docMk/>
            <pc:sldMk cId="3126641841" sldId="277"/>
            <ac:spMk id="7" creationId="{ECF6BBEC-608B-4D4B-95C8-A3DAF85A5A22}"/>
          </ac:spMkLst>
        </pc:spChg>
        <pc:picChg chg="add mod">
          <ac:chgData name="Beek, Ine van" userId="6cdcb5ba-d09f-47fd-a504-8034a8f98ff2" providerId="ADAL" clId="{B4CB1D31-BF44-4453-8E70-21702D7598EB}" dt="2024-08-07T09:47:20.600" v="6" actId="1076"/>
          <ac:picMkLst>
            <pc:docMk/>
            <pc:sldMk cId="3126641841" sldId="277"/>
            <ac:picMk id="3" creationId="{1E197584-6C84-95D9-C5DF-76D9ECC8D79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7-8-2024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7-8-2024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629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527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24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274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469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14l7DXGR8iA?feature=oembed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lkerwessels.com/nl/downloadpagina-veiligheid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073" y="1371599"/>
            <a:ext cx="11817927" cy="581890"/>
          </a:xfrm>
        </p:spPr>
        <p:txBody>
          <a:bodyPr>
            <a:normAutofit fontScale="90000"/>
          </a:bodyPr>
          <a:lstStyle/>
          <a:p>
            <a:r>
              <a:rPr lang="pt-BR" sz="5300" dirty="0">
                <a:latin typeface="IBM Plex Sans"/>
              </a:rPr>
              <a:t>Líderes de segurança no trabalho</a:t>
            </a:r>
            <a:endParaRPr lang="nl-NL" sz="2800" b="0" i="1" dirty="0">
              <a:latin typeface="IBM Plex San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7E0D54D-329B-10D3-50A2-E41D44EE73F9}"/>
              </a:ext>
            </a:extLst>
          </p:cNvPr>
          <p:cNvSpPr txBox="1"/>
          <p:nvPr/>
        </p:nvSpPr>
        <p:spPr>
          <a:xfrm>
            <a:off x="498764" y="2473036"/>
            <a:ext cx="919306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400" b="1" dirty="0">
                <a:latin typeface="IBM Plex Sans"/>
              </a:rPr>
              <a:t>Reconhecer um perigo e aceitar riscos</a:t>
            </a:r>
            <a:endParaRPr lang="nl-NL" sz="2400" b="1" dirty="0">
              <a:latin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/>
          <a:lstStyle/>
          <a:p>
            <a:r>
              <a:rPr lang="nl-NL" dirty="0">
                <a:latin typeface="IBM Plex Sans"/>
              </a:rPr>
              <a:t>Contexto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103427" cy="25051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Na VolkerWessels, todos são líderes de segurança. Todos os colegas aplicam a WAVE e contribuem ativamente para a nossa cultura de segurança.</a:t>
            </a:r>
            <a:r>
              <a:rPr lang="nl-NL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 </a:t>
            </a:r>
            <a:r>
              <a:rPr lang="pt-BR" dirty="0">
                <a:effectLst/>
                <a:latin typeface="IBM Plex Sans"/>
                <a:ea typeface="Aptos" panose="020B0004020202020204" pitchFamily="34" charset="0"/>
                <a:cs typeface="Times New Roman"/>
              </a:rPr>
              <a:t>Aprendemos uns com os outros e desafiamo-nos mutuamente a fazer tudo bem. Juntos, mantemos o nosso local de trabalho seguro, independentemente do nosso papel no nosso trabalho.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dirty="0">
                <a:latin typeface="IBM Plex Sans"/>
                <a:ea typeface="Aptos" panose="020B0004020202020204" pitchFamily="34" charset="0"/>
                <a:cs typeface="Times New Roman"/>
              </a:rPr>
              <a:t>Regressar a casa em segurança todos os dias; isso começa com reconhecer os perigos e ter consciência dos potenciais riscos potenciais que corre ou que opta por não correr.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dirty="0">
                <a:latin typeface="IBM Plex Sans"/>
                <a:cs typeface="Times New Roman"/>
              </a:rPr>
              <a:t>Veja o vídeo, participe na discussão e trabalhe com mais segurança - todos os dias!</a:t>
            </a: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>
            <a:normAutofit fontScale="90000"/>
          </a:bodyPr>
          <a:lstStyle/>
          <a:p>
            <a:r>
              <a:rPr lang="pt-BR" dirty="0">
                <a:latin typeface="IBM Plex Sans"/>
              </a:rPr>
              <a:t>Como é que os nossos líderes de segurança fazem isso?</a:t>
            </a:r>
            <a:endParaRPr lang="nl-NL" b="0" dirty="0">
              <a:latin typeface="IBM Plex Sans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Onlinemedia 2" title="VW Veiligheidsleiders aan het werk PT">
            <a:hlinkClick r:id="" action="ppaction://media"/>
            <a:extLst>
              <a:ext uri="{FF2B5EF4-FFF2-40B4-BE49-F238E27FC236}">
                <a16:creationId xmlns:a16="http://schemas.microsoft.com/office/drawing/2014/main" id="{1E197584-6C84-95D9-C5DF-76D9ECC8D79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28833" y="1963858"/>
            <a:ext cx="7875578" cy="444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64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>
            <a:normAutofit fontScale="90000"/>
          </a:bodyPr>
          <a:lstStyle/>
          <a:p>
            <a:r>
              <a:rPr lang="pt-BR" dirty="0">
                <a:latin typeface="IBM Plex Sans"/>
              </a:rPr>
              <a:t>Como é que os nossos líderes de segurança fazem isso?</a:t>
            </a:r>
            <a:endParaRPr lang="nl-NL" b="0" dirty="0">
              <a:latin typeface="IBM Plex San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103427" cy="809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t-BR" dirty="0">
                <a:latin typeface="IBM Plex Sans"/>
                <a:cs typeface="Times New Roman"/>
              </a:rPr>
              <a:t>O que é que estes líderes de segurança estão a fazer bem?</a:t>
            </a: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Que perigo neste local de trabalho deve ser objeto de medidas adicionais?</a:t>
            </a: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158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/>
          <a:lstStyle/>
          <a:p>
            <a:r>
              <a:rPr lang="nl-NL" dirty="0">
                <a:latin typeface="IBM Plex Sans"/>
              </a:rPr>
              <a:t>O que pode fazer?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512242" y="2090946"/>
            <a:ext cx="4769428" cy="28017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nl-NL" sz="2000" b="1" dirty="0">
                <a:highlight>
                  <a:srgbClr val="FFFFFF"/>
                </a:highlight>
                <a:latin typeface="IBM Plex Sans"/>
                <a:cs typeface="Arial"/>
              </a:rPr>
              <a:t>Reconhecer um perigo!</a:t>
            </a:r>
          </a:p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Dica: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Discuta os perigos com a sua equipa para trabalharem conscientemente em segurança. Dessa forma, mantém-se atento, mesmo que o trabalho mude.</a:t>
            </a:r>
            <a:endParaRPr lang="nl-NL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Pergunta: </a:t>
            </a:r>
            <a:r>
              <a:rPr lang="pt-BR" i="1" dirty="0">
                <a:highlight>
                  <a:srgbClr val="FFFFFF"/>
                </a:highlight>
                <a:latin typeface="IBM Plex Sans"/>
                <a:cs typeface="Arial"/>
              </a:rPr>
              <a:t>Como é que mantém os seus colegas (novos ou existentes) a par dos principais perigos no seu trabalho?</a:t>
            </a: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DAA2981-30B7-9B8F-5673-773B602F196F}"/>
              </a:ext>
            </a:extLst>
          </p:cNvPr>
          <p:cNvSpPr txBox="1"/>
          <p:nvPr/>
        </p:nvSpPr>
        <p:spPr>
          <a:xfrm>
            <a:off x="6187435" y="2090946"/>
            <a:ext cx="4940025" cy="41263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pt-BR" sz="2000" b="1" dirty="0">
                <a:highlight>
                  <a:srgbClr val="FFFFFF"/>
                </a:highlight>
                <a:latin typeface="IBM Plex Sans"/>
                <a:cs typeface="Arial"/>
              </a:rPr>
              <a:t>Talvez se tenha habituado a um risco...</a:t>
            </a:r>
          </a:p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Dica: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Pode ignorar um risco porque «nunca foi um problema antes». Precisamente por esse motivo, deve prestar uma atenção especial e dedicar algum tempo a verificar se a situação continua a ser verdadeiramente segura. Por exemplo, realizando consistentemente a LMRA </a:t>
            </a: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 (</a:t>
            </a:r>
            <a:r>
              <a:rPr lang="pt-BR" dirty="0">
                <a:solidFill>
                  <a:srgbClr val="040C28"/>
                </a:solidFill>
                <a:highlight>
                  <a:srgbClr val="FFFFFF"/>
                </a:highlight>
                <a:latin typeface="IBM Plex Sans"/>
                <a:cs typeface="Arial"/>
              </a:rPr>
              <a:t>Last Minute Risk Analysis - Análise de Risco de Última Hora).</a:t>
            </a:r>
            <a:endParaRPr lang="nl-NL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>
              <a:spcBef>
                <a:spcPts val="1000"/>
              </a:spcBef>
            </a:pPr>
            <a:r>
              <a:rPr lang="nl-NL" b="1" dirty="0">
                <a:highlight>
                  <a:srgbClr val="FFFFFF"/>
                </a:highlight>
                <a:latin typeface="IBM Plex Sans"/>
                <a:cs typeface="Arial"/>
              </a:rPr>
              <a:t>Pergunta: </a:t>
            </a:r>
            <a:r>
              <a:rPr lang="pt-BR" i="1" dirty="0">
                <a:highlight>
                  <a:srgbClr val="FFFFFF"/>
                </a:highlight>
                <a:latin typeface="IBM Plex Sans"/>
                <a:cs typeface="Arial"/>
              </a:rPr>
              <a:t>Dedica por vezes algum tempo a verificar se continua a trabalhar em segurança?</a:t>
            </a:r>
            <a:endParaRPr lang="nl-NL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4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/>
          <a:lstStyle/>
          <a:p>
            <a:r>
              <a:rPr lang="pt-BR" dirty="0">
                <a:latin typeface="IBM Plex Sans"/>
              </a:rPr>
              <a:t>Falar uns com os outros</a:t>
            </a:r>
            <a:endParaRPr lang="nl-NL" dirty="0">
              <a:latin typeface="IBM Plex Sans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103427" cy="117891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t-BR" dirty="0">
                <a:latin typeface="IBM Plex Sans"/>
                <a:cs typeface="Times New Roman"/>
              </a:rPr>
              <a:t>Qual é o perigo que conhece bem?</a:t>
            </a:r>
          </a:p>
          <a:p>
            <a:pPr marL="342900" indent="-342900">
              <a:lnSpc>
                <a:spcPct val="114999"/>
              </a:lnSpc>
              <a:spcAft>
                <a:spcPts val="800"/>
              </a:spcAft>
              <a:buAutoNum type="arabicPeriod"/>
            </a:pP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Qual é o principal risco neste local de trabalho? </a:t>
            </a: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Porquê?</a:t>
            </a:r>
            <a:endParaRPr lang="nl-NL" dirty="0">
              <a:latin typeface="IBM Plex Sans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72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45" y="1825625"/>
            <a:ext cx="10515600" cy="40640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latin typeface="IBM Plex Sans"/>
              </a:rPr>
              <a:t>Dúvidas ou comentários?</a:t>
            </a:r>
          </a:p>
          <a:p>
            <a:pPr marL="0" indent="0">
              <a:buNone/>
            </a:pPr>
            <a:r>
              <a:rPr lang="nl-NL" sz="1800" dirty="0">
                <a:latin typeface="IBM Plex Sans"/>
                <a:hlinkClick r:id="rId2"/>
              </a:rPr>
              <a:t>veiligheid@volkerwessels.com</a:t>
            </a:r>
            <a:r>
              <a:rPr lang="nl-NL" sz="1800" dirty="0">
                <a:latin typeface="IBM Plex Sans"/>
              </a:rPr>
              <a:t> </a:t>
            </a:r>
          </a:p>
          <a:p>
            <a:pPr marL="0" indent="0">
              <a:buNone/>
            </a:pPr>
            <a:r>
              <a:rPr lang="nl-NL" sz="1800" dirty="0">
                <a:latin typeface="IBM Plex Sans"/>
                <a:hlinkClick r:id="rId3"/>
              </a:rPr>
              <a:t>https://www.volkerwessels.com/nl/downloadpagina-veiligheid</a:t>
            </a:r>
            <a:r>
              <a:rPr lang="nl-NL" sz="1800" dirty="0">
                <a:latin typeface="IBM Plex Sans"/>
              </a:rPr>
              <a:t>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A039FEC-EE24-9AAA-669A-937D17502C89}"/>
              </a:ext>
            </a:extLst>
          </p:cNvPr>
          <p:cNvSpPr txBox="1">
            <a:spLocks/>
          </p:cNvSpPr>
          <p:nvPr/>
        </p:nvSpPr>
        <p:spPr>
          <a:xfrm>
            <a:off x="421257" y="101485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latin typeface="IBM Plex Sans"/>
              </a:rPr>
              <a:t>Obrigado pela sua atenção!</a:t>
            </a:r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1014850"/>
            <a:ext cx="10515600" cy="949008"/>
          </a:xfrm>
        </p:spPr>
        <p:txBody>
          <a:bodyPr/>
          <a:lstStyle/>
          <a:p>
            <a:r>
              <a:rPr lang="nl-NL" dirty="0">
                <a:latin typeface="IBM Plex Sans"/>
              </a:rPr>
              <a:t>Questões adicionais para discussão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421257" y="2056827"/>
            <a:ext cx="10103427" cy="435978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4999"/>
              </a:lnSpc>
              <a:spcAft>
                <a:spcPts val="800"/>
              </a:spcAft>
            </a:pPr>
            <a:r>
              <a:rPr lang="pt-BR" b="1" dirty="0">
                <a:latin typeface="IBM Plex Sans"/>
                <a:cs typeface="Times New Roman"/>
              </a:rPr>
              <a:t>Questões adicionais para a reunião de trabalho.</a:t>
            </a:r>
            <a:r>
              <a:rPr lang="nl-NL" b="1" dirty="0">
                <a:latin typeface="IBM Plex Sans"/>
                <a:cs typeface="Times New Roman"/>
              </a:rPr>
              <a:t> </a:t>
            </a:r>
            <a:r>
              <a:rPr lang="pt-BR" b="1" dirty="0">
                <a:latin typeface="IBM Plex Sans"/>
                <a:cs typeface="Times New Roman"/>
              </a:rPr>
              <a:t>Pode utilizar as perguntas como entender.</a:t>
            </a:r>
            <a:endParaRPr lang="nl-NL" dirty="0">
              <a:latin typeface="IBM Plex Sans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nl-NL" dirty="0">
              <a:latin typeface="IBM Plex Sans"/>
              <a:cs typeface="Times New Roman" panose="02020603050405020304" pitchFamily="18" charset="0"/>
            </a:endParaRP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Como se mantém alerta para os perigos?</a:t>
            </a:r>
          </a:p>
          <a:p>
            <a:pPr marL="285750">
              <a:spcAft>
                <a:spcPts val="800"/>
              </a:spcAft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Tem um exemplo de uma situação que se revelou perigosa e acabou mal?</a:t>
            </a:r>
            <a:endParaRPr lang="en-US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 marL="285750">
              <a:spcBef>
                <a:spcPts val="1000"/>
              </a:spcBef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Como ensina as crianças a lidar com situações perigosas?</a:t>
            </a:r>
            <a:endParaRPr lang="nl-NL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 marL="285750">
              <a:spcBef>
                <a:spcPts val="1000"/>
              </a:spcBef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Que riscos por vezes corre em casa ou ao conduzir?</a:t>
            </a:r>
            <a:endParaRPr lang="nl-NL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 marL="285750">
              <a:spcBef>
                <a:spcPts val="1000"/>
              </a:spcBef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Que risco lhe tira o sono?</a:t>
            </a:r>
            <a:endParaRPr lang="nl-NL" dirty="0">
              <a:highlight>
                <a:srgbClr val="FFFFFF"/>
              </a:highlight>
              <a:latin typeface="IBM Plex Sans"/>
              <a:cs typeface="Arial"/>
            </a:endParaRPr>
          </a:p>
          <a:p>
            <a:pPr marL="285750">
              <a:spcBef>
                <a:spcPts val="1000"/>
              </a:spcBef>
              <a:buFont typeface="Arial"/>
              <a:buChar char="•"/>
            </a:pPr>
            <a:r>
              <a:rPr lang="nl-NL" dirty="0">
                <a:highlight>
                  <a:srgbClr val="FFFFFF"/>
                </a:highlight>
                <a:latin typeface="IBM Plex Sans"/>
                <a:cs typeface="Arial"/>
              </a:rPr>
              <a:t> </a:t>
            </a:r>
            <a:r>
              <a:rPr lang="pt-BR" dirty="0">
                <a:highlight>
                  <a:srgbClr val="FFFFFF"/>
                </a:highlight>
                <a:latin typeface="IBM Plex Sans"/>
                <a:cs typeface="Arial"/>
              </a:rPr>
              <a:t>Que risco considera que mereceria mais atenção?</a:t>
            </a:r>
            <a:endParaRPr lang="nl-NL" dirty="0">
              <a:highlight>
                <a:srgbClr val="FFFFFF"/>
              </a:highlight>
              <a:latin typeface="Arial"/>
              <a:cs typeface="Arial"/>
            </a:endParaRPr>
          </a:p>
          <a:p>
            <a:pPr marL="285750" indent="-285750">
              <a:lnSpc>
                <a:spcPct val="114999"/>
              </a:lnSpc>
              <a:spcAft>
                <a:spcPts val="800"/>
              </a:spcAft>
              <a:buFont typeface="Arial"/>
              <a:buChar char="•"/>
            </a:pPr>
            <a:endParaRPr lang="nl-NL" dirty="0">
              <a:highlight>
                <a:srgbClr val="FFFFFF"/>
              </a:highlight>
              <a:latin typeface="Arial"/>
              <a:cs typeface="Arial"/>
            </a:endParaRPr>
          </a:p>
          <a:p>
            <a:pPr marL="285750" indent="-285750">
              <a:lnSpc>
                <a:spcPct val="114999"/>
              </a:lnSpc>
              <a:spcAft>
                <a:spcPts val="800"/>
              </a:spcAft>
              <a:buFont typeface="Arial"/>
              <a:buChar char="•"/>
            </a:pPr>
            <a:endParaRPr lang="nl-NL" dirty="0">
              <a:latin typeface="IBM Plex Sans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600" dirty="0"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B48D3D-34D4-9A6C-F248-36F3778B9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9063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9e6ea7-2f2e-4003-9225-dd4e64329d84">
      <UserInfo>
        <DisplayName>Hollander, William</DisplayName>
        <AccountId>12</AccountId>
        <AccountType/>
      </UserInfo>
    </SharedWithUsers>
    <TaxCatchAll xmlns="f59e6ea7-2f2e-4003-9225-dd4e64329d84" xsi:nil="true"/>
    <lcf76f155ced4ddcb4097134ff3c332f xmlns="999cfada-34d5-4714-b4a8-e68cae7209e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8" ma:contentTypeDescription="Een nieuw document maken." ma:contentTypeScope="" ma:versionID="f49a8fd142d74f53061dfca262628e28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805abe0f474dd31a0c3d322f17e1066b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accce4-edea-4f15-833f-e6a93ff32e8d}" ma:internalName="TaxCatchAll" ma:showField="CatchAllData" ma:web="f59e6ea7-2f2e-4003-9225-dd4e64329d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59e6ea7-2f2e-4003-9225-dd4e64329d84"/>
    <ds:schemaRef ds:uri="999cfada-34d5-4714-b4a8-e68cae7209eb"/>
  </ds:schemaRefs>
</ds:datastoreItem>
</file>

<file path=customXml/itemProps2.xml><?xml version="1.0" encoding="utf-8"?>
<ds:datastoreItem xmlns:ds="http://schemas.openxmlformats.org/officeDocument/2006/customXml" ds:itemID="{3715D99B-2AA1-4F6F-8759-215BC5B2A5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9cfada-34d5-4714-b4a8-e68cae7209eb"/>
    <ds:schemaRef ds:uri="f59e6ea7-2f2e-4003-9225-dd4e64329d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11</TotalTime>
  <Words>446</Words>
  <Application>Microsoft Office PowerPoint</Application>
  <PresentationFormat>Breedbeeld</PresentationFormat>
  <Paragraphs>47</Paragraphs>
  <Slides>8</Slides>
  <Notes>7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IBM Plex Sans</vt:lpstr>
      <vt:lpstr>Times New Roman</vt:lpstr>
      <vt:lpstr>Kantoorthema</vt:lpstr>
      <vt:lpstr>Líderes de segurança no trabalho</vt:lpstr>
      <vt:lpstr>Contexto</vt:lpstr>
      <vt:lpstr>Como é que os nossos líderes de segurança fazem isso?</vt:lpstr>
      <vt:lpstr>Como é que os nossos líderes de segurança fazem isso?</vt:lpstr>
      <vt:lpstr>O que pode fazer?</vt:lpstr>
      <vt:lpstr>Falar uns com os outros</vt:lpstr>
      <vt:lpstr>PowerPoint-presentatie</vt:lpstr>
      <vt:lpstr>Questões adicionais para discussão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Beek, Ine van</cp:lastModifiedBy>
  <cp:revision>121</cp:revision>
  <dcterms:created xsi:type="dcterms:W3CDTF">2021-02-11T14:15:30Z</dcterms:created>
  <dcterms:modified xsi:type="dcterms:W3CDTF">2024-08-07T09:47:22Z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