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8" r:id="rId6"/>
    <p:sldId id="277" r:id="rId7"/>
    <p:sldId id="283" r:id="rId8"/>
    <p:sldId id="279" r:id="rId9"/>
    <p:sldId id="281" r:id="rId10"/>
    <p:sldId id="261" r:id="rId11"/>
    <p:sldId id="28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EA2DD0-8F6D-CD5B-9FAE-9F3212461F97}" name="Roordink, Bas" initials="BR" userId="S::broordink@volkerwessels.com::e6b80f22-b7ea-4a1b-9826-4cad8536796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A980A-ADF9-4416-9744-C1AF34D1CA52}" v="1" dt="2024-08-07T09:44:48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, Ine van" userId="6cdcb5ba-d09f-47fd-a504-8034a8f98ff2" providerId="ADAL" clId="{8B4A980A-ADF9-4416-9744-C1AF34D1CA52}"/>
    <pc:docChg chg="custSel modSld">
      <pc:chgData name="Beek, Ine van" userId="6cdcb5ba-d09f-47fd-a504-8034a8f98ff2" providerId="ADAL" clId="{8B4A980A-ADF9-4416-9744-C1AF34D1CA52}" dt="2024-08-07T09:45:07.325" v="6" actId="1076"/>
      <pc:docMkLst>
        <pc:docMk/>
      </pc:docMkLst>
      <pc:sldChg chg="addSp delSp modSp mod modAnim">
        <pc:chgData name="Beek, Ine van" userId="6cdcb5ba-d09f-47fd-a504-8034a8f98ff2" providerId="ADAL" clId="{8B4A980A-ADF9-4416-9744-C1AF34D1CA52}" dt="2024-08-07T09:45:07.325" v="6" actId="1076"/>
        <pc:sldMkLst>
          <pc:docMk/>
          <pc:sldMk cId="3126641841" sldId="277"/>
        </pc:sldMkLst>
        <pc:spChg chg="del mod">
          <ac:chgData name="Beek, Ine van" userId="6cdcb5ba-d09f-47fd-a504-8034a8f98ff2" providerId="ADAL" clId="{8B4A980A-ADF9-4416-9744-C1AF34D1CA52}" dt="2024-08-07T09:43:57.561" v="1" actId="478"/>
          <ac:spMkLst>
            <pc:docMk/>
            <pc:sldMk cId="3126641841" sldId="277"/>
            <ac:spMk id="7" creationId="{ECF6BBEC-608B-4D4B-95C8-A3DAF85A5A22}"/>
          </ac:spMkLst>
        </pc:spChg>
        <pc:picChg chg="add mod">
          <ac:chgData name="Beek, Ine van" userId="6cdcb5ba-d09f-47fd-a504-8034a8f98ff2" providerId="ADAL" clId="{8B4A980A-ADF9-4416-9744-C1AF34D1CA52}" dt="2024-08-07T09:45:07.325" v="6" actId="1076"/>
          <ac:picMkLst>
            <pc:docMk/>
            <pc:sldMk cId="3126641841" sldId="277"/>
            <ac:picMk id="3" creationId="{EACAE258-1D8E-68ED-6A98-922651CE5F7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7-8-2024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7-8-2024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629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43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24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274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06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LDhFjVdzuQ?feature=oembed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lkerwessels.com/nl/downloadpagina-veiligheid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073" y="1371599"/>
            <a:ext cx="11817927" cy="581890"/>
          </a:xfrm>
        </p:spPr>
        <p:txBody>
          <a:bodyPr>
            <a:normAutofit fontScale="90000"/>
          </a:bodyPr>
          <a:lstStyle/>
          <a:p>
            <a:r>
              <a:rPr lang="pl-PL" sz="54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Liderzy bezpieczeństwa w pracy</a:t>
            </a:r>
            <a:endParaRPr lang="nl-NL" sz="2800" b="0" i="1" dirty="0">
              <a:latin typeface="IBM Plex San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7E0D54D-329B-10D3-50A2-E41D44EE73F9}"/>
              </a:ext>
            </a:extLst>
          </p:cNvPr>
          <p:cNvSpPr txBox="1"/>
          <p:nvPr/>
        </p:nvSpPr>
        <p:spPr>
          <a:xfrm>
            <a:off x="498764" y="2473036"/>
            <a:ext cx="919306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400" b="1" dirty="0">
                <a:latin typeface="IBM Plex Sans"/>
              </a:rPr>
              <a:t>Rozpoznawanie zagrożeń i akceptowanie ryzyka</a:t>
            </a:r>
            <a:endParaRPr lang="nl-NL" sz="2400" b="1" dirty="0"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>
                <a:latin typeface="IBM Plex Sans"/>
              </a:rPr>
              <a:t>Wprowadzenie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28520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W firmie VolkerWessels każdy jest liderem bezpieczeństwa.</a:t>
            </a:r>
            <a:r>
              <a:rPr lang="en-US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 </a:t>
            </a:r>
            <a:r>
              <a:rPr lang="pl-P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Każdy pracownik stosuje zasady WAVE i aktywnie przyczynia się do kultywowania naszej kultury bezpieczeństwa.</a:t>
            </a:r>
            <a:r>
              <a:rPr lang="en-US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 </a:t>
            </a:r>
            <a:r>
              <a:rPr lang="pl-P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Uczymy się od siebie nawzajem i zwracamy sobie uwagę, jeśli nie postępujemy właściwie.</a:t>
            </a:r>
            <a:r>
              <a:rPr lang="nl-N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 </a:t>
            </a:r>
            <a:r>
              <a:rPr lang="pl-P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Razem dbamy o bezpieczeństwo w miejscu pracy, bez względu na zajmowane stanowisko.</a:t>
            </a:r>
            <a:endParaRPr lang="en-US" dirty="0">
              <a:effectLst/>
              <a:latin typeface="IBM Plex Sans"/>
              <a:ea typeface="Aptos" panose="020B0004020202020204" pitchFamily="34" charset="0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latin typeface="IBM Plex Sans"/>
                <a:ea typeface="Aptos" panose="020B0004020202020204" pitchFamily="34" charset="0"/>
                <a:cs typeface="Times New Roman"/>
              </a:rPr>
              <a:t>Jeśli chcemy codziennie wrócić bezpiecznie do domu, musimy zacząć od prawidłowego rozpoznawania zagrożeń i uświadomienia sobie ryzyka, jakie podejmujemy lub jakiego unikamy.</a:t>
            </a:r>
            <a:endParaRPr lang="en-US" dirty="0">
              <a:latin typeface="IBM Plex Sans"/>
              <a:ea typeface="Aptos" panose="020B0004020202020204" pitchFamily="34" charset="0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latin typeface="IBM Plex Sans"/>
                <a:cs typeface="Times New Roman"/>
              </a:rPr>
              <a:t>Obejrzyjcie ten filmik, dołączcie do dyskusji i zwiększcie bezpieczeństwo swojej pracy – codziennie!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IBM Plex Sans"/>
              </a:rPr>
              <a:t>W jaki sposób robią to nasi liderzy bezpieczeństwa?</a:t>
            </a:r>
            <a:endParaRPr lang="nl-NL" b="0" dirty="0">
              <a:latin typeface="IBM Plex Sans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Onlinemedia 2" title="VW Veiligheidsleiders aan het werk PL">
            <a:hlinkClick r:id="" action="ppaction://media"/>
            <a:extLst>
              <a:ext uri="{FF2B5EF4-FFF2-40B4-BE49-F238E27FC236}">
                <a16:creationId xmlns:a16="http://schemas.microsoft.com/office/drawing/2014/main" id="{EACAE258-1D8E-68ED-6A98-922651CE5F7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3214" y="1963858"/>
            <a:ext cx="7777068" cy="43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64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IBM Plex Sans"/>
              </a:rPr>
              <a:t>W jaki sposób robią to nasi liderzy bezpieczeństwa?</a:t>
            </a:r>
            <a:endParaRPr lang="nl-NL" b="0" dirty="0">
              <a:latin typeface="IBM Plex San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920511" cy="165205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l-PL" dirty="0">
                <a:latin typeface="IBM Plex Sans"/>
                <a:cs typeface="Times New Roman"/>
              </a:rPr>
              <a:t>Co nasi liderzy bezpieczeństwa robią dobrze?</a:t>
            </a: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endParaRPr lang="pl-PL" dirty="0">
              <a:latin typeface="IBM Plex Sans"/>
              <a:cs typeface="Times New Roman"/>
            </a:endParaRP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endParaRPr lang="en-US" dirty="0">
              <a:latin typeface="IBM Plex Sans"/>
              <a:cs typeface="Times New Roman"/>
            </a:endParaRP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W przypadku jakiego zagrożenia w tym miejscu pracy należy powziąć dodatkowe środki ostrożności?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02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706886"/>
            <a:ext cx="10515600" cy="949008"/>
          </a:xfrm>
        </p:spPr>
        <p:txBody>
          <a:bodyPr/>
          <a:lstStyle/>
          <a:p>
            <a:r>
              <a:rPr lang="pl-PL" dirty="0"/>
              <a:t>Co Ty sam/a możesz zrobić?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512242" y="2090946"/>
            <a:ext cx="5295000" cy="33696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sz="2000" b="1" dirty="0">
                <a:highlight>
                  <a:srgbClr val="FFFFFF"/>
                </a:highlight>
                <a:latin typeface="IBM Plex Sans"/>
                <a:cs typeface="Arial"/>
              </a:rPr>
              <a:t>Rozpoznać zagrożenie!</a:t>
            </a:r>
          </a:p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Wskazówka:</a:t>
            </a: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Porozmawiajcie w swoim zespole o zagrożeniach, aby świadomie poprawić bezpieczeństwo we wspólnej pracy.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W ten sposób możecie pozostać czujnym, również w przypadku zmiany zadań i warunków pracy.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b="1" dirty="0" err="1">
                <a:highlight>
                  <a:srgbClr val="FFFFFF"/>
                </a:highlight>
                <a:latin typeface="IBM Plex Sans"/>
                <a:cs typeface="Arial"/>
              </a:rPr>
              <a:t>Pytanie</a:t>
            </a: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: </a:t>
            </a:r>
            <a:r>
              <a:rPr lang="pl-PL" i="1" dirty="0">
                <a:highlight>
                  <a:srgbClr val="FFFFFF"/>
                </a:highlight>
                <a:latin typeface="IBM Plex Sans"/>
                <a:cs typeface="Arial"/>
              </a:rPr>
              <a:t>Jak przekazujecie (nowym lub obecnym) kolegom i koleżankom informacje na temat najważniejszych zagrożeń obecnych w Waszej pracy?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DAA2981-30B7-9B8F-5673-773B602F196F}"/>
              </a:ext>
            </a:extLst>
          </p:cNvPr>
          <p:cNvSpPr txBox="1"/>
          <p:nvPr/>
        </p:nvSpPr>
        <p:spPr>
          <a:xfrm>
            <a:off x="6125607" y="1958718"/>
            <a:ext cx="5645136" cy="41944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pl-PL" sz="2000" b="1" dirty="0">
                <a:highlight>
                  <a:srgbClr val="FFFFFF"/>
                </a:highlight>
                <a:latin typeface="IBM Plex Sans"/>
                <a:cs typeface="Arial"/>
              </a:rPr>
              <a:t>Być może przyzwyczailiście się już do pewnych ryzyk...</a:t>
            </a:r>
            <a:endParaRPr lang="en-US" sz="2000" b="1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Wskazówka: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Można przestać dostrzegać pewne ryzyka, jeśli „nigdy wcześniej nie stanowiły problemu”.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Właśnie dlatego należy zachować szczególną czujność i poświęcić czas na ocenę, czy dana sytuacja wciąż jest bezpieczna.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Można to zrobić, przeprowadzając LMRA 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(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analizę ryzyka w ostatniej minucie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).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>
              <a:spcBef>
                <a:spcPts val="1000"/>
              </a:spcBef>
            </a:pPr>
            <a:r>
              <a:rPr lang="nl-NL" b="1" dirty="0" err="1">
                <a:highlight>
                  <a:srgbClr val="FFFFFF"/>
                </a:highlight>
                <a:latin typeface="IBM Plex Sans"/>
                <a:cs typeface="Arial"/>
              </a:rPr>
              <a:t>Pytanie</a:t>
            </a: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: </a:t>
            </a:r>
            <a:r>
              <a:rPr lang="pl-PL" i="1" dirty="0">
                <a:highlight>
                  <a:srgbClr val="FFFFFF"/>
                </a:highlight>
                <a:latin typeface="IBM Plex Sans"/>
                <a:cs typeface="Arial"/>
              </a:rPr>
              <a:t>Czy zatrzymujecie się czasami na chwilę, by ocenić, czy warunki Waszej pracy są nadal bezpieczne?</a:t>
            </a:r>
            <a:endParaRPr lang="nl-NL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4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/>
              <a:t>Rozmawianie ze sobą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165205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l-PL" dirty="0">
                <a:latin typeface="IBM Plex Sans"/>
                <a:cs typeface="Times New Roman"/>
              </a:rPr>
              <a:t>O jakim zagrożeniu dużo Wam wiadomo?</a:t>
            </a: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endParaRPr lang="pl-PL" dirty="0">
              <a:latin typeface="IBM Plex Sans"/>
              <a:cs typeface="Times New Roman"/>
            </a:endParaRP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endParaRPr lang="en-US" dirty="0">
              <a:latin typeface="IBM Plex Sans"/>
              <a:cs typeface="Times New Roman"/>
            </a:endParaRP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Co stanowi najważniejsze ryzyko w tym miejscu pracy?</a:t>
            </a:r>
            <a:r>
              <a:rPr lang="en-US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Dlaczego?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72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45" y="1825625"/>
            <a:ext cx="10515600" cy="40640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pl-PL" dirty="0"/>
              <a:t>Jeśli macie jakieś pytania lub uwagi, możecie je zgłosić na adres:</a:t>
            </a:r>
            <a:endParaRPr lang="en-US" dirty="0"/>
          </a:p>
          <a:p>
            <a:pPr marL="0" indent="0">
              <a:buNone/>
            </a:pPr>
            <a:r>
              <a:rPr lang="nl-NL" sz="1800" dirty="0">
                <a:latin typeface="IBM Plex Sans"/>
                <a:hlinkClick r:id="rId2"/>
              </a:rPr>
              <a:t>veiligheid@volkerwessels.com</a:t>
            </a:r>
            <a:r>
              <a:rPr lang="nl-NL" sz="1800" dirty="0">
                <a:latin typeface="IBM Plex Sans"/>
              </a:rPr>
              <a:t> </a:t>
            </a:r>
          </a:p>
          <a:p>
            <a:pPr marL="0" indent="0">
              <a:buNone/>
            </a:pPr>
            <a:r>
              <a:rPr lang="nl-NL" sz="1800" dirty="0">
                <a:latin typeface="IBM Plex Sans"/>
                <a:hlinkClick r:id="rId3"/>
              </a:rPr>
              <a:t>https://www.volkerwessels.com/nl/downloadpagina-veiligheid</a:t>
            </a:r>
            <a:r>
              <a:rPr lang="nl-NL" sz="1800" dirty="0">
                <a:latin typeface="IBM Plex Sans"/>
              </a:rPr>
              <a:t>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A039FEC-EE24-9AAA-669A-937D17502C89}"/>
              </a:ext>
            </a:extLst>
          </p:cNvPr>
          <p:cNvSpPr txBox="1">
            <a:spLocks/>
          </p:cNvSpPr>
          <p:nvPr/>
        </p:nvSpPr>
        <p:spPr>
          <a:xfrm>
            <a:off x="421257" y="101485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latin typeface="IBM Plex Sans"/>
              </a:rPr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>
                <a:latin typeface="IBM Plex Sans"/>
              </a:rPr>
              <a:t>Dodatkowe pytania do dyskusji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464293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pl-PL" b="1" dirty="0">
                <a:latin typeface="IBM Plex Sans"/>
                <a:cs typeface="Times New Roman"/>
              </a:rPr>
              <a:t>Dodatkowe pytania do wykorzystania podczas spotkania roboczego.</a:t>
            </a:r>
            <a:r>
              <a:rPr lang="en-US" b="1" dirty="0">
                <a:latin typeface="IBM Plex Sans"/>
                <a:cs typeface="Times New Roman"/>
              </a:rPr>
              <a:t> </a:t>
            </a:r>
            <a:r>
              <a:rPr lang="pl-PL" b="1" dirty="0">
                <a:latin typeface="IBM Plex Sans"/>
                <a:cs typeface="Times New Roman"/>
              </a:rPr>
              <a:t>Te pytania możecie wykorzystać w dowolny sposób.</a:t>
            </a:r>
            <a:endParaRPr lang="nl-NL" dirty="0">
              <a:latin typeface="IBM Plex Sans"/>
              <a:cs typeface="Times New Roman" panose="02020603050405020304" pitchFamily="18" charset="0"/>
            </a:endParaRP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Jak zachować czujność pod kątem zagrożeń?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Czy możecie przytoczyć sytuację, która okazała się niebezpieczna i źle się skończyła?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Jak należy uczyć dzieci postępowania w niebezpiecznych sytuacjach?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Jakie ryzyka czasami podejmujecie w domu lub podczas jazdy samochodem?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Jakie ryzyka powodują, że nie możecie zasnąć?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l-PL" dirty="0">
                <a:highlight>
                  <a:srgbClr val="FFFFFF"/>
                </a:highlight>
                <a:latin typeface="IBM Plex Sans"/>
                <a:cs typeface="Arial"/>
              </a:rPr>
              <a:t>Jakie ryzyka Waszym zdaniem zasługują na więcej uwagi?</a:t>
            </a:r>
            <a:endParaRPr lang="nl-NL" dirty="0">
              <a:highlight>
                <a:srgbClr val="FFFFFF"/>
              </a:highlight>
              <a:latin typeface="Arial"/>
              <a:cs typeface="Arial"/>
            </a:endParaRPr>
          </a:p>
          <a:p>
            <a:pPr marL="285750" indent="-285750">
              <a:lnSpc>
                <a:spcPct val="114999"/>
              </a:lnSpc>
              <a:spcAft>
                <a:spcPts val="800"/>
              </a:spcAft>
              <a:buFont typeface="Arial"/>
              <a:buChar char="•"/>
            </a:pPr>
            <a:endParaRPr lang="nl-NL" dirty="0">
              <a:highlight>
                <a:srgbClr val="FFFFFF"/>
              </a:highlight>
              <a:latin typeface="Arial"/>
              <a:cs typeface="Arial"/>
            </a:endParaRPr>
          </a:p>
          <a:p>
            <a:pPr marL="285750" indent="-285750">
              <a:lnSpc>
                <a:spcPct val="114999"/>
              </a:lnSpc>
              <a:spcAft>
                <a:spcPts val="800"/>
              </a:spcAft>
              <a:buFont typeface="Arial"/>
              <a:buChar char="•"/>
            </a:pPr>
            <a:endParaRPr lang="nl-NL" dirty="0">
              <a:highlight>
                <a:srgbClr val="FFFFFF"/>
              </a:highlight>
              <a:latin typeface="Arial"/>
              <a:cs typeface="Arial"/>
            </a:endParaRPr>
          </a:p>
          <a:p>
            <a:pPr marL="285750" indent="-285750">
              <a:lnSpc>
                <a:spcPct val="114999"/>
              </a:lnSpc>
              <a:spcAft>
                <a:spcPts val="800"/>
              </a:spcAft>
              <a:buFont typeface="Arial"/>
              <a:buChar char="•"/>
            </a:pPr>
            <a:endParaRPr lang="nl-NL" dirty="0">
              <a:latin typeface="IBM Plex Sans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7921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8" ma:contentTypeDescription="Een nieuw document maken." ma:contentTypeScope="" ma:versionID="f49a8fd142d74f53061dfca262628e28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805abe0f474dd31a0c3d322f17e1066b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54B6DA-D2B8-4F4D-8D03-D06D7C855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9cfada-34d5-4714-b4a8-e68cae7209eb"/>
    <ds:schemaRef ds:uri="f59e6ea7-2f2e-4003-9225-dd4e64329d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59e6ea7-2f2e-4003-9225-dd4e64329d84"/>
    <ds:schemaRef ds:uri="999cfada-34d5-4714-b4a8-e68cae7209eb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42</TotalTime>
  <Words>430</Words>
  <Application>Microsoft Office PowerPoint</Application>
  <PresentationFormat>Breedbeeld</PresentationFormat>
  <Paragraphs>51</Paragraphs>
  <Slides>8</Slides>
  <Notes>7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IBM Plex Sans</vt:lpstr>
      <vt:lpstr>Tahoma</vt:lpstr>
      <vt:lpstr>Times New Roman</vt:lpstr>
      <vt:lpstr>Kantoorthema</vt:lpstr>
      <vt:lpstr>Liderzy bezpieczeństwa w pracy</vt:lpstr>
      <vt:lpstr>Wprowadzenie</vt:lpstr>
      <vt:lpstr>W jaki sposób robią to nasi liderzy bezpieczeństwa?</vt:lpstr>
      <vt:lpstr>W jaki sposób robią to nasi liderzy bezpieczeństwa?</vt:lpstr>
      <vt:lpstr>Co Ty sam/a możesz zrobić?</vt:lpstr>
      <vt:lpstr>Rozmawianie ze sobą</vt:lpstr>
      <vt:lpstr>PowerPoint-presentatie</vt:lpstr>
      <vt:lpstr>Dodatkowe pytania do dyskusji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Beek, Ine van</cp:lastModifiedBy>
  <cp:revision>103</cp:revision>
  <dcterms:created xsi:type="dcterms:W3CDTF">2021-02-11T14:15:30Z</dcterms:created>
  <dcterms:modified xsi:type="dcterms:W3CDTF">2024-08-07T09:45:18Z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