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8" r:id="rId6"/>
    <p:sldId id="277" r:id="rId7"/>
    <p:sldId id="278" r:id="rId8"/>
    <p:sldId id="279" r:id="rId9"/>
    <p:sldId id="281" r:id="rId10"/>
    <p:sldId id="261" r:id="rId11"/>
    <p:sldId id="28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A2DD0-8F6D-CD5B-9FAE-9F3212461F97}" name="Roordink, Bas" initials="BR" userId="S::broordink@volkerwessels.com::e6b80f22-b7ea-4a1b-9826-4cad8536796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A2506-216A-4489-86E9-CD290BF039DD}" v="2" dt="2024-08-07T09:34:06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k, Ine van" userId="6cdcb5ba-d09f-47fd-a504-8034a8f98ff2" providerId="ADAL" clId="{B92A2506-216A-4489-86E9-CD290BF039DD}"/>
    <pc:docChg chg="custSel modSld">
      <pc:chgData name="Beek, Ine van" userId="6cdcb5ba-d09f-47fd-a504-8034a8f98ff2" providerId="ADAL" clId="{B92A2506-216A-4489-86E9-CD290BF039DD}" dt="2024-08-07T09:36:14.571" v="10" actId="1076"/>
      <pc:docMkLst>
        <pc:docMk/>
      </pc:docMkLst>
      <pc:sldChg chg="addSp delSp modSp mod modAnim">
        <pc:chgData name="Beek, Ine van" userId="6cdcb5ba-d09f-47fd-a504-8034a8f98ff2" providerId="ADAL" clId="{B92A2506-216A-4489-86E9-CD290BF039DD}" dt="2024-08-07T09:36:14.571" v="10" actId="1076"/>
        <pc:sldMkLst>
          <pc:docMk/>
          <pc:sldMk cId="3126641841" sldId="277"/>
        </pc:sldMkLst>
        <pc:spChg chg="del mod">
          <ac:chgData name="Beek, Ine van" userId="6cdcb5ba-d09f-47fd-a504-8034a8f98ff2" providerId="ADAL" clId="{B92A2506-216A-4489-86E9-CD290BF039DD}" dt="2024-08-07T09:35:47.101" v="6" actId="478"/>
          <ac:spMkLst>
            <pc:docMk/>
            <pc:sldMk cId="3126641841" sldId="277"/>
            <ac:spMk id="7" creationId="{ECF6BBEC-608B-4D4B-95C8-A3DAF85A5A22}"/>
          </ac:spMkLst>
        </pc:spChg>
        <pc:picChg chg="add mod">
          <ac:chgData name="Beek, Ine van" userId="6cdcb5ba-d09f-47fd-a504-8034a8f98ff2" providerId="ADAL" clId="{B92A2506-216A-4489-86E9-CD290BF039DD}" dt="2024-08-07T09:36:14.571" v="10" actId="1076"/>
          <ac:picMkLst>
            <pc:docMk/>
            <pc:sldMk cId="3126641841" sldId="277"/>
            <ac:picMk id="3" creationId="{6D060FB1-12D5-4CEC-3CE0-311CF2E07BC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7-8-2024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62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52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274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69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KtvrQwDICQ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lkerwessels.com/nl/downloadpagina-veiligheid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73" y="1371599"/>
            <a:ext cx="11817927" cy="581890"/>
          </a:xfrm>
        </p:spPr>
        <p:txBody>
          <a:bodyPr>
            <a:noAutofit/>
          </a:bodyPr>
          <a:lstStyle/>
          <a:p>
            <a:r>
              <a:rPr lang="ru-RU" sz="4500" dirty="0">
                <a:latin typeface="IBM Plex Sans"/>
              </a:rPr>
              <a:t>Ръководителите по безопасност при работа</a:t>
            </a:r>
            <a:endParaRPr lang="nl-NL" sz="4500" b="0" i="1" dirty="0">
              <a:latin typeface="IBM Plex San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7E0D54D-329B-10D3-50A2-E41D44EE73F9}"/>
              </a:ext>
            </a:extLst>
          </p:cNvPr>
          <p:cNvSpPr txBox="1"/>
          <p:nvPr/>
        </p:nvSpPr>
        <p:spPr>
          <a:xfrm>
            <a:off x="498764" y="2473036"/>
            <a:ext cx="919306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400" b="1">
                <a:latin typeface="IBM Plex Sans"/>
              </a:rPr>
              <a:t>Разпознаване на опасности и поемане на рискове</a:t>
            </a:r>
            <a:endParaRPr lang="nl-NL" sz="2400" b="1" dirty="0"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az-Cyrl-AZ" dirty="0">
                <a:latin typeface="IBM Plex Sans"/>
              </a:rPr>
              <a:t>Основна информация</a:t>
            </a:r>
            <a:endParaRPr lang="nl-NL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25003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/>
              <a:t>Във VolkerWessels всеки е ръководител по безопасност. Всеки от колегите прилага WAVE и активно допринася за нашата култура на безопасност. Учим се един от друг и се състезаваме помежду си да вършим нещата правилно. Заедно поддържаме работното място безопасно, независимо от ролята на всеки в нашата работа.</a:t>
            </a:r>
            <a:endParaRPr lang="en-US" dirty="0"/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/>
              <a:t>Безопасно прибиране у дома всеки ден: всичко започва с разпознаването на опасностите и осмислянето на възможните рискове, които поемаме или избираме да не </a:t>
            </a:r>
            <a:r>
              <a:rPr lang="ru-RU" dirty="0" err="1"/>
              <a:t>поемем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err="1"/>
              <a:t>Гледайте</a:t>
            </a:r>
            <a:r>
              <a:rPr lang="ru-RU" dirty="0"/>
              <a:t> видеото, включете се в обсъждането и работете по-безопасно – всеки ден! 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IBM Plex Sans"/>
              </a:rPr>
              <a:t>Как нашите ръководители по безопасност постигат това?</a:t>
            </a:r>
            <a:endParaRPr lang="nl-NL" b="0" dirty="0">
              <a:latin typeface="IBM Plex Sans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Onlinemedia 2" title="VW Veiligheidsleiders aan het werk BG">
            <a:hlinkClick r:id="" action="ppaction://media"/>
            <a:extLst>
              <a:ext uri="{FF2B5EF4-FFF2-40B4-BE49-F238E27FC236}">
                <a16:creationId xmlns:a16="http://schemas.microsoft.com/office/drawing/2014/main" id="{6D060FB1-12D5-4CEC-3CE0-311CF2E07BC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9624" y="2076857"/>
            <a:ext cx="7458635" cy="421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4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Как нашите ръководители по безопасност постигат това?</a:t>
            </a:r>
            <a:endParaRPr lang="nl-NL" b="0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457880"/>
            <a:ext cx="11177185" cy="14414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ru-RU" sz="2000" dirty="0">
                <a:latin typeface="+mj-lt"/>
                <a:cs typeface="Times New Roman"/>
              </a:rPr>
              <a:t>Как нашите ръководители по безопасност постигат </a:t>
            </a:r>
            <a:r>
              <a:rPr lang="ru-RU" sz="2000" dirty="0" err="1">
                <a:latin typeface="+mj-lt"/>
                <a:cs typeface="Times New Roman"/>
              </a:rPr>
              <a:t>това</a:t>
            </a:r>
            <a:r>
              <a:rPr lang="ru-RU" sz="2000" dirty="0">
                <a:latin typeface="+mj-lt"/>
                <a:cs typeface="Times New Roman"/>
              </a:rPr>
              <a:t>?</a:t>
            </a:r>
            <a:endParaRPr lang="en-US" sz="2000" dirty="0">
              <a:latin typeface="+mj-lt"/>
              <a:cs typeface="Times New Roman"/>
            </a:endParaRPr>
          </a:p>
          <a:p>
            <a:pPr marL="342900" indent="-342900">
              <a:lnSpc>
                <a:spcPct val="90000"/>
              </a:lnSpc>
              <a:spcBef>
                <a:spcPts val="4800"/>
              </a:spcBef>
              <a:buAutoNum type="arabicPeriod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Срещу каква опасност на това работно място следва да вземете допълнителни мерки?</a:t>
            </a:r>
            <a:endParaRPr lang="nl-NL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58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IBM Plex Sans"/>
              </a:rPr>
              <a:t>Какво можете да направите самите Вие?</a:t>
            </a:r>
            <a:endParaRPr lang="nl-NL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512242" y="2090946"/>
            <a:ext cx="4769428" cy="33646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az-Cyrl-AZ" sz="2000" b="1" dirty="0">
                <a:highlight>
                  <a:srgbClr val="FFFFFF"/>
                </a:highlight>
                <a:latin typeface="IBM Plex Sans"/>
                <a:cs typeface="Arial"/>
              </a:rPr>
              <a:t>Разпознаване на опасността!</a:t>
            </a:r>
            <a:endParaRPr lang="en-US" sz="2000" b="1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az-Cyrl-AZ" b="1" dirty="0">
                <a:highlight>
                  <a:srgbClr val="FFFFFF"/>
                </a:highlight>
                <a:latin typeface="IBM Plex Sans"/>
                <a:cs typeface="Arial"/>
              </a:rPr>
              <a:t>Съвет:</a:t>
            </a: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ru-RU" dirty="0">
                <a:highlight>
                  <a:srgbClr val="FFFFFF"/>
                </a:highlight>
                <a:latin typeface="IBM Plex Sans"/>
                <a:cs typeface="Arial"/>
              </a:rPr>
              <a:t>Обсъдете с Вашия екип опасностите, за да можете съзнателно да работите безопасно заедно.</a:t>
            </a:r>
            <a:r>
              <a:rPr lang="en-US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dirty="0">
                <a:highlight>
                  <a:srgbClr val="FFFFFF"/>
                </a:highlight>
                <a:latin typeface="IBM Plex Sans"/>
                <a:cs typeface="Arial"/>
              </a:rPr>
              <a:t>По този начин ще сте винаги нащрек, дори и ако работата се промени.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Въпрос:</a:t>
            </a:r>
            <a:r>
              <a:rPr lang="en-US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bg-BG" sz="18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Как запознавате (новите или съществуващите) колеги с това кои са най-важните опасности във Вашата работа?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DAA2981-30B7-9B8F-5673-773B602F196F}"/>
              </a:ext>
            </a:extLst>
          </p:cNvPr>
          <p:cNvSpPr txBox="1"/>
          <p:nvPr/>
        </p:nvSpPr>
        <p:spPr>
          <a:xfrm>
            <a:off x="6187435" y="2090946"/>
            <a:ext cx="4940025" cy="40909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Може би сте свикнали с даден риск...</a:t>
            </a:r>
            <a:endParaRPr lang="en-US" sz="18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Съвет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:Може да не забелязвате даден риск, защото „досега това никога не е било проблем“. Именно поради това трябва да отделяте допълнително внимание и време за проверка дали положението все още наистина е безопасно. Например като последователно извършвате LMRA (Анализ на риска в последния момент).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>
              <a:spcBef>
                <a:spcPts val="1000"/>
              </a:spcBef>
            </a:pP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Въпрос: </a:t>
            </a:r>
            <a:r>
              <a:rPr lang="bg-BG" sz="18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Отделяте ли понякога време, за да проверите дали все още работите безопасно?</a:t>
            </a:r>
            <a:endParaRPr lang="nl-NL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/>
          <a:lstStyle/>
          <a:p>
            <a:r>
              <a:rPr lang="bg-BG" sz="4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Говорим едни с други</a:t>
            </a:r>
            <a:endParaRPr lang="nl-NL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12656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lnSpc>
                <a:spcPct val="114999"/>
              </a:lnSpc>
              <a:spcAft>
                <a:spcPts val="800"/>
              </a:spcAft>
              <a:buAutoNum type="arabicPeriod"/>
            </a:pP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За коя опасност знаете много?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4999"/>
              </a:lnSpc>
              <a:spcBef>
                <a:spcPts val="3600"/>
              </a:spcBef>
              <a:spcAft>
                <a:spcPts val="800"/>
              </a:spcAft>
              <a:buAutoNum type="arabicPeriod"/>
            </a:pP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Кой е най-сериозният риск на това работно място?</a:t>
            </a:r>
            <a:r>
              <a:rPr lang="en-US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Защо?</a:t>
            </a: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7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45" y="1825625"/>
            <a:ext cx="10515600" cy="4064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Въпроси или коментари?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2"/>
              </a:rPr>
              <a:t>veiligheid@volkerwessels.com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r>
              <a:rPr lang="nl-NL" sz="1800" dirty="0">
                <a:latin typeface="IBM Plex Sans"/>
                <a:hlinkClick r:id="rId3"/>
              </a:rPr>
              <a:t>https://www.volkerwessels.com/nl/downloadpagina-veiligheid</a:t>
            </a:r>
            <a:r>
              <a:rPr lang="nl-NL" sz="1800" dirty="0">
                <a:latin typeface="IBM Plex Sans"/>
              </a:rPr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A039FEC-EE24-9AAA-669A-937D17502C89}"/>
              </a:ext>
            </a:extLst>
          </p:cNvPr>
          <p:cNvSpPr txBox="1">
            <a:spLocks/>
          </p:cNvSpPr>
          <p:nvPr/>
        </p:nvSpPr>
        <p:spPr>
          <a:xfrm>
            <a:off x="421257" y="101485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Благодаря Ви за вниманието!</a:t>
            </a:r>
            <a:endParaRPr lang="nl-NL" dirty="0"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1014850"/>
            <a:ext cx="10515600" cy="949008"/>
          </a:xfrm>
        </p:spPr>
        <p:txBody>
          <a:bodyPr>
            <a:normAutofit fontScale="90000"/>
          </a:bodyPr>
          <a:lstStyle/>
          <a:p>
            <a:r>
              <a:rPr lang="bg-BG" sz="44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Допълнителни въпроси за обсъждане</a:t>
            </a:r>
            <a:endParaRPr lang="nl-NL" dirty="0">
              <a:latin typeface="IBM Plex Sans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421257" y="2056827"/>
            <a:ext cx="10103427" cy="469423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4999"/>
              </a:lnSpc>
              <a:spcAft>
                <a:spcPts val="800"/>
              </a:spcAft>
            </a:pP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Допълнителни въпроси при срещи, свързани с инструментариума.</a:t>
            </a:r>
            <a:r>
              <a:rPr lang="en-US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bg-BG" sz="18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Можете да използвате въпросите както намерите за добре.</a:t>
            </a: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Как оставате бдителни по отношение на опасностите?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Знаете ли пример за ситуация, която се е оказала опасна и е завършила зле?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>
              <a:spcAft>
                <a:spcPts val="800"/>
              </a:spcAft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Как учите децата да се справят с опасните ситуации?</a:t>
            </a:r>
            <a:endParaRPr lang="nl-NL" dirty="0">
              <a:highlight>
                <a:srgbClr val="FFFFFF"/>
              </a:highlight>
              <a:latin typeface="IBM Plex Sans"/>
              <a:cs typeface="Arial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Какви рискове поемате понякога у дома или при шофиране?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Кой риск не Ви дава да заспите нощем?</a:t>
            </a:r>
            <a:endParaRPr lang="en-US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285750">
              <a:spcBef>
                <a:spcPts val="1000"/>
              </a:spcBef>
              <a:buFont typeface="Arial"/>
              <a:buChar char="•"/>
            </a:pPr>
            <a:r>
              <a:rPr lang="nl-NL" dirty="0">
                <a:highlight>
                  <a:srgbClr val="FFFFFF"/>
                </a:highlight>
                <a:latin typeface="IBM Plex Sans"/>
                <a:cs typeface="Arial"/>
              </a:rPr>
              <a:t> </a:t>
            </a:r>
            <a:r>
              <a:rPr lang="bg-BG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На кой риск смятате, че трябва да се отдели повече внимание?</a:t>
            </a: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highlight>
                <a:srgbClr val="FFFFFF"/>
              </a:highlight>
              <a:latin typeface="Arial"/>
              <a:cs typeface="Arial"/>
            </a:endParaRPr>
          </a:p>
          <a:p>
            <a:pPr marL="285750" indent="-285750">
              <a:lnSpc>
                <a:spcPct val="114999"/>
              </a:lnSpc>
              <a:spcAft>
                <a:spcPts val="800"/>
              </a:spcAft>
              <a:buFont typeface="Arial"/>
              <a:buChar char="•"/>
            </a:pPr>
            <a:endParaRPr lang="nl-NL" dirty="0">
              <a:latin typeface="IBM Plex San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600" dirty="0"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B48D3D-34D4-9A6C-F248-36F3778B9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9063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8" ma:contentTypeDescription="Een nieuw document maken." ma:contentTypeScope="" ma:versionID="f49a8fd142d74f53061dfca262628e28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805abe0f474dd31a0c3d322f17e1066b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59e6ea7-2f2e-4003-9225-dd4e64329d84"/>
    <ds:schemaRef ds:uri="999cfada-34d5-4714-b4a8-e68cae7209eb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24D623-8B6F-426B-A97B-CB1112372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cfada-34d5-4714-b4a8-e68cae7209eb"/>
    <ds:schemaRef ds:uri="f59e6ea7-2f2e-4003-9225-dd4e64329d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48</TotalTime>
  <Words>430</Words>
  <Application>Microsoft Office PowerPoint</Application>
  <PresentationFormat>Breedbeeld</PresentationFormat>
  <Paragraphs>47</Paragraphs>
  <Slides>8</Slides>
  <Notes>7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IBM Plex Sans</vt:lpstr>
      <vt:lpstr>Tahoma</vt:lpstr>
      <vt:lpstr>Times New Roman</vt:lpstr>
      <vt:lpstr>Kantoorthema</vt:lpstr>
      <vt:lpstr>Ръководителите по безопасност при работа</vt:lpstr>
      <vt:lpstr>Основна информация</vt:lpstr>
      <vt:lpstr>Как нашите ръководители по безопасност постигат това?</vt:lpstr>
      <vt:lpstr>Как нашите ръководители по безопасност постигат това?</vt:lpstr>
      <vt:lpstr>Какво можете да направите самите Вие?</vt:lpstr>
      <vt:lpstr>Говорим едни с други</vt:lpstr>
      <vt:lpstr>PowerPoint-presentatie</vt:lpstr>
      <vt:lpstr>Допълнителни въпроси за обсъждане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Beek, Ine van</cp:lastModifiedBy>
  <cp:revision>97</cp:revision>
  <dcterms:created xsi:type="dcterms:W3CDTF">2021-02-11T14:15:30Z</dcterms:created>
  <dcterms:modified xsi:type="dcterms:W3CDTF">2024-08-07T09:36:25Z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