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67"/>
  </p:notesMasterIdLst>
  <p:sldIdLst>
    <p:sldId id="256" r:id="rId5"/>
    <p:sldId id="290" r:id="rId6"/>
    <p:sldId id="294" r:id="rId7"/>
    <p:sldId id="292" r:id="rId8"/>
    <p:sldId id="314" r:id="rId9"/>
    <p:sldId id="359" r:id="rId10"/>
    <p:sldId id="360" r:id="rId11"/>
    <p:sldId id="293" r:id="rId12"/>
    <p:sldId id="306" r:id="rId13"/>
    <p:sldId id="329" r:id="rId14"/>
    <p:sldId id="301" r:id="rId15"/>
    <p:sldId id="302" r:id="rId16"/>
    <p:sldId id="316" r:id="rId17"/>
    <p:sldId id="305" r:id="rId18"/>
    <p:sldId id="328" r:id="rId19"/>
    <p:sldId id="339" r:id="rId20"/>
    <p:sldId id="340" r:id="rId21"/>
    <p:sldId id="315" r:id="rId22"/>
    <p:sldId id="304" r:id="rId23"/>
    <p:sldId id="338" r:id="rId24"/>
    <p:sldId id="341" r:id="rId25"/>
    <p:sldId id="342" r:id="rId26"/>
    <p:sldId id="317" r:id="rId27"/>
    <p:sldId id="308" r:id="rId28"/>
    <p:sldId id="331" r:id="rId29"/>
    <p:sldId id="343" r:id="rId30"/>
    <p:sldId id="344" r:id="rId31"/>
    <p:sldId id="318" r:id="rId32"/>
    <p:sldId id="310" r:id="rId33"/>
    <p:sldId id="333" r:id="rId34"/>
    <p:sldId id="345" r:id="rId35"/>
    <p:sldId id="346" r:id="rId36"/>
    <p:sldId id="320" r:id="rId37"/>
    <p:sldId id="309" r:id="rId38"/>
    <p:sldId id="332" r:id="rId39"/>
    <p:sldId id="347" r:id="rId40"/>
    <p:sldId id="348" r:id="rId41"/>
    <p:sldId id="319" r:id="rId42"/>
    <p:sldId id="311" r:id="rId43"/>
    <p:sldId id="349" r:id="rId44"/>
    <p:sldId id="350" r:id="rId45"/>
    <p:sldId id="321" r:id="rId46"/>
    <p:sldId id="313" r:id="rId47"/>
    <p:sldId id="336" r:id="rId48"/>
    <p:sldId id="351" r:id="rId49"/>
    <p:sldId id="352" r:id="rId50"/>
    <p:sldId id="323" r:id="rId51"/>
    <p:sldId id="312" r:id="rId52"/>
    <p:sldId id="353" r:id="rId53"/>
    <p:sldId id="354" r:id="rId54"/>
    <p:sldId id="322" r:id="rId55"/>
    <p:sldId id="324" r:id="rId56"/>
    <p:sldId id="337" r:id="rId57"/>
    <p:sldId id="355" r:id="rId58"/>
    <p:sldId id="356" r:id="rId59"/>
    <p:sldId id="325" r:id="rId60"/>
    <p:sldId id="326" r:id="rId61"/>
    <p:sldId id="357" r:id="rId62"/>
    <p:sldId id="358" r:id="rId63"/>
    <p:sldId id="327" r:id="rId64"/>
    <p:sldId id="277" r:id="rId65"/>
    <p:sldId id="295" r:id="rId66"/>
  </p:sldIdLst>
  <p:sldSz cx="12192000" cy="6858000"/>
  <p:notesSz cx="6858000" cy="9144000"/>
  <p:embeddedFontLst>
    <p:embeddedFont>
      <p:font typeface="IBM Plex Sans" panose="020B0503050203000203" pitchFamily="34" charset="0"/>
      <p:regular r:id="rId68"/>
      <p:bold r:id="rId69"/>
      <p:italic r:id="rId70"/>
      <p:boldItalic r:id="rId71"/>
    </p:embeddedFont>
    <p:embeddedFont>
      <p:font typeface="IBM Plex Sans Medium" panose="020B0603050203000203" pitchFamily="34" charset="0"/>
      <p:regular r:id="rId72"/>
      <p:italic r:id="rId73"/>
    </p:embeddedFont>
  </p:embeddedFontLst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FFDD00"/>
    <a:srgbClr val="A38E01"/>
    <a:srgbClr val="FF9300"/>
    <a:srgbClr val="E3E3E3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35"/>
    <p:restoredTop sz="92772"/>
  </p:normalViewPr>
  <p:slideViewPr>
    <p:cSldViewPr snapToGrid="0">
      <p:cViewPr varScale="1">
        <p:scale>
          <a:sx n="166" d="100"/>
          <a:sy n="166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font" Target="fonts/font1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2.fntdata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3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B82396-A128-4746-94B2-ED263D85F38F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45FD6-7169-7B47-8EDA-55FA51EA909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0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299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43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2720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2725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65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8567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8371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64369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831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1938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5126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91230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392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6693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6120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87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50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8639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02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4955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59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6983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60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2756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994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524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450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0194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131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4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45FD6-7169-7B47-8EDA-55FA51EA909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193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C0C16-BAA2-E52D-F5D0-53CBEAF0F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C306CF-4835-CE74-04D8-95D37EA2F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72DF7-FE9A-6A66-4C10-99E0D55D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0E799-E694-7659-29D0-42F51505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1E85F-8840-5230-8563-D495B66E0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982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2D453-1E86-846C-2746-556D8185E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22DA9-2B12-9C97-EB53-286CD657F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9319-56E3-0856-83FD-1F4712D7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6500B-6894-5B3A-6A5C-1693851A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7E118-7D93-7EC2-D41D-A036B651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7683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0AC36-95B8-EB00-F622-F456D66F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561BE3-B901-A725-2D8D-611C35943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FEF7E-2235-8F73-1E56-7E75E720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070CE3-DFC1-6EC4-4572-67663D082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15361-95F8-B1B9-132F-21B098590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844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2">
            <a:extLst>
              <a:ext uri="{FF2B5EF4-FFF2-40B4-BE49-F238E27FC236}">
                <a16:creationId xmlns:a16="http://schemas.microsoft.com/office/drawing/2014/main" id="{B6726AF9-5749-87A2-4D2C-6AD498F06E7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tIns="0" bIns="0"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0836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CFAB7-508A-E913-3158-EB3C60DC8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9F68E-7B21-CEE0-3630-A20F548B5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374-0F4B-20C9-2F70-77F38CC3D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83795-C240-F7C7-77FE-EC92A659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BBE80-AB84-5728-2262-8AEB280F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3048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0378-CBBD-118E-EF6C-511C4B424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69FF7-F744-27A5-3A16-3CC934B1B6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0CCCC-73F6-F312-36BC-0D77340A4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6A862A-3A95-F0EB-2623-E4250ECDC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4A8F1-15FA-8B65-3234-ECE44694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37543-2DBE-EA53-C56F-E4F80C165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59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9E39-A10C-FEF0-825C-995F220E2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F9AA0-F2EC-FF9F-DB74-6C172AE52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267805-6F57-6348-7909-85772F883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D4C5F-39D1-6161-1B0C-8AD0E209F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3907F-B8A9-90B2-686B-254DA4DE8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8E255D-234C-4B5F-FC65-46074EC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63CE7E-D1A9-08D7-44AE-231A9A129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0F0A19-4A6B-A173-A51C-D199D9CA5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620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5B2E-EB17-6B2C-DF45-7F89762B0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E76B-4AC0-C94C-0B18-C7FFA741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B1494-E336-7254-14D2-BE7910D81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FE33-6773-F243-6B6B-64FA482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91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E0155-4381-7C5E-09A2-87DF57589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6E846-47DD-235D-17EF-44118B20C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1A78F-5223-4A7B-CBD3-E6E7AB100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736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3571-8DD5-CBA0-1F74-733FC2F80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3B37C-D572-F2B9-E1F6-37795B8A7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3B868-160C-A3BB-742F-354A66D63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DD060-FB22-4499-F992-F5DF050A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008E-E8CF-F342-2B14-E5CF83EE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C47E-71D0-4319-4099-72E30A9F2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9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B401A-28CB-03E8-EC2A-C5F967D43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FF1E1-E535-34A3-7303-277812A54F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7F179-2673-D6A3-FD93-AE463A4151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A3FF6-6DBC-3BAE-E9BB-E89B8707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EDA75-BC63-5AA6-BCA0-5ED351BE6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3F263-44B1-4D48-DBDC-CC7C8658F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680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45621-0001-E57C-B666-5B7B48A66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A5502-AEDA-D2F7-029A-E999EE7F0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9230F-2202-3D7C-C3C2-73C754CDF5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7FA3-9E50-5A46-9216-069CC6640ED4}" type="datetimeFigureOut">
              <a:rPr lang="nl-NL" smtClean="0"/>
              <a:t>18-4-2024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85761-B560-CB5E-479F-82BB7C182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609EC-C468-AA6E-6580-83398CB7D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7AEFD-6BE0-1F43-9611-36E9CB9F075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426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28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31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4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37.pn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2.png"/><Relationship Id="rId3" Type="http://schemas.openxmlformats.org/officeDocument/2006/relationships/image" Target="../media/image40.jpg"/><Relationship Id="rId7" Type="http://schemas.openxmlformats.org/officeDocument/2006/relationships/image" Target="../media/image10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4.sv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3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5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6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47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8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0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1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4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3.svg"/><Relationship Id="rId3" Type="http://schemas.openxmlformats.org/officeDocument/2006/relationships/image" Target="../media/image52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1.svg"/><Relationship Id="rId5" Type="http://schemas.openxmlformats.org/officeDocument/2006/relationships/image" Target="../media/image18.sv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1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png"/><Relationship Id="rId7" Type="http://schemas.openxmlformats.org/officeDocument/2006/relationships/image" Target="../media/image4.svg"/><Relationship Id="rId12" Type="http://schemas.openxmlformats.org/officeDocument/2006/relationships/image" Target="../media/image13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11.svg"/><Relationship Id="rId4" Type="http://schemas.openxmlformats.org/officeDocument/2006/relationships/image" Target="../media/image18.sv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pening_animation (1)">
            <a:hlinkClick r:id="" action="ppaction://media"/>
            <a:extLst>
              <a:ext uri="{FF2B5EF4-FFF2-40B4-BE49-F238E27FC236}">
                <a16:creationId xmlns:a16="http://schemas.microsoft.com/office/drawing/2014/main" id="{9F597898-0C26-1654-F19D-BC0EE4567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4913" y="-2982454"/>
            <a:ext cx="19601463" cy="11025823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2F4DFFED-155A-1103-AB6C-BE62466716C7}"/>
              </a:ext>
            </a:extLst>
          </p:cNvPr>
          <p:cNvSpPr/>
          <p:nvPr/>
        </p:nvSpPr>
        <p:spPr>
          <a:xfrm>
            <a:off x="-1383323" y="6858000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0FA089D-4E11-69E4-66EA-155F4A106FED}"/>
              </a:ext>
            </a:extLst>
          </p:cNvPr>
          <p:cNvSpPr/>
          <p:nvPr/>
        </p:nvSpPr>
        <p:spPr>
          <a:xfrm>
            <a:off x="12192000" y="-1596512"/>
            <a:ext cx="4452938" cy="10869100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34B6BBD-2A38-FB64-3409-7C2B36707F2E}"/>
              </a:ext>
            </a:extLst>
          </p:cNvPr>
          <p:cNvSpPr/>
          <p:nvPr/>
        </p:nvSpPr>
        <p:spPr>
          <a:xfrm>
            <a:off x="-559410" y="-2366603"/>
            <a:ext cx="16048892" cy="2258862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276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4F3626A-9E6B-9D36-FB80-488A6830F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1035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97466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5888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462380"/>
            <a:ext cx="6480000" cy="3656240"/>
            <a:chOff x="3521963" y="1233645"/>
            <a:chExt cx="6480000" cy="3656240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36562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Das war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knapp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!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könnten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einfach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Weg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Unfall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vermeiden.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wissen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genau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hätten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anders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können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diese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diesem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Moment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noch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Kollegen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nichts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gesehen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gehört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Sagen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Kollegen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passiert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Warum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warum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8960893" y="1233645"/>
              <a:ext cx="1041070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259147" y="5956919"/>
            <a:ext cx="5673705" cy="640515"/>
            <a:chOff x="2731477" y="3989642"/>
            <a:chExt cx="567370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457499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Bereitschaft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zum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Lernen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987890" y="3989642"/>
            <a:ext cx="8216220" cy="979069"/>
            <a:chOff x="2243469" y="3989642"/>
            <a:chExt cx="8216220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6629499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Konsequent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3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CEQUENT_VEILIGHEIDSDAG_DE.mp4">
            <a:hlinkClick r:id="" action="ppaction://media"/>
            <a:extLst>
              <a:ext uri="{FF2B5EF4-FFF2-40B4-BE49-F238E27FC236}">
                <a16:creationId xmlns:a16="http://schemas.microsoft.com/office/drawing/2014/main" id="{8E299657-977B-7610-F84E-B53EF162C43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175" y="0"/>
            <a:ext cx="10915650" cy="6858000"/>
          </a:xfrm>
        </p:spPr>
      </p:pic>
    </p:spTree>
    <p:extLst>
      <p:ext uri="{BB962C8B-B14F-4D97-AF65-F5344CB8AC3E}">
        <p14:creationId xmlns:p14="http://schemas.microsoft.com/office/powerpoint/2010/main" val="12551506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38616590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641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2856000" y="1323881"/>
            <a:ext cx="6480000" cy="2548245"/>
            <a:chOff x="3521963" y="1233645"/>
            <a:chExt cx="6480000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3" y="1233645"/>
              <a:ext cx="6480000" cy="2548245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Kurz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vor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Ende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versagt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der Bagger. Der Bagger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wichtiges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Gerät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pünktlich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beenden.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Reparaturen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werden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einige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Tage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dauern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rechtzeitige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Lieferung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gefährdet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3371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901270" y="5956919"/>
            <a:ext cx="4389460" cy="640515"/>
            <a:chOff x="2731477" y="3989642"/>
            <a:chExt cx="438946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329074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Konsequent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26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439613" y="3989642"/>
            <a:ext cx="7312773" cy="979069"/>
            <a:chOff x="2243469" y="3989642"/>
            <a:chExt cx="731277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72605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Handeln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1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W -VEILIGHEIDSDAG 2024 INTRO -DE.mp4">
            <a:hlinkClick r:id="" action="ppaction://media"/>
            <a:extLst>
              <a:ext uri="{FF2B5EF4-FFF2-40B4-BE49-F238E27FC236}">
                <a16:creationId xmlns:a16="http://schemas.microsoft.com/office/drawing/2014/main" id="{0D7A2F26-308A-7016-FA2C-DCE20067DB7D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491390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TIE_VEILIGHEIDSDAG_DE.mp4">
            <a:hlinkClick r:id="" action="ppaction://media"/>
            <a:extLst>
              <a:ext uri="{FF2B5EF4-FFF2-40B4-BE49-F238E27FC236}">
                <a16:creationId xmlns:a16="http://schemas.microsoft.com/office/drawing/2014/main" id="{2878A3B7-E475-1D81-8CD4-B1DA748152C1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" y="0"/>
            <a:ext cx="10858500" cy="6858000"/>
          </a:xfrm>
        </p:spPr>
      </p:pic>
    </p:spTree>
    <p:extLst>
      <p:ext uri="{BB962C8B-B14F-4D97-AF65-F5344CB8AC3E}">
        <p14:creationId xmlns:p14="http://schemas.microsoft.com/office/powerpoint/2010/main" val="3800792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1286194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33739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102508" y="5956919"/>
            <a:ext cx="3986982" cy="640515"/>
            <a:chOff x="2731477" y="3989642"/>
            <a:chExt cx="3986982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888268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Handeln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7448F4F0-3D48-27D8-5D2F-41B95C5BEF89}"/>
              </a:ext>
            </a:extLst>
          </p:cNvPr>
          <p:cNvGrpSpPr/>
          <p:nvPr/>
        </p:nvGrpSpPr>
        <p:grpSpPr>
          <a:xfrm>
            <a:off x="3521964" y="2293377"/>
            <a:ext cx="5148072" cy="2548245"/>
            <a:chOff x="3521964" y="1233645"/>
            <a:chExt cx="5148072" cy="2548245"/>
          </a:xfrm>
        </p:grpSpPr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EAA42BB4-08D0-423C-08B2-C21994F03629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Sind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schon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einmal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(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beruflich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/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privat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)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gestolpert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bei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hinterher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dachten: „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hätte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etwas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sagen sollen“? </a:t>
              </a:r>
            </a:p>
          </p:txBody>
        </p:sp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4A018AB-4B5D-62E7-7A09-4541F8275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837A2633-52B8-A9F6-E443-F3B0CE032814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91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1676063" y="3989642"/>
            <a:ext cx="8839874" cy="979069"/>
            <a:chOff x="2243469" y="3989642"/>
            <a:chExt cx="883987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725315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Verantwortlich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3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ERANTWOORDELIJK_VEILIGHEIDSDAG_DE.mp4">
            <a:hlinkClick r:id="" action="ppaction://media"/>
            <a:extLst>
              <a:ext uri="{FF2B5EF4-FFF2-40B4-BE49-F238E27FC236}">
                <a16:creationId xmlns:a16="http://schemas.microsoft.com/office/drawing/2014/main" id="{9515AFE8-6BB8-5CF0-DFD5-F1CF7187BEB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75" y="0"/>
            <a:ext cx="11449050" cy="6858000"/>
          </a:xfrm>
        </p:spPr>
      </p:pic>
    </p:spTree>
    <p:extLst>
      <p:ext uri="{BB962C8B-B14F-4D97-AF65-F5344CB8AC3E}">
        <p14:creationId xmlns:p14="http://schemas.microsoft.com/office/powerpoint/2010/main" val="2572140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7636584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51316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7E83A682-B614-3067-9D92-ABBBB43ED01A}"/>
              </a:ext>
            </a:extLst>
          </p:cNvPr>
          <p:cNvGrpSpPr/>
          <p:nvPr/>
        </p:nvGrpSpPr>
        <p:grpSpPr>
          <a:xfrm>
            <a:off x="2854385" y="1600880"/>
            <a:ext cx="6483230" cy="3379241"/>
            <a:chOff x="3520800" y="2293200"/>
            <a:chExt cx="6483230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0800" y="2293200"/>
              <a:ext cx="6483230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Arbeitstag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Ende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alles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aufgeräumt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einiger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Entfernung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Bagger,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Graben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schließt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anderer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Kollege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bereits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dabei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Absperrung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entfernen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Fußgänger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den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Wendekreis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des Baggers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gelangen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könnten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tun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daraufhin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2439681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9044274" y="2293377"/>
              <a:ext cx="959756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768772" y="5956919"/>
            <a:ext cx="4654456" cy="640515"/>
            <a:chOff x="2731477" y="3989642"/>
            <a:chExt cx="465445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3555743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Verantwortlich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918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972743" y="3989642"/>
            <a:ext cx="6246514" cy="979069"/>
            <a:chOff x="2243469" y="3989642"/>
            <a:chExt cx="624651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65979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 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Fair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1" y="1339"/>
            <a:ext cx="12192000" cy="685532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grpSp>
        <p:nvGrpSpPr>
          <p:cNvPr id="19" name="Groep 18">
            <a:extLst>
              <a:ext uri="{FF2B5EF4-FFF2-40B4-BE49-F238E27FC236}">
                <a16:creationId xmlns:a16="http://schemas.microsoft.com/office/drawing/2014/main" id="{54035C80-924D-0D0A-8351-272902889A57}"/>
              </a:ext>
            </a:extLst>
          </p:cNvPr>
          <p:cNvGrpSpPr/>
          <p:nvPr/>
        </p:nvGrpSpPr>
        <p:grpSpPr>
          <a:xfrm>
            <a:off x="349101" y="3540914"/>
            <a:ext cx="11696292" cy="3449976"/>
            <a:chOff x="349101" y="3540914"/>
            <a:chExt cx="11696292" cy="3449976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9138F5A1-78EB-2896-97F3-1450A7C0C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143693" y="6605947"/>
              <a:ext cx="901700" cy="139700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E31CB30C-437B-ADDF-9CE7-D83FA7343564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2818943"/>
            </a:xfrm>
            <a:prstGeom prst="rect">
              <a:avLst/>
            </a:prstGeom>
            <a:blipFill dpi="0" rotWithShape="1"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0" sx="100000" sy="100000" flip="none" algn="bl"/>
            </a:blipFill>
          </p:spPr>
          <p:txBody>
            <a:bodyPr wrap="square" lIns="576000" tIns="1080000" rIns="576000" bIns="1188000" rtlCol="0">
              <a:spAutoFit/>
            </a:bodyPr>
            <a:lstStyle/>
            <a:p>
              <a:pPr algn="ctr"/>
              <a:r>
                <a:rPr lang="nl-NL" sz="3200" dirty="0">
                  <a:effectLst/>
                  <a:latin typeface="IBM Plex Sans" panose="020B0503050203000203" pitchFamily="34" charset="0"/>
                </a:rPr>
                <a:t>Von </a:t>
              </a:r>
              <a:r>
                <a:rPr lang="nl-NL" sz="3200" i="1" dirty="0">
                  <a:effectLst/>
                  <a:latin typeface="IBM Plex Sans" panose="020B0503050203000203" pitchFamily="34" charset="0"/>
                </a:rPr>
                <a:t>bingo!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Einem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Unfall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sz="3200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sz="3200" dirty="0">
                  <a:effectLst/>
                  <a:latin typeface="IBM Plex Sans" panose="020B0503050203000203" pitchFamily="34" charset="0"/>
                </a:rPr>
                <a:t>:</a:t>
              </a:r>
            </a:p>
          </p:txBody>
        </p:sp>
        <p:sp>
          <p:nvSpPr>
            <p:cNvPr id="3" name="Tekstvak 2">
              <a:extLst>
                <a:ext uri="{FF2B5EF4-FFF2-40B4-BE49-F238E27FC236}">
                  <a16:creationId xmlns:a16="http://schemas.microsoft.com/office/drawing/2014/main" id="{3037A671-B415-04DC-DF95-F5AE2ED65D2F}"/>
                </a:ext>
              </a:extLst>
            </p:cNvPr>
            <p:cNvSpPr txBox="1"/>
            <p:nvPr/>
          </p:nvSpPr>
          <p:spPr>
            <a:xfrm>
              <a:off x="349102" y="3540914"/>
              <a:ext cx="11493795" cy="5481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tIns="180000" bIns="180000" rtlCol="0">
              <a:spAutoFit/>
            </a:bodyPr>
            <a:lstStyle/>
            <a:p>
              <a:pPr algn="ctr"/>
              <a:r>
                <a:rPr lang="nl-NL" sz="1200" spc="300" dirty="0">
                  <a:solidFill>
                    <a:schemeClr val="bg1"/>
                  </a:solidFill>
                  <a:effectLst/>
                  <a:latin typeface="IBM Plex Sans" panose="020B0503050203000203" pitchFamily="34" charset="0"/>
                </a:rPr>
                <a:t>ZUSAMMEN SICHER ARBEITEN, SIE KÖNNEN DEN UNTERSCHIED MACHEN</a:t>
              </a:r>
            </a:p>
          </p:txBody>
        </p: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799C43D2-53DC-B859-4329-14631540D691}"/>
                </a:ext>
              </a:extLst>
            </p:cNvPr>
            <p:cNvGrpSpPr/>
            <p:nvPr/>
          </p:nvGrpSpPr>
          <p:grpSpPr>
            <a:xfrm>
              <a:off x="349101" y="5144231"/>
              <a:ext cx="11493796" cy="1846659"/>
              <a:chOff x="349101" y="5249738"/>
              <a:chExt cx="11493796" cy="1846659"/>
            </a:xfrm>
          </p:grpSpPr>
          <p:cxnSp>
            <p:nvCxnSpPr>
              <p:cNvPr id="9" name="Rechte verbindingslijn 8">
                <a:extLst>
                  <a:ext uri="{FF2B5EF4-FFF2-40B4-BE49-F238E27FC236}">
                    <a16:creationId xmlns:a16="http://schemas.microsoft.com/office/drawing/2014/main" id="{C960BBE0-8D1D-F52E-F008-92DC57FFFD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158" y="5758753"/>
                <a:ext cx="8718698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Rechte verbindingslijn 17">
                <a:extLst>
                  <a:ext uri="{FF2B5EF4-FFF2-40B4-BE49-F238E27FC236}">
                    <a16:creationId xmlns:a16="http://schemas.microsoft.com/office/drawing/2014/main" id="{52C3DE58-7DC6-0BF7-BF1D-9D5E637238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3364" y="6312002"/>
                <a:ext cx="2704781" cy="0"/>
              </a:xfrm>
              <a:prstGeom prst="line">
                <a:avLst/>
              </a:prstGeom>
              <a:ln w="203200">
                <a:solidFill>
                  <a:srgbClr val="FFDD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kstvak 12">
                <a:extLst>
                  <a:ext uri="{FF2B5EF4-FFF2-40B4-BE49-F238E27FC236}">
                    <a16:creationId xmlns:a16="http://schemas.microsoft.com/office/drawing/2014/main" id="{D88AB78B-8C8D-2FF0-2B28-585C0CF346D6}"/>
                  </a:ext>
                </a:extLst>
              </p:cNvPr>
              <p:cNvSpPr txBox="1"/>
              <p:nvPr/>
            </p:nvSpPr>
            <p:spPr>
              <a:xfrm>
                <a:off x="349101" y="5249738"/>
                <a:ext cx="11493796" cy="18466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IBM Plex Sans" panose="020B0503050203000203" pitchFamily="34" charset="0"/>
                  </a:rPr>
                  <a:t>Bingo!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Jetzt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kann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ich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 den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Unterschied</a:t>
                </a:r>
                <a:r>
                  <a:rPr lang="nl-NL" sz="4000" b="1" i="1" dirty="0">
                    <a:latin typeface="IBM Plex Sans" panose="020B0503050203000203" pitchFamily="34" charset="0"/>
                  </a:rPr>
                  <a:t> </a:t>
                </a:r>
                <a:r>
                  <a:rPr lang="nl-NL" sz="4000" b="1" i="1" dirty="0" err="1">
                    <a:latin typeface="IBM Plex Sans" panose="020B0503050203000203" pitchFamily="34" charset="0"/>
                  </a:rPr>
                  <a:t>ausmachen</a:t>
                </a:r>
                <a:endParaRPr lang="nl-NL" sz="4000" b="1" i="1" dirty="0">
                  <a:latin typeface="IBM Plex Sans" panose="020B0503050203000203" pitchFamily="34" charset="0"/>
                </a:endParaRPr>
              </a:p>
              <a:p>
                <a:pPr algn="ctr"/>
                <a:endParaRPr lang="nl-NL" sz="4000" b="1" i="1" dirty="0">
                  <a:latin typeface="IBM Plex Sans" panose="020B050305020300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61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81A7F2C-25F3-D471-86F6-F273EC70B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321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53697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653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016378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welchen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würden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überlegen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ob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etwas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WAVE-App melden sollen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selbst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andere nicht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gefährden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endParaRPr lang="nl-NL" i="1" dirty="0">
                <a:latin typeface="IBM Plex Sans" panose="020B0503050203000203" pitchFamily="34" charset="0"/>
              </a:endParaRP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Bitte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erläutern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Antwort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364738" y="5956919"/>
            <a:ext cx="3462521" cy="640515"/>
            <a:chOff x="2731477" y="3989642"/>
            <a:chExt cx="346252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36380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Fair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6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811378" y="3989642"/>
            <a:ext cx="6569243" cy="979069"/>
            <a:chOff x="2243469" y="3989642"/>
            <a:chExt cx="656924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982521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Offen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PEN_VEILIGHEIDSDAG_DE.mp4">
            <a:hlinkClick r:id="" action="ppaction://media"/>
            <a:extLst>
              <a:ext uri="{FF2B5EF4-FFF2-40B4-BE49-F238E27FC236}">
                <a16:creationId xmlns:a16="http://schemas.microsoft.com/office/drawing/2014/main" id="{CF0DFF81-F796-C094-6B70-696A174EB8C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0"/>
            <a:ext cx="10896600" cy="6858000"/>
          </a:xfrm>
        </p:spPr>
      </p:pic>
    </p:spTree>
    <p:extLst>
      <p:ext uri="{BB962C8B-B14F-4D97-AF65-F5344CB8AC3E}">
        <p14:creationId xmlns:p14="http://schemas.microsoft.com/office/powerpoint/2010/main" val="3190210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2158699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7106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158077" y="5956919"/>
            <a:ext cx="3897110" cy="640515"/>
            <a:chOff x="2731477" y="3989642"/>
            <a:chExt cx="3897110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798396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Offen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02AB3633-1242-5C4E-A827-54A1D152C95F}"/>
              </a:ext>
            </a:extLst>
          </p:cNvPr>
          <p:cNvGrpSpPr/>
          <p:nvPr/>
        </p:nvGrpSpPr>
        <p:grpSpPr>
          <a:xfrm>
            <a:off x="3521964" y="2293377"/>
            <a:ext cx="5148072" cy="2548245"/>
            <a:chOff x="3521964" y="1233645"/>
            <a:chExt cx="5148072" cy="254824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DAC70F7-5863-41C4-6707-A94872476EC5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548245"/>
            </a:xfrm>
            <a:prstGeom prst="rect">
              <a:avLst/>
            </a:prstGeom>
            <a:blipFill dpi="0" rotWithShape="1"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Gibt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Situationen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denen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Verhalten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Kollegen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Frage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stellen?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der Grund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dafür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9953892F-8CA0-5C91-D85C-FC6AA2E49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E094D19-7570-B396-2FC1-C8C1170285FE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848517" y="3989642"/>
            <a:ext cx="6494966" cy="979069"/>
            <a:chOff x="2243469" y="3989642"/>
            <a:chExt cx="6494966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4908244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Sicherster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Kollege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476686" y="3989642"/>
            <a:ext cx="7238628" cy="979069"/>
            <a:chOff x="2243469" y="3989642"/>
            <a:chExt cx="723862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565190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Respekt</a:t>
              </a:r>
              <a:endParaRPr lang="nl-NL" sz="4000" b="1" dirty="0"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961574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99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877879"/>
            <a:ext cx="5148071" cy="3379241"/>
            <a:chOff x="3511331" y="1233645"/>
            <a:chExt cx="5148071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11331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würden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für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Kompliment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für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vorschlagen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Bitte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erläutern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Antwort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Im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Übrigen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: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diesem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Kollegen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bereits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Kompliment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der WAVE-App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gemacht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7" y="1233645"/>
              <a:ext cx="969225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90621" y="5956919"/>
            <a:ext cx="3610756" cy="640515"/>
            <a:chOff x="2731477" y="3989642"/>
            <a:chExt cx="361075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51204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Sicherster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Kollege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8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73303" y="3989642"/>
            <a:ext cx="12045393" cy="979069"/>
            <a:chOff x="2243469" y="3989642"/>
            <a:chExt cx="1204539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1045867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Überschätzung</a:t>
              </a:r>
              <a:r>
                <a:rPr lang="nl-NL" sz="4000" b="1" dirty="0">
                  <a:latin typeface="IBM Plex Sans" panose="020B0503050203000203" pitchFamily="34" charset="0"/>
                </a:rPr>
                <a:t> der eigenen </a:t>
              </a:r>
              <a:r>
                <a:rPr lang="nl-NL" sz="4000" b="1" dirty="0" err="1">
                  <a:latin typeface="IBM Plex Sans" panose="020B0503050203000203" pitchFamily="34" charset="0"/>
                </a:rPr>
                <a:t>Fähigkeiten</a:t>
              </a:r>
              <a:r>
                <a:rPr lang="nl-NL" sz="4000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9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ZELFOVERSCHATTING VEILIGHEIDSDAG DE.mp4">
            <a:hlinkClick r:id="" action="ppaction://media"/>
            <a:extLst>
              <a:ext uri="{FF2B5EF4-FFF2-40B4-BE49-F238E27FC236}">
                <a16:creationId xmlns:a16="http://schemas.microsoft.com/office/drawing/2014/main" id="{9EF81680-EC06-86C3-A985-2C0D109E73A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950" y="0"/>
            <a:ext cx="11468100" cy="6858000"/>
          </a:xfrm>
        </p:spPr>
      </p:pic>
    </p:spTree>
    <p:extLst>
      <p:ext uri="{BB962C8B-B14F-4D97-AF65-F5344CB8AC3E}">
        <p14:creationId xmlns:p14="http://schemas.microsoft.com/office/powerpoint/2010/main" val="12685511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675819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6505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1974866"/>
            <a:ext cx="5148072" cy="3102242"/>
            <a:chOff x="3521964" y="1233645"/>
            <a:chExt cx="5148072" cy="3102242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102242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häufigste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Form der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Überschätzung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Planung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Stimmen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Welches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Risiko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damit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verbunden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Überschätzen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manchmal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Fähigkeiten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3007803" y="5956919"/>
            <a:ext cx="6176392" cy="640515"/>
            <a:chOff x="2731477" y="3989642"/>
            <a:chExt cx="6176392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0" y="3989642"/>
              <a:ext cx="5077679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Überschätzung</a:t>
              </a:r>
              <a:r>
                <a:rPr lang="nl-NL" b="1" dirty="0">
                  <a:latin typeface="IBM Plex Sans" panose="020B0503050203000203" pitchFamily="34" charset="0"/>
                </a:rPr>
                <a:t> der eigenen </a:t>
              </a:r>
              <a:r>
                <a:rPr lang="nl-NL" b="1" dirty="0" err="1">
                  <a:latin typeface="IBM Plex Sans" panose="020B0503050203000203" pitchFamily="34" charset="0"/>
                </a:rPr>
                <a:t>Fähigkeiten</a:t>
              </a:r>
              <a:r>
                <a:rPr lang="nl-NL" b="1" dirty="0">
                  <a:latin typeface="IBM Plex Sans" panose="020B0503050203000203" pitchFamily="34" charset="0"/>
                </a:rPr>
                <a:t>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477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2633213" y="3989642"/>
            <a:ext cx="6925574" cy="979069"/>
            <a:chOff x="2243469" y="3989642"/>
            <a:chExt cx="6925574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1" y="3989642"/>
              <a:ext cx="5338852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Was </a:t>
              </a:r>
              <a:r>
                <a:rPr lang="nl-NL" sz="4000" b="1" dirty="0" err="1">
                  <a:latin typeface="IBM Plex Sans" panose="020B0503050203000203" pitchFamily="34" charset="0"/>
                </a:rPr>
                <a:t>ist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für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Sie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drin</a:t>
              </a:r>
              <a:r>
                <a:rPr lang="nl-NL" sz="4000" b="1" dirty="0">
                  <a:latin typeface="IBM Plex Sans" panose="020B0503050203000203" pitchFamily="34" charset="0"/>
                </a:rPr>
                <a:t>?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4285783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pect Duits verkort.mp4">
            <a:hlinkClick r:id="" action="ppaction://media"/>
            <a:extLst>
              <a:ext uri="{FF2B5EF4-FFF2-40B4-BE49-F238E27FC236}">
                <a16:creationId xmlns:a16="http://schemas.microsoft.com/office/drawing/2014/main" id="{F4CDCAE8-E38F-1937-232D-AA6FBE99735A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443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225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667363"/>
            <a:ext cx="5148072" cy="2271246"/>
            <a:chOff x="3521964" y="1233645"/>
            <a:chExt cx="5148072" cy="2271246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271246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persönliche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Motivation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selbst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anderen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zu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ermöglichen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711444" y="1233645"/>
              <a:ext cx="958592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216461" y="5956919"/>
            <a:ext cx="3759076" cy="640515"/>
            <a:chOff x="2731477" y="3989642"/>
            <a:chExt cx="3759076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660362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Was </a:t>
              </a:r>
              <a:r>
                <a:rPr lang="nl-NL" b="1" dirty="0" err="1">
                  <a:latin typeface="IBM Plex Sans" panose="020B0503050203000203" pitchFamily="34" charset="0"/>
                </a:rPr>
                <a:t>ist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für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Sie</a:t>
              </a:r>
              <a:r>
                <a:rPr lang="nl-NL" b="1" dirty="0">
                  <a:latin typeface="IBM Plex Sans" panose="020B0503050203000203" pitchFamily="34" charset="0"/>
                </a:rPr>
                <a:t> </a:t>
              </a:r>
              <a:r>
                <a:rPr lang="nl-NL" b="1" dirty="0" err="1">
                  <a:latin typeface="IBM Plex Sans" panose="020B0503050203000203" pitchFamily="34" charset="0"/>
                </a:rPr>
                <a:t>drin</a:t>
              </a:r>
              <a:r>
                <a:rPr lang="nl-NL" b="1" dirty="0">
                  <a:latin typeface="IBM Plex Sans" panose="020B0503050203000203" pitchFamily="34" charset="0"/>
                </a:rPr>
                <a:t>?</a:t>
              </a:r>
              <a:endParaRPr lang="nl-NL" b="1" dirty="0">
                <a:effectLst/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32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422151" y="3989642"/>
            <a:ext cx="5347697" cy="979069"/>
            <a:chOff x="2243469" y="3989642"/>
            <a:chExt cx="5347697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3760976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 err="1">
                  <a:latin typeface="IBM Plex Sans" panose="020B0503050203000203" pitchFamily="34" charset="0"/>
                </a:rPr>
                <a:t>Warnzeichen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S GEVAARBESEF VEILIGHEIDSDAG DE.mp4">
            <a:hlinkClick r:id="" action="ppaction://media"/>
            <a:extLst>
              <a:ext uri="{FF2B5EF4-FFF2-40B4-BE49-F238E27FC236}">
                <a16:creationId xmlns:a16="http://schemas.microsoft.com/office/drawing/2014/main" id="{258EDB9D-3E12-BFA7-3945-30E120A05AA2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263" y="0"/>
            <a:ext cx="11039475" cy="6858000"/>
          </a:xfrm>
        </p:spPr>
      </p:pic>
    </p:spTree>
    <p:extLst>
      <p:ext uri="{BB962C8B-B14F-4D97-AF65-F5344CB8AC3E}">
        <p14:creationId xmlns:p14="http://schemas.microsoft.com/office/powerpoint/2010/main" val="18432214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5494451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3043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21964" y="2154877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Wann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hatten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letzte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Mal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Zweifel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daran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Arbeit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ausgeführt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werden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kann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warum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getan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>
                  <a:effectLst/>
                  <a:latin typeface="IBM Plex Sans Medium" panose="020F0502020204030204" pitchFamily="34" charset="0"/>
                </a:rPr>
                <a:t>Dilemma</a:t>
              </a: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590832" y="5956919"/>
            <a:ext cx="3016361" cy="640515"/>
            <a:chOff x="2731477" y="3989642"/>
            <a:chExt cx="3016361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1917647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 err="1">
                  <a:latin typeface="IBM Plex Sans" panose="020B0503050203000203" pitchFamily="34" charset="0"/>
                </a:rPr>
                <a:t>Warnzeichen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0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3105616" y="3989642"/>
            <a:ext cx="5980768" cy="979069"/>
            <a:chOff x="2243469" y="3989642"/>
            <a:chExt cx="5980768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90" y="3989642"/>
              <a:ext cx="4394047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Der </a:t>
              </a:r>
              <a:r>
                <a:rPr lang="nl-NL" sz="4000" b="1" dirty="0" err="1">
                  <a:latin typeface="IBM Plex Sans" panose="020B0503050203000203" pitchFamily="34" charset="0"/>
                </a:rPr>
                <a:t>Unterschied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>
                <a:effectLst/>
                <a:latin typeface="IBM Plex Sans" panose="020B0503050203000203" pitchFamily="34" charset="0"/>
              </a:rPr>
              <a:t>bingo card ready!</a:t>
            </a:r>
            <a:endParaRPr lang="nl-NL" sz="2800" i="1" dirty="0">
              <a:effectLst/>
              <a:latin typeface="IBM Plex Sans" panose="020B050305020300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44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97922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ngo met audio.m4v">
            <a:hlinkClick r:id="" action="ppaction://media"/>
            <a:extLst>
              <a:ext uri="{FF2B5EF4-FFF2-40B4-BE49-F238E27FC236}">
                <a16:creationId xmlns:a16="http://schemas.microsoft.com/office/drawing/2014/main" id="{6F463C14-7B5B-BFF6-1F5C-7A6672BE7396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02D5718-760F-6D7D-2B3C-20A2A75071C9}"/>
              </a:ext>
            </a:extLst>
          </p:cNvPr>
          <p:cNvSpPr txBox="1"/>
          <p:nvPr/>
        </p:nvSpPr>
        <p:spPr>
          <a:xfrm>
            <a:off x="3532597" y="4168553"/>
            <a:ext cx="5148071" cy="2025024"/>
          </a:xfrm>
          <a:prstGeom prst="rect">
            <a:avLst/>
          </a:prstGeom>
          <a:blipFill dpi="0"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tile tx="0" ty="6350" sx="100000" sy="100000" flip="none" algn="bl"/>
          </a:blipFill>
        </p:spPr>
        <p:txBody>
          <a:bodyPr wrap="square" lIns="648000" tIns="576000" rIns="648000" bIns="576000" rtlCol="0">
            <a:spAutoFit/>
          </a:bodyPr>
          <a:lstStyle/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Get </a:t>
            </a:r>
            <a:r>
              <a:rPr lang="nl-NL" sz="2800" i="1" dirty="0" err="1">
                <a:effectLst/>
                <a:latin typeface="IBM Plex Sans" panose="020B0503050203000203" pitchFamily="34" charset="0"/>
              </a:rPr>
              <a:t>your</a:t>
            </a:r>
            <a:r>
              <a:rPr lang="nl-NL" sz="2800" i="1" dirty="0">
                <a:effectLst/>
                <a:latin typeface="IBM Plex Sans" panose="020B0503050203000203" pitchFamily="34" charset="0"/>
              </a:rPr>
              <a:t> </a:t>
            </a:r>
          </a:p>
          <a:p>
            <a:pPr algn="ctr"/>
            <a:r>
              <a:rPr lang="nl-NL" sz="2800" i="1" dirty="0">
                <a:effectLst/>
                <a:latin typeface="IBM Plex Sans" panose="020B0503050203000203" pitchFamily="34" charset="0"/>
              </a:rPr>
              <a:t>bingo card ready!</a:t>
            </a:r>
          </a:p>
        </p:txBody>
      </p:sp>
    </p:spTree>
    <p:extLst>
      <p:ext uri="{BB962C8B-B14F-4D97-AF65-F5344CB8AC3E}">
        <p14:creationId xmlns:p14="http://schemas.microsoft.com/office/powerpoint/2010/main" val="141162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1739379"/>
            <a:ext cx="5148072" cy="3379241"/>
            <a:chOff x="3521964" y="1233645"/>
            <a:chExt cx="5148072" cy="3379241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33792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Haben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Gefühl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dass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einen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Unterschied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Bezug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auf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die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Sicherheit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dieser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Organisation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machen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können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Bitte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erläutern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Antwort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 </a:t>
              </a:r>
            </a:p>
            <a:p>
              <a:endParaRPr lang="nl-NL" i="1" dirty="0">
                <a:effectLst/>
                <a:latin typeface="IBM Plex Sans" panose="020B0503050203000203" pitchFamily="34" charset="0"/>
              </a:endParaRPr>
            </a:p>
            <a:p>
              <a:r>
                <a:rPr lang="nl-NL" i="1" dirty="0" err="1">
                  <a:effectLst/>
                  <a:latin typeface="IBM Plex Sans" panose="020B0503050203000203" pitchFamily="34" charset="0"/>
                </a:rPr>
                <a:t>Wenn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nicht,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muss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Meinung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nach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ändern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410057" y="5956919"/>
            <a:ext cx="3371885" cy="640515"/>
            <a:chOff x="2731477" y="3989642"/>
            <a:chExt cx="3371885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2" y="3989642"/>
              <a:ext cx="227317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Der </a:t>
              </a:r>
              <a:r>
                <a:rPr lang="nl-NL" b="1" dirty="0" err="1">
                  <a:latin typeface="IBM Plex Sans" panose="020B0503050203000203" pitchFamily="34" charset="0"/>
                </a:rPr>
                <a:t>Unterschied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79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W -VEILIGHEIDSDAG 2024 OUTRO - DE.mp4">
            <a:hlinkClick r:id="" action="ppaction://media"/>
            <a:extLst>
              <a:ext uri="{FF2B5EF4-FFF2-40B4-BE49-F238E27FC236}">
                <a16:creationId xmlns:a16="http://schemas.microsoft.com/office/drawing/2014/main" id="{1A491E53-0D9B-68F8-136C-E01BD1DD1553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863" y="0"/>
            <a:ext cx="11344275" cy="6858000"/>
          </a:xfrm>
        </p:spPr>
      </p:pic>
    </p:spTree>
    <p:extLst>
      <p:ext uri="{BB962C8B-B14F-4D97-AF65-F5344CB8AC3E}">
        <p14:creationId xmlns:p14="http://schemas.microsoft.com/office/powerpoint/2010/main" val="104626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A726DD8-2BB8-1394-508E-43E895C7F1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507146" y="0"/>
            <a:ext cx="13193684" cy="6864560"/>
          </a:xfrm>
          <a:prstGeom prst="rect">
            <a:avLst/>
          </a:prstGeom>
        </p:spPr>
      </p:pic>
      <p:pic>
        <p:nvPicPr>
          <p:cNvPr id="2" name="Graphic 5">
            <a:extLst>
              <a:ext uri="{FF2B5EF4-FFF2-40B4-BE49-F238E27FC236}">
                <a16:creationId xmlns:a16="http://schemas.microsoft.com/office/drawing/2014/main" id="{6F6583D5-60F6-BBA0-BD28-F390F18237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699" cy="3521375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64C6098-6FCC-608B-88DD-48BA65651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ngo blur_4A2AFB9F-40F0-412B-A31F-E42D264F09CA.mp4">
            <a:hlinkClick r:id="" action="ppaction://media"/>
            <a:extLst>
              <a:ext uri="{FF2B5EF4-FFF2-40B4-BE49-F238E27FC236}">
                <a16:creationId xmlns:a16="http://schemas.microsoft.com/office/drawing/2014/main" id="{ADC532DB-BA9B-D64A-FC7C-11AEDA9F1994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D4EA6BCD-90E2-53AE-D73E-FBBD62903739}"/>
              </a:ext>
            </a:extLst>
          </p:cNvPr>
          <p:cNvGrpSpPr/>
          <p:nvPr/>
        </p:nvGrpSpPr>
        <p:grpSpPr>
          <a:xfrm>
            <a:off x="4602971" y="2001277"/>
            <a:ext cx="3133840" cy="3760609"/>
            <a:chOff x="4602971" y="2001277"/>
            <a:chExt cx="3133840" cy="3760609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6BEDA40B-8E22-6C9F-C8F9-6B6D8CAF0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21028382">
              <a:off x="4602971" y="2001277"/>
              <a:ext cx="3133840" cy="3760609"/>
            </a:xfrm>
            <a:prstGeom prst="rect">
              <a:avLst/>
            </a:prstGeom>
            <a:effectLst/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2AABFF8D-C797-84B8-64EE-11C64B884225}"/>
                </a:ext>
              </a:extLst>
            </p:cNvPr>
            <p:cNvSpPr txBox="1"/>
            <p:nvPr/>
          </p:nvSpPr>
          <p:spPr>
            <a:xfrm rot="21028382">
              <a:off x="5102500" y="2689716"/>
              <a:ext cx="2008935" cy="172354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nl-NL" sz="11200" spc="-300" dirty="0">
                  <a:solidFill>
                    <a:schemeClr val="bg1"/>
                  </a:solidFill>
                  <a:latin typeface="IBM Plex Sans" panose="020B0503050203000203" pitchFamily="34" charset="0"/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6129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1" y="0"/>
            <a:ext cx="12192000" cy="6858000"/>
          </a:xfrm>
          <a:prstGeom prst="rect">
            <a:avLst/>
          </a:prstGeom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BEF9F47C-ABCE-B071-7644-47FEB5CD16DD}"/>
              </a:ext>
            </a:extLst>
          </p:cNvPr>
          <p:cNvGrpSpPr/>
          <p:nvPr/>
        </p:nvGrpSpPr>
        <p:grpSpPr>
          <a:xfrm>
            <a:off x="3532597" y="2201208"/>
            <a:ext cx="5148072" cy="2825243"/>
            <a:chOff x="3521964" y="1233645"/>
            <a:chExt cx="5148072" cy="2825243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3CB6B173-5759-0CFB-953F-8B99910C0814}"/>
                </a:ext>
              </a:extLst>
            </p:cNvPr>
            <p:cNvSpPr txBox="1"/>
            <p:nvPr/>
          </p:nvSpPr>
          <p:spPr>
            <a:xfrm>
              <a:off x="3521964" y="1233645"/>
              <a:ext cx="5148071" cy="2825243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648000" tIns="576000" rIns="648000" bIns="576000" rtlCol="0">
              <a:spAutoFit/>
            </a:bodyPr>
            <a:lstStyle/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Wie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würden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es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finden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wenn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andere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Ihr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unsicheres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Verhalten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in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Frage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stellen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würden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? </a:t>
              </a:r>
            </a:p>
            <a:p>
              <a:endParaRPr lang="nl-NL" i="1" dirty="0">
                <a:latin typeface="IBM Plex Sans" panose="020B0503050203000203" pitchFamily="34" charset="0"/>
              </a:endParaRPr>
            </a:p>
            <a:p>
              <a:r>
                <a:rPr lang="nl-NL" i="1" dirty="0">
                  <a:effectLst/>
                  <a:latin typeface="IBM Plex Sans" panose="020B0503050203000203" pitchFamily="34" charset="0"/>
                </a:rPr>
                <a:t>Bitte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erklären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oder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zeigen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, was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Sie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 </a:t>
              </a:r>
              <a:r>
                <a:rPr lang="nl-NL" i="1" dirty="0" err="1">
                  <a:effectLst/>
                  <a:latin typeface="IBM Plex Sans" panose="020B0503050203000203" pitchFamily="34" charset="0"/>
                </a:rPr>
                <a:t>meinen</a:t>
              </a:r>
              <a:r>
                <a:rPr lang="nl-NL" i="1" dirty="0">
                  <a:effectLst/>
                  <a:latin typeface="IBM Plex Sans" panose="020B0503050203000203" pitchFamily="34" charset="0"/>
                </a:rPr>
                <a:t>.</a:t>
              </a:r>
            </a:p>
          </p:txBody>
        </p:sp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8D15FC1A-6BDB-40FC-47B6-304488881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8619" y="1379949"/>
              <a:ext cx="281940" cy="240030"/>
            </a:xfrm>
            <a:prstGeom prst="rect">
              <a:avLst/>
            </a:prstGeom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6E2E949B-E2B9-D55A-2BE0-6FC50367F853}"/>
                </a:ext>
              </a:extLst>
            </p:cNvPr>
            <p:cNvSpPr txBox="1"/>
            <p:nvPr/>
          </p:nvSpPr>
          <p:spPr>
            <a:xfrm>
              <a:off x="7690178" y="1233645"/>
              <a:ext cx="979858" cy="4754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44000" tIns="144000" rIns="144000" bIns="144000" rtlCol="0">
              <a:spAutoFit/>
            </a:bodyPr>
            <a:lstStyle/>
            <a:p>
              <a:pPr algn="ctr"/>
              <a:r>
                <a:rPr lang="nl-NL" sz="1200" dirty="0" err="1">
                  <a:effectLst/>
                  <a:latin typeface="IBM Plex Sans Medium" panose="020F0502020204030204" pitchFamily="34" charset="0"/>
                </a:rPr>
                <a:t>Frage</a:t>
              </a:r>
              <a:endParaRPr lang="nl-NL" sz="1200" dirty="0">
                <a:effectLst/>
                <a:latin typeface="IBM Plex Sans Medium" panose="020F0502020204030204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0377773A-B26D-527D-D77A-C7EAECC4E4E2}"/>
              </a:ext>
            </a:extLst>
          </p:cNvPr>
          <p:cNvGrpSpPr/>
          <p:nvPr/>
        </p:nvGrpSpPr>
        <p:grpSpPr>
          <a:xfrm>
            <a:off x="4125193" y="5956919"/>
            <a:ext cx="3941614" cy="640515"/>
            <a:chOff x="2731477" y="3989642"/>
            <a:chExt cx="3941614" cy="640515"/>
          </a:xfrm>
        </p:grpSpPr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5716FC1B-1B19-00BD-BA34-9BE40FE4C385}"/>
                </a:ext>
              </a:extLst>
            </p:cNvPr>
            <p:cNvSpPr txBox="1"/>
            <p:nvPr/>
          </p:nvSpPr>
          <p:spPr>
            <a:xfrm>
              <a:off x="2731477" y="3989642"/>
              <a:ext cx="1098712" cy="640515"/>
            </a:xfrm>
            <a:prstGeom prst="rect">
              <a:avLst/>
            </a:prstGeom>
            <a:blipFill dpi="0"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tile tx="0" ty="6350" sx="50000" sy="5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818B740-6275-D4B8-23F9-4E51AEEF9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206308" y="4206765"/>
              <a:ext cx="242101" cy="201751"/>
            </a:xfrm>
            <a:prstGeom prst="rect">
              <a:avLst/>
            </a:prstGeom>
          </p:spPr>
        </p:pic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0DDFD6FA-4093-7A6F-A675-9D397FB497C2}"/>
                </a:ext>
              </a:extLst>
            </p:cNvPr>
            <p:cNvSpPr txBox="1"/>
            <p:nvPr/>
          </p:nvSpPr>
          <p:spPr>
            <a:xfrm>
              <a:off x="3830191" y="3989642"/>
              <a:ext cx="2842900" cy="6405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b="1" dirty="0">
                  <a:latin typeface="IBM Plex Sans" panose="020B0503050203000203" pitchFamily="34" charset="0"/>
                </a:rPr>
                <a:t>WAVE-</a:t>
              </a:r>
              <a:r>
                <a:rPr lang="nl-NL" b="1" dirty="0" err="1">
                  <a:latin typeface="IBM Plex Sans" panose="020B0503050203000203" pitchFamily="34" charset="0"/>
                </a:rPr>
                <a:t>Wert</a:t>
              </a:r>
              <a:r>
                <a:rPr lang="nl-NL" b="1" dirty="0">
                  <a:latin typeface="IBM Plex Sans" panose="020B0503050203000203" pitchFamily="34" charset="0"/>
                </a:rPr>
                <a:t>: </a:t>
              </a:r>
              <a:r>
                <a:rPr lang="nl-NL" b="1" dirty="0" err="1">
                  <a:latin typeface="IBM Plex Sans" panose="020B0503050203000203" pitchFamily="34" charset="0"/>
                </a:rPr>
                <a:t>Respekt</a:t>
              </a:r>
              <a:endParaRPr lang="nl-NL" b="1" dirty="0">
                <a:latin typeface="IBM Plex Sans" panose="020B050305020300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6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DA549D5-014D-0ED3-6F16-4DFFAE101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ep 11">
            <a:extLst>
              <a:ext uri="{FF2B5EF4-FFF2-40B4-BE49-F238E27FC236}">
                <a16:creationId xmlns:a16="http://schemas.microsoft.com/office/drawing/2014/main" id="{F4C24C0E-DC9D-47CD-EA4C-02D929913A5E}"/>
              </a:ext>
            </a:extLst>
          </p:cNvPr>
          <p:cNvGrpSpPr/>
          <p:nvPr/>
        </p:nvGrpSpPr>
        <p:grpSpPr>
          <a:xfrm>
            <a:off x="523938" y="3989642"/>
            <a:ext cx="11144123" cy="979069"/>
            <a:chOff x="2243469" y="3989642"/>
            <a:chExt cx="11144123" cy="979069"/>
          </a:xfrm>
        </p:grpSpPr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5D7375D5-1C81-4965-4EE0-BD82C1C60E31}"/>
                </a:ext>
              </a:extLst>
            </p:cNvPr>
            <p:cNvSpPr txBox="1"/>
            <p:nvPr/>
          </p:nvSpPr>
          <p:spPr>
            <a:xfrm>
              <a:off x="2243469" y="3989642"/>
              <a:ext cx="1587600" cy="979069"/>
            </a:xfrm>
            <a:prstGeom prst="rect">
              <a:avLst/>
            </a:prstGeom>
            <a:blipFill dpi="0"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tile tx="0" ty="6350" sx="100000" sy="100000" flip="none" algn="bl"/>
            </a:blipFill>
          </p:spPr>
          <p:txBody>
            <a:bodyPr wrap="square" lIns="396000" tIns="180000" rIns="251999" bIns="180000" rtlCol="0">
              <a:spAutoFit/>
            </a:bodyPr>
            <a:lstStyle/>
            <a:p>
              <a:endParaRPr lang="nl-NL" sz="4000" b="1" dirty="0">
                <a:solidFill>
                  <a:schemeClr val="bg1"/>
                </a:solidFill>
                <a:effectLst/>
                <a:latin typeface="IBM Plex Sans" panose="020B0503050203000203" pitchFamily="34" charset="0"/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C61911F5-4B83-D27E-016E-EBAC4C2C3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80000" y="4284920"/>
              <a:ext cx="449478" cy="374565"/>
            </a:xfrm>
            <a:prstGeom prst="rect">
              <a:avLst/>
            </a:prstGeom>
          </p:spPr>
        </p:pic>
        <p:sp>
          <p:nvSpPr>
            <p:cNvPr id="23" name="Tekstvak 22">
              <a:extLst>
                <a:ext uri="{FF2B5EF4-FFF2-40B4-BE49-F238E27FC236}">
                  <a16:creationId xmlns:a16="http://schemas.microsoft.com/office/drawing/2014/main" id="{3016D368-C556-33C2-D9F0-69213D8FC8CF}"/>
                </a:ext>
              </a:extLst>
            </p:cNvPr>
            <p:cNvSpPr txBox="1"/>
            <p:nvPr/>
          </p:nvSpPr>
          <p:spPr>
            <a:xfrm>
              <a:off x="3830189" y="3989642"/>
              <a:ext cx="9557403" cy="9790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251999" tIns="180000" rIns="251999" bIns="180000" rtlCol="0">
              <a:spAutoFit/>
            </a:bodyPr>
            <a:lstStyle/>
            <a:p>
              <a:r>
                <a:rPr lang="nl-NL" sz="4000" b="1" dirty="0">
                  <a:latin typeface="IBM Plex Sans" panose="020B0503050203000203" pitchFamily="34" charset="0"/>
                </a:rPr>
                <a:t>WAVE-</a:t>
              </a:r>
              <a:r>
                <a:rPr lang="nl-NL" sz="4000" b="1" dirty="0" err="1">
                  <a:latin typeface="IBM Plex Sans" panose="020B0503050203000203" pitchFamily="34" charset="0"/>
                </a:rPr>
                <a:t>Wert</a:t>
              </a:r>
              <a:r>
                <a:rPr lang="nl-NL" sz="4000" b="1" dirty="0">
                  <a:latin typeface="IBM Plex Sans" panose="020B0503050203000203" pitchFamily="34" charset="0"/>
                </a:rPr>
                <a:t>: </a:t>
              </a:r>
              <a:r>
                <a:rPr lang="nl-NL" sz="4000" b="1" dirty="0" err="1">
                  <a:latin typeface="IBM Plex Sans" panose="020B0503050203000203" pitchFamily="34" charset="0"/>
                </a:rPr>
                <a:t>Bereitschaft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zum</a:t>
              </a:r>
              <a:r>
                <a:rPr lang="nl-NL" sz="4000" b="1" dirty="0">
                  <a:latin typeface="IBM Plex Sans" panose="020B0503050203000203" pitchFamily="34" charset="0"/>
                </a:rPr>
                <a:t> </a:t>
              </a:r>
              <a:r>
                <a:rPr lang="nl-NL" sz="4000" b="1" dirty="0" err="1">
                  <a:latin typeface="IBM Plex Sans" panose="020B0503050203000203" pitchFamily="34" charset="0"/>
                </a:rPr>
                <a:t>Lernen</a:t>
              </a:r>
              <a:endParaRPr lang="nl-NL" sz="4000" b="1" dirty="0">
                <a:effectLst/>
                <a:latin typeface="IBM Plex Sans" panose="020B0503050203000203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9138F5A1-78EB-2896-97F3-1450A7C0CC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43693" y="6605947"/>
            <a:ext cx="901700" cy="1397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4EF3A44-F8E5-1E5F-5C3B-7059E2D480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7058" y="4612"/>
            <a:ext cx="901700" cy="35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4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4A535ABC5AF4EBA663EBB99F9E108" ma:contentTypeVersion="18" ma:contentTypeDescription="Een nieuw document maken." ma:contentTypeScope="" ma:versionID="10f349d2765438a77fe3534be589091b">
  <xsd:schema xmlns:xsd="http://www.w3.org/2001/XMLSchema" xmlns:xs="http://www.w3.org/2001/XMLSchema" xmlns:p="http://schemas.microsoft.com/office/2006/metadata/properties" xmlns:ns2="528030cc-51b5-44b5-b722-528c6c2fb7e5" xmlns:ns3="484c8c59-755d-4516-b8d2-1621b38262b4" xmlns:ns4="062ffdfe-c787-49e9-aee6-c22124598f10" targetNamespace="http://schemas.microsoft.com/office/2006/metadata/properties" ma:root="true" ma:fieldsID="4f98552062d14995cb737202d9c8a1d8" ns2:_="" ns3:_="" ns4:_="">
    <xsd:import namespace="528030cc-51b5-44b5-b722-528c6c2fb7e5"/>
    <xsd:import namespace="484c8c59-755d-4516-b8d2-1621b38262b4"/>
    <xsd:import namespace="062ffdfe-c787-49e9-aee6-c22124598f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Categori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4:SharedWithUsers" minOccurs="0"/>
                <xsd:element ref="ns4:SharedWithDetails" minOccurs="0"/>
                <xsd:element ref="ns2:WAVE_x002d_alertsenBestPractices202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8030cc-51b5-44b5-b722-528c6c2fb7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Categorie" ma:index="16" nillable="true" ma:displayName="Categorie" ma:format="Dropdown" ma:internalName="Categori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Veiligheid in cijfers"/>
                    <xsd:enumeration value="Brain Based Safety"/>
                    <xsd:enumeration value="Ongevalsonderzoek"/>
                    <xsd:enumeration value="Beleid en Procedures"/>
                    <xsd:enumeration value="WAVE-waarde Open"/>
                    <xsd:enumeration value="WAVE-waarde Verantwoordelijk"/>
                    <xsd:enumeration value="Veiligheidsprogramma boek"/>
                    <xsd:enumeration value="Huisstijlhandboek"/>
                    <xsd:enumeration value="WAVE-alerts en Best Practises 2022"/>
                    <xsd:enumeration value="WAVE-alerts en Best Practises 2021"/>
                    <xsd:enumeration value="WAVE-alerts en Best Practises 2020"/>
                    <xsd:enumeration value="WAVE-alerts en Best Practises 2019"/>
                    <xsd:enumeration value="WAVE-alerts en Best Practises 2018"/>
                    <xsd:enumeration value="WAVE-alerts en Best Practises 2017"/>
                    <xsd:enumeration value="WAVE-alerts en Best Practises ouder"/>
                    <xsd:enumeration value="Veiligheidsagenda"/>
                    <xsd:enumeration value="Veiligheidskrant"/>
                    <xsd:enumeration value="Laden en lossen"/>
                    <xsd:enumeration value="Reductie aanrijdgevaar"/>
                    <xsd:enumeration value="Snijden"/>
                    <xsd:enumeration value="Hitte"/>
                    <xsd:enumeration value="Trappen"/>
                    <xsd:enumeration value="Werken op hoogte"/>
                    <xsd:enumeration value="Veiligheidsdag 2022"/>
                    <xsd:enumeration value="Veiligheidsdag 2021"/>
                    <xsd:enumeration value="KAM"/>
                    <xsd:enumeration value="WAVE-waarde Actie"/>
                    <xsd:enumeration value="Keuze 28"/>
                    <xsd:enumeration value="Agressie"/>
                    <xsd:enumeration value="WAVE-waarde Leerbereid"/>
                    <xsd:enumeration value="Veiligheidsverhaal"/>
                    <xsd:enumeration value="Veilige start 2023"/>
                    <xsd:enumeration value="WAVE-waarde Consequent"/>
                    <xsd:enumeration value="WAVE-alerts en Best Practises 2023"/>
                    <xsd:enumeration value="Veiligheidsdag 2023"/>
                    <xsd:enumeration value="Constructieve veiligheid BVGO"/>
                    <xsd:enumeration value="WAVE-waarde Respect"/>
                    <xsd:enumeration value="Elektrisch Materieel"/>
                    <xsd:enumeration value="WAVE-waarde Eerlijk"/>
                    <xsd:enumeration value="WAVE-alerts en Best Practises 2024"/>
                    <xsd:enumeration value="Veiligheidsdag 2024"/>
                    <xsd:enumeration value="Keuze 42"/>
                  </xsd:restriction>
                </xsd:simpleType>
              </xsd:element>
            </xsd:sequence>
          </xsd:extension>
        </xsd:complexContent>
      </xsd:complex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1050673b-4c74-4831-8420-66cff89eac1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WAVE_x002d_alertsenBestPractices2024" ma:index="24" nillable="true" ma:displayName="WAVE-alerts en Best Practices 2024" ma:format="Dropdown" ma:internalName="WAVE_x002d_alertsenBestPractices2024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4c8c59-755d-4516-b8d2-1621b38262b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706e99ac-d7cc-43a5-be5b-50337ab62f8e}" ma:internalName="TaxCatchAll" ma:showField="CatchAllData" ma:web="062ffdfe-c787-49e9-aee6-c22124598f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2ffdfe-c787-49e9-aee6-c22124598f10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4c8c59-755d-4516-b8d2-1621b38262b4" xsi:nil="true"/>
    <lcf76f155ced4ddcb4097134ff3c332f xmlns="528030cc-51b5-44b5-b722-528c6c2fb7e5">
      <Terms xmlns="http://schemas.microsoft.com/office/infopath/2007/PartnerControls"/>
    </lcf76f155ced4ddcb4097134ff3c332f>
    <Categorie xmlns="528030cc-51b5-44b5-b722-528c6c2fb7e5">
      <Value>Veiligheidsdag 2024</Value>
    </Categorie>
    <WAVE_x002d_alertsenBestPractices2024 xmlns="528030cc-51b5-44b5-b722-528c6c2fb7e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C14D33-C2D6-48AF-B163-8F2E58358B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8030cc-51b5-44b5-b722-528c6c2fb7e5"/>
    <ds:schemaRef ds:uri="484c8c59-755d-4516-b8d2-1621b38262b4"/>
    <ds:schemaRef ds:uri="062ffdfe-c787-49e9-aee6-c22124598f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D9AA024-6C21-401F-8F6F-E62421FE98DE}">
  <ds:schemaRefs>
    <ds:schemaRef ds:uri="http://schemas.microsoft.com/office/2006/metadata/properties"/>
    <ds:schemaRef ds:uri="http://schemas.microsoft.com/office/infopath/2007/PartnerControls"/>
    <ds:schemaRef ds:uri="508e3145-0529-4d6a-a15f-862d6f4bb661"/>
    <ds:schemaRef ds:uri="b46f7e7e-091b-45fc-b07a-14756525cbd9"/>
    <ds:schemaRef ds:uri="484c8c59-755d-4516-b8d2-1621b38262b4"/>
    <ds:schemaRef ds:uri="528030cc-51b5-44b5-b722-528c6c2fb7e5"/>
  </ds:schemaRefs>
</ds:datastoreItem>
</file>

<file path=customXml/itemProps3.xml><?xml version="1.0" encoding="utf-8"?>
<ds:datastoreItem xmlns:ds="http://schemas.openxmlformats.org/officeDocument/2006/customXml" ds:itemID="{6CB45DFA-CE7A-41B2-BABC-95ECC6AB57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22802</TotalTime>
  <Words>638</Words>
  <Application>Microsoft Office PowerPoint</Application>
  <PresentationFormat>Breedbeeld</PresentationFormat>
  <Paragraphs>136</Paragraphs>
  <Slides>62</Slides>
  <Notes>29</Notes>
  <HiddenSlides>0</HiddenSlides>
  <MMClips>34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62</vt:i4>
      </vt:variant>
    </vt:vector>
  </HeadingPairs>
  <TitlesOfParts>
    <vt:vector size="63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Volkerwessels veiligheidsdag 2023</dc:title>
  <dc:creator>Coen Aukema</dc:creator>
  <cp:lastModifiedBy>Ton Oortgiesen</cp:lastModifiedBy>
  <cp:revision>60</cp:revision>
  <dcterms:created xsi:type="dcterms:W3CDTF">2022-11-23T12:58:52Z</dcterms:created>
  <dcterms:modified xsi:type="dcterms:W3CDTF">2024-04-18T14:40:30Z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0x01010064B4A535ABC5AF4EBA663EBB99F9E108</vt:lpwstr>
  </property>
  <property fmtid="{D5CDD505-2E9C-101B-9397-08002B2CF9AE}" pid="3" name="MediaServiceImageTags">
    <vt:lpwstr/>
  </property>
</Properties>
</file>