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v" ContentType="video/unknown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67"/>
  </p:notesMasterIdLst>
  <p:sldIdLst>
    <p:sldId id="256" r:id="rId5"/>
    <p:sldId id="290" r:id="rId6"/>
    <p:sldId id="294" r:id="rId7"/>
    <p:sldId id="292" r:id="rId8"/>
    <p:sldId id="314" r:id="rId9"/>
    <p:sldId id="358" r:id="rId10"/>
    <p:sldId id="359" r:id="rId11"/>
    <p:sldId id="293" r:id="rId12"/>
    <p:sldId id="306" r:id="rId13"/>
    <p:sldId id="329" r:id="rId14"/>
    <p:sldId id="301" r:id="rId15"/>
    <p:sldId id="302" r:id="rId16"/>
    <p:sldId id="316" r:id="rId17"/>
    <p:sldId id="305" r:id="rId18"/>
    <p:sldId id="328" r:id="rId19"/>
    <p:sldId id="338" r:id="rId20"/>
    <p:sldId id="339" r:id="rId21"/>
    <p:sldId id="315" r:id="rId22"/>
    <p:sldId id="304" r:id="rId23"/>
    <p:sldId id="330" r:id="rId24"/>
    <p:sldId id="340" r:id="rId25"/>
    <p:sldId id="341" r:id="rId26"/>
    <p:sldId id="317" r:id="rId27"/>
    <p:sldId id="308" r:id="rId28"/>
    <p:sldId id="331" r:id="rId29"/>
    <p:sldId id="342" r:id="rId30"/>
    <p:sldId id="343" r:id="rId31"/>
    <p:sldId id="318" r:id="rId32"/>
    <p:sldId id="310" r:id="rId33"/>
    <p:sldId id="333" r:id="rId34"/>
    <p:sldId id="344" r:id="rId35"/>
    <p:sldId id="345" r:id="rId36"/>
    <p:sldId id="320" r:id="rId37"/>
    <p:sldId id="309" r:id="rId38"/>
    <p:sldId id="332" r:id="rId39"/>
    <p:sldId id="346" r:id="rId40"/>
    <p:sldId id="347" r:id="rId41"/>
    <p:sldId id="319" r:id="rId42"/>
    <p:sldId id="311" r:id="rId43"/>
    <p:sldId id="348" r:id="rId44"/>
    <p:sldId id="349" r:id="rId45"/>
    <p:sldId id="321" r:id="rId46"/>
    <p:sldId id="313" r:id="rId47"/>
    <p:sldId id="336" r:id="rId48"/>
    <p:sldId id="350" r:id="rId49"/>
    <p:sldId id="351" r:id="rId50"/>
    <p:sldId id="323" r:id="rId51"/>
    <p:sldId id="312" r:id="rId52"/>
    <p:sldId id="352" r:id="rId53"/>
    <p:sldId id="353" r:id="rId54"/>
    <p:sldId id="322" r:id="rId55"/>
    <p:sldId id="324" r:id="rId56"/>
    <p:sldId id="337" r:id="rId57"/>
    <p:sldId id="354" r:id="rId58"/>
    <p:sldId id="355" r:id="rId59"/>
    <p:sldId id="325" r:id="rId60"/>
    <p:sldId id="326" r:id="rId61"/>
    <p:sldId id="356" r:id="rId62"/>
    <p:sldId id="357" r:id="rId63"/>
    <p:sldId id="327" r:id="rId64"/>
    <p:sldId id="277" r:id="rId65"/>
    <p:sldId id="295" r:id="rId66"/>
  </p:sldIdLst>
  <p:sldSz cx="12192000" cy="6858000"/>
  <p:notesSz cx="6858000" cy="9144000"/>
  <p:embeddedFontLst>
    <p:embeddedFont>
      <p:font typeface="IBM Plex Sans" panose="020B0503050203000203" pitchFamily="34" charset="0"/>
      <p:regular r:id="rId68"/>
      <p:bold r:id="rId69"/>
      <p:italic r:id="rId70"/>
      <p:boldItalic r:id="rId71"/>
    </p:embeddedFont>
    <p:embeddedFont>
      <p:font typeface="IBM Plex Sans Medium" panose="020F0502020204030204" pitchFamily="34" charset="0"/>
      <p:regular r:id="rId72"/>
      <p:italic r:id="rId73"/>
    </p:embeddedFont>
  </p:embeddedFontLst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FFDD00"/>
    <a:srgbClr val="A38E01"/>
    <a:srgbClr val="FF9300"/>
    <a:srgbClr val="E3E3E3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03"/>
    <p:restoredTop sz="92376"/>
  </p:normalViewPr>
  <p:slideViewPr>
    <p:cSldViewPr snapToGrid="0">
      <p:cViewPr varScale="1">
        <p:scale>
          <a:sx n="165" d="100"/>
          <a:sy n="165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font" Target="fonts/font1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font" Target="fonts/font2.fntdata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3.fntdata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font" Target="fonts/font4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B82396-A128-4746-94B2-ED263D85F38F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A45FD6-7169-7B47-8EDA-55FA51EA90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404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2999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843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6974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2725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02113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8567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837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4778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28313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19387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1678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10056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4392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66933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44774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48730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9504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32793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80203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24955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75457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60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2756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9944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6274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4366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819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0485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5854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9203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C0C16-BAA2-E52D-F5D0-53CBEAF0F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C306CF-4835-CE74-04D8-95D37EA2F2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72DF7-FE9A-6A66-4C10-99E0D55D5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0E799-E694-7659-29D0-42F515054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1E85F-8840-5230-8563-D495B66E0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6982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2D453-1E86-846C-2746-556D8185E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22DA9-2B12-9C97-EB53-286CD657F2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C9319-56E3-0856-83FD-1F4712D7E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6500B-6894-5B3A-6A5C-1693851AE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7E118-7D93-7EC2-D41D-A036B651D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7683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40AC36-95B8-EB00-F622-F456D66F41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561BE3-B901-A725-2D8D-611C35943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FEF7E-2235-8F73-1E56-7E75E7204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70CE3-DFC1-6EC4-4572-67663D082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15361-95F8-B1B9-132F-21B098590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7844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media 2">
            <a:extLst>
              <a:ext uri="{FF2B5EF4-FFF2-40B4-BE49-F238E27FC236}">
                <a16:creationId xmlns:a16="http://schemas.microsoft.com/office/drawing/2014/main" id="{B6726AF9-5749-87A2-4D2C-6AD498F06E7E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tIns="0" bIns="0"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70836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CFAB7-508A-E913-3158-EB3C60DC8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9F68E-7B21-CEE0-3630-A20F548B5A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95374-0F4B-20C9-2F70-77F38CC3D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83795-C240-F7C7-77FE-EC92A6591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BBE80-AB84-5728-2262-8AEB280F9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3048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70378-CBBD-118E-EF6C-511C4B424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69FF7-F744-27A5-3A16-3CC934B1B6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0CCCC-73F6-F312-36BC-0D77340A42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6A862A-3A95-F0EB-2623-E4250ECDC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34A8F1-15FA-8B65-3234-ECE446942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37543-2DBE-EA53-C56F-E4F80C165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5594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F9E39-A10C-FEF0-825C-995F220E2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F9AA0-F2EC-FF9F-DB74-6C172AE52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267805-6F57-6348-7909-85772F8836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ED4C5F-39D1-6161-1B0C-8AD0E209F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33907F-B8A9-90B2-686B-254DA4DE87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8E255D-234C-4B5F-FC65-46074EC7A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63CE7E-D1A9-08D7-44AE-231A9A129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0F0A19-4A6B-A173-A51C-D199D9CA5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6208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85B2E-EB17-6B2C-DF45-7F89762B0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B2E76B-4AC0-C94C-0B18-C7FFA741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2B1494-E336-7254-14D2-BE7910D8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BFE33-6773-F243-6B6B-64FA48242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919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7E0155-4381-7C5E-09A2-87DF57589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86E846-47DD-235D-17EF-44118B20C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1A78F-5223-4A7B-CBD3-E6E7AB100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7360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33571-8DD5-CBA0-1F74-733FC2F80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3B37C-D572-F2B9-E1F6-37795B8A7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93B868-160C-A3BB-742F-354A66D637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5DD060-FB22-4499-F992-F5DF050A5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4A008E-E8CF-F342-2B14-E5CF83EE9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8AC47E-71D0-4319-4099-72E30A9F2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8694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B401A-28CB-03E8-EC2A-C5F967D43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0FF1E1-E535-34A3-7303-277812A54F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F7F179-2673-D6A3-FD93-AE463A4151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A3FF6-6DBC-3BAE-E9BB-E89B8707C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EDA75-BC63-5AA6-BCA0-5ED351BE6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63F263-44B1-4D48-DBDC-CC7C8658F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6802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145621-0001-E57C-B666-5B7B48A66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A5502-AEDA-D2F7-029A-E999EE7F0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9230F-2202-3D7C-C3C2-73C754CDF5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85761-B560-CB5E-479F-82BB7C182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609EC-C468-AA6E-6580-83398CB7DD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4263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7.png"/><Relationship Id="rId7" Type="http://schemas.openxmlformats.org/officeDocument/2006/relationships/image" Target="../media/image4.svg"/><Relationship Id="rId12" Type="http://schemas.openxmlformats.org/officeDocument/2006/relationships/image" Target="../media/image13.sv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22.png"/><Relationship Id="rId10" Type="http://schemas.openxmlformats.org/officeDocument/2006/relationships/image" Target="../media/image11.svg"/><Relationship Id="rId4" Type="http://schemas.openxmlformats.org/officeDocument/2006/relationships/image" Target="../media/image18.sv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28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9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2.png"/><Relationship Id="rId3" Type="http://schemas.openxmlformats.org/officeDocument/2006/relationships/image" Target="../media/image31.jpg"/><Relationship Id="rId7" Type="http://schemas.openxmlformats.org/officeDocument/2006/relationships/image" Target="../media/image10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4.svg"/><Relationship Id="rId10" Type="http://schemas.openxmlformats.org/officeDocument/2006/relationships/image" Target="../media/image13.sv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34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38.pn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2.png"/><Relationship Id="rId3" Type="http://schemas.openxmlformats.org/officeDocument/2006/relationships/image" Target="../media/image41.jpg"/><Relationship Id="rId7" Type="http://schemas.openxmlformats.org/officeDocument/2006/relationships/image" Target="../media/image10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4.svg"/><Relationship Id="rId10" Type="http://schemas.openxmlformats.org/officeDocument/2006/relationships/image" Target="../media/image13.sv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2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43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4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46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7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48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9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51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2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53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5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7.png"/><Relationship Id="rId7" Type="http://schemas.openxmlformats.org/officeDocument/2006/relationships/image" Target="../media/image4.svg"/><Relationship Id="rId12" Type="http://schemas.openxmlformats.org/officeDocument/2006/relationships/image" Target="../media/image13.sv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22.png"/><Relationship Id="rId10" Type="http://schemas.openxmlformats.org/officeDocument/2006/relationships/image" Target="../media/image11.svg"/><Relationship Id="rId4" Type="http://schemas.openxmlformats.org/officeDocument/2006/relationships/image" Target="../media/image18.sv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pening_animation (1)">
            <a:hlinkClick r:id="" action="ppaction://media"/>
            <a:extLst>
              <a:ext uri="{FF2B5EF4-FFF2-40B4-BE49-F238E27FC236}">
                <a16:creationId xmlns:a16="http://schemas.microsoft.com/office/drawing/2014/main" id="{9F597898-0C26-1654-F19D-BC0EE45673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84913" y="-2982454"/>
            <a:ext cx="19601463" cy="11025823"/>
          </a:xfrm>
          <a:prstGeom prst="rect">
            <a:avLst/>
          </a:prstGeom>
        </p:spPr>
      </p:pic>
      <p:pic>
        <p:nvPicPr>
          <p:cNvPr id="2" name="Graphic 5">
            <a:extLst>
              <a:ext uri="{FF2B5EF4-FFF2-40B4-BE49-F238E27FC236}">
                <a16:creationId xmlns:a16="http://schemas.microsoft.com/office/drawing/2014/main" id="{6F6583D5-60F6-BBA0-BD28-F390F182379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699" cy="352137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64C6098-6FCC-608B-88DD-48BA65651D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2F4DFFED-155A-1103-AB6C-BE62466716C7}"/>
              </a:ext>
            </a:extLst>
          </p:cNvPr>
          <p:cNvSpPr/>
          <p:nvPr/>
        </p:nvSpPr>
        <p:spPr>
          <a:xfrm>
            <a:off x="-1383323" y="6858000"/>
            <a:ext cx="16048892" cy="2258862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90FA089D-4E11-69E4-66EA-155F4A106FED}"/>
              </a:ext>
            </a:extLst>
          </p:cNvPr>
          <p:cNvSpPr/>
          <p:nvPr/>
        </p:nvSpPr>
        <p:spPr>
          <a:xfrm>
            <a:off x="12192000" y="-1596512"/>
            <a:ext cx="4452938" cy="10869100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834B6BBD-2A38-FB64-3409-7C2B36707F2E}"/>
              </a:ext>
            </a:extLst>
          </p:cNvPr>
          <p:cNvSpPr/>
          <p:nvPr/>
        </p:nvSpPr>
        <p:spPr>
          <a:xfrm>
            <a:off x="-559410" y="-2366603"/>
            <a:ext cx="16048892" cy="2258862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276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4F3626A-9E6B-9D36-FB80-488A6830FB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1035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297466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25888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2293377"/>
            <a:ext cx="5148072" cy="2271246"/>
            <a:chOff x="3521964" y="1233645"/>
            <a:chExt cx="5148072" cy="2271246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2271246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How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would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like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learn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from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 WAVE report?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Can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give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example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of a report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from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which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learned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lesson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711444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>
                  <a:effectLst/>
                  <a:latin typeface="IBM Plex Sans Medium" panose="020F0502020204030204" pitchFamily="34" charset="0"/>
                </a:rPr>
                <a:t>Question</a:t>
              </a: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495907" y="5956919"/>
            <a:ext cx="5200184" cy="640515"/>
            <a:chOff x="2731477" y="3989642"/>
            <a:chExt cx="5200184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0" y="3989642"/>
              <a:ext cx="4101471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WAVE </a:t>
              </a:r>
              <a:r>
                <a:rPr lang="nl-NL" b="1" dirty="0" err="1">
                  <a:latin typeface="IBM Plex Sans" panose="020B0503050203000203" pitchFamily="34" charset="0"/>
                </a:rPr>
                <a:t>value</a:t>
              </a:r>
              <a:r>
                <a:rPr lang="nl-NL" b="1" dirty="0">
                  <a:latin typeface="IBM Plex Sans" panose="020B0503050203000203" pitchFamily="34" charset="0"/>
                </a:rPr>
                <a:t>: </a:t>
              </a:r>
              <a:r>
                <a:rPr lang="nl-NL" sz="1800" b="1" dirty="0" err="1">
                  <a:latin typeface="IBM Plex Sans" panose="020B0503050203000203" pitchFamily="34" charset="0"/>
                </a:rPr>
                <a:t>Willingness</a:t>
              </a:r>
              <a:r>
                <a:rPr lang="nl-NL" sz="1800" b="1" dirty="0">
                  <a:latin typeface="IBM Plex Sans" panose="020B0503050203000203" pitchFamily="34" charset="0"/>
                </a:rPr>
                <a:t> </a:t>
              </a:r>
              <a:r>
                <a:rPr lang="nl-NL" sz="1800" b="1" dirty="0" err="1">
                  <a:latin typeface="IBM Plex Sans" panose="020B0503050203000203" pitchFamily="34" charset="0"/>
                </a:rPr>
                <a:t>to</a:t>
              </a:r>
              <a:r>
                <a:rPr lang="nl-NL" sz="1800" b="1" dirty="0">
                  <a:latin typeface="IBM Plex Sans" panose="020B0503050203000203" pitchFamily="34" charset="0"/>
                </a:rPr>
                <a:t> </a:t>
              </a:r>
              <a:r>
                <a:rPr lang="nl-NL" sz="1800" b="1" dirty="0" err="1">
                  <a:latin typeface="IBM Plex Sans" panose="020B0503050203000203" pitchFamily="34" charset="0"/>
                </a:rPr>
                <a:t>learn</a:t>
              </a:r>
              <a:endParaRPr lang="nl-NL" b="1" dirty="0">
                <a:effectLst/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106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2091910" y="3989642"/>
            <a:ext cx="8008179" cy="979069"/>
            <a:chOff x="2243469" y="3989642"/>
            <a:chExt cx="8008179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6421458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>
                  <a:latin typeface="IBM Plex Sans" panose="020B0503050203000203" pitchFamily="34" charset="0"/>
                </a:rPr>
                <a:t>WAVE </a:t>
              </a:r>
              <a:r>
                <a:rPr lang="nl-NL" sz="4000" b="1" dirty="0" err="1">
                  <a:latin typeface="IBM Plex Sans" panose="020B0503050203000203" pitchFamily="34" charset="0"/>
                </a:rPr>
                <a:t>value</a:t>
              </a:r>
              <a:r>
                <a:rPr lang="nl-NL" sz="4000" b="1" dirty="0">
                  <a:latin typeface="IBM Plex Sans" panose="020B0503050203000203" pitchFamily="34" charset="0"/>
                </a:rPr>
                <a:t>: Consistent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3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CEQUENT_VEILIGHEIDSDAG_EN.mp4">
            <a:hlinkClick r:id="" action="ppaction://media"/>
            <a:extLst>
              <a:ext uri="{FF2B5EF4-FFF2-40B4-BE49-F238E27FC236}">
                <a16:creationId xmlns:a16="http://schemas.microsoft.com/office/drawing/2014/main" id="{9235C3C1-1C26-8C68-14EF-2FE1316FED39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788" y="0"/>
            <a:ext cx="11020425" cy="6858000"/>
          </a:xfrm>
        </p:spPr>
      </p:pic>
    </p:spTree>
    <p:extLst>
      <p:ext uri="{BB962C8B-B14F-4D97-AF65-F5344CB8AC3E}">
        <p14:creationId xmlns:p14="http://schemas.microsoft.com/office/powerpoint/2010/main" val="12551506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28287268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43987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2293377"/>
            <a:ext cx="5148072" cy="2271246"/>
            <a:chOff x="3521964" y="1233645"/>
            <a:chExt cx="5148072" cy="2271246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2271246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Safety is part of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everything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we do.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What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have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done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lately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improve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safety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and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what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more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could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have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done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711444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>
                  <a:effectLst/>
                  <a:latin typeface="IBM Plex Sans Medium" panose="020F0502020204030204" pitchFamily="34" charset="0"/>
                </a:rPr>
                <a:t>Question</a:t>
              </a: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993070" y="5956919"/>
            <a:ext cx="4205858" cy="640515"/>
            <a:chOff x="2731477" y="3989642"/>
            <a:chExt cx="4205858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3107144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WAVE </a:t>
              </a:r>
              <a:r>
                <a:rPr lang="nl-NL" b="1" dirty="0" err="1">
                  <a:latin typeface="IBM Plex Sans" panose="020B0503050203000203" pitchFamily="34" charset="0"/>
                </a:rPr>
                <a:t>value</a:t>
              </a:r>
              <a:r>
                <a:rPr lang="nl-NL" b="1" dirty="0">
                  <a:latin typeface="IBM Plex Sans" panose="020B0503050203000203" pitchFamily="34" charset="0"/>
                </a:rPr>
                <a:t>: </a:t>
              </a:r>
              <a:r>
                <a:rPr lang="nl-NL" sz="1800" b="1" dirty="0">
                  <a:latin typeface="IBM Plex Sans" panose="020B0503050203000203" pitchFamily="34" charset="0"/>
                </a:rPr>
                <a:t>Consistent</a:t>
              </a:r>
              <a:endParaRPr lang="nl-NL" b="1" dirty="0">
                <a:effectLst/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726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2674617" y="3989642"/>
            <a:ext cx="6842766" cy="979069"/>
            <a:chOff x="2243469" y="3989642"/>
            <a:chExt cx="6842766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5256045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>
                  <a:latin typeface="IBM Plex Sans" panose="020B0503050203000203" pitchFamily="34" charset="0"/>
                </a:rPr>
                <a:t>WAVE </a:t>
              </a:r>
              <a:r>
                <a:rPr lang="nl-NL" sz="4000" b="1" dirty="0" err="1">
                  <a:latin typeface="IBM Plex Sans" panose="020B0503050203000203" pitchFamily="34" charset="0"/>
                </a:rPr>
                <a:t>value</a:t>
              </a:r>
              <a:r>
                <a:rPr lang="nl-NL" sz="4000" b="1" dirty="0">
                  <a:latin typeface="IBM Plex Sans" panose="020B0503050203000203" pitchFamily="34" charset="0"/>
                </a:rPr>
                <a:t>: Action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1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W -VEILIGHEIDSDAG 2024 INTRO - EN.mp4">
            <a:hlinkClick r:id="" action="ppaction://media"/>
            <a:extLst>
              <a:ext uri="{FF2B5EF4-FFF2-40B4-BE49-F238E27FC236}">
                <a16:creationId xmlns:a16="http://schemas.microsoft.com/office/drawing/2014/main" id="{B08767B7-182E-1300-5343-F2F0A8942BA2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863" y="0"/>
            <a:ext cx="11344275" cy="6858000"/>
          </a:xfrm>
        </p:spPr>
      </p:pic>
    </p:spTree>
    <p:extLst>
      <p:ext uri="{BB962C8B-B14F-4D97-AF65-F5344CB8AC3E}">
        <p14:creationId xmlns:p14="http://schemas.microsoft.com/office/powerpoint/2010/main" val="491390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E5BA91E-8A99-1020-42DD-8700A32B0C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23320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3506685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01615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4226093" y="5956919"/>
            <a:ext cx="3739813" cy="640515"/>
            <a:chOff x="2731477" y="3989642"/>
            <a:chExt cx="3739813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2" y="3989642"/>
              <a:ext cx="2641098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WAVE </a:t>
              </a:r>
              <a:r>
                <a:rPr lang="nl-NL" b="1" dirty="0" err="1">
                  <a:latin typeface="IBM Plex Sans" panose="020B0503050203000203" pitchFamily="34" charset="0"/>
                </a:rPr>
                <a:t>value</a:t>
              </a:r>
              <a:r>
                <a:rPr lang="nl-NL" b="1" dirty="0">
                  <a:latin typeface="IBM Plex Sans" panose="020B0503050203000203" pitchFamily="34" charset="0"/>
                </a:rPr>
                <a:t>: </a:t>
              </a:r>
              <a:r>
                <a:rPr lang="nl-NL" sz="1800" b="1" dirty="0">
                  <a:latin typeface="IBM Plex Sans" panose="020B0503050203000203" pitchFamily="34" charset="0"/>
                </a:rPr>
                <a:t>Action</a:t>
              </a:r>
              <a:endParaRPr lang="nl-NL" b="1" dirty="0">
                <a:effectLst/>
                <a:latin typeface="IBM Plex Sans" panose="020B0503050203000203" pitchFamily="34" charset="0"/>
              </a:endParaRPr>
            </a:p>
          </p:txBody>
        </p:sp>
      </p:grpSp>
      <p:grpSp>
        <p:nvGrpSpPr>
          <p:cNvPr id="18" name="Groep 17">
            <a:extLst>
              <a:ext uri="{FF2B5EF4-FFF2-40B4-BE49-F238E27FC236}">
                <a16:creationId xmlns:a16="http://schemas.microsoft.com/office/drawing/2014/main" id="{41176C29-C935-0B9D-CFE1-35EB63196D48}"/>
              </a:ext>
            </a:extLst>
          </p:cNvPr>
          <p:cNvGrpSpPr/>
          <p:nvPr/>
        </p:nvGrpSpPr>
        <p:grpSpPr>
          <a:xfrm>
            <a:off x="3036000" y="1323881"/>
            <a:ext cx="6120001" cy="4210238"/>
            <a:chOff x="3521963" y="1233645"/>
            <a:chExt cx="6120001" cy="4210238"/>
          </a:xfrm>
        </p:grpSpPr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9F2EAFEC-B989-953C-AE04-7A0D5B48FA95}"/>
                </a:ext>
              </a:extLst>
            </p:cNvPr>
            <p:cNvSpPr txBox="1"/>
            <p:nvPr/>
          </p:nvSpPr>
          <p:spPr>
            <a:xfrm>
              <a:off x="3521963" y="1233645"/>
              <a:ext cx="6120000" cy="4210238"/>
            </a:xfrm>
            <a:prstGeom prst="rect">
              <a:avLst/>
            </a:prstGeom>
            <a:blipFill dpi="0" rotWithShape="1"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During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 risk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session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in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design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phase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have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feeling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that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one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of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risks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is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not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being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taken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seriously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seem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only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one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who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gives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risk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serious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consideration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mention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that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have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feeling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that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is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not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being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taken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seriously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but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group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still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does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not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recognise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danger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remember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from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previous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project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that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this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resulted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in 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serious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accident. </a:t>
              </a:r>
            </a:p>
            <a:p>
              <a:endParaRPr lang="nl-NL" i="1" dirty="0">
                <a:effectLst/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What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do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do?</a:t>
              </a:r>
            </a:p>
          </p:txBody>
        </p:sp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9A6DA6AF-0861-FE7D-4579-39E8425FA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0568F4E3-7795-6EFB-07AF-6782B46E1FA8}"/>
                </a:ext>
              </a:extLst>
            </p:cNvPr>
            <p:cNvSpPr txBox="1"/>
            <p:nvPr/>
          </p:nvSpPr>
          <p:spPr>
            <a:xfrm>
              <a:off x="8683370" y="1233645"/>
              <a:ext cx="958594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>
                  <a:effectLst/>
                  <a:latin typeface="IBM Plex Sans Medium" panose="020F0502020204030204" pitchFamily="34" charset="0"/>
                </a:rPr>
                <a:t>Dilemma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391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1917132" y="3989642"/>
            <a:ext cx="8357735" cy="979069"/>
            <a:chOff x="2243469" y="3989642"/>
            <a:chExt cx="8357735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6771014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>
                  <a:latin typeface="IBM Plex Sans" panose="020B0503050203000203" pitchFamily="34" charset="0"/>
                </a:rPr>
                <a:t>WAVE </a:t>
              </a:r>
              <a:r>
                <a:rPr lang="nl-NL" sz="4000" b="1" dirty="0" err="1">
                  <a:latin typeface="IBM Plex Sans" panose="020B0503050203000203" pitchFamily="34" charset="0"/>
                </a:rPr>
                <a:t>value</a:t>
              </a:r>
              <a:r>
                <a:rPr lang="nl-NL" sz="4000" b="1" dirty="0">
                  <a:latin typeface="IBM Plex Sans" panose="020B0503050203000203" pitchFamily="34" charset="0"/>
                </a:rPr>
                <a:t>: </a:t>
              </a:r>
              <a:r>
                <a:rPr lang="nl-NL" sz="4000" b="1" dirty="0" err="1">
                  <a:latin typeface="IBM Plex Sans" panose="020B0503050203000203" pitchFamily="34" charset="0"/>
                </a:rPr>
                <a:t>Responsible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3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ERANTWOORDELIJK_VEILIGHEIDSDAG_EN.mp4">
            <a:hlinkClick r:id="" action="ppaction://media"/>
            <a:extLst>
              <a:ext uri="{FF2B5EF4-FFF2-40B4-BE49-F238E27FC236}">
                <a16:creationId xmlns:a16="http://schemas.microsoft.com/office/drawing/2014/main" id="{6D54C91F-4DF6-237B-840B-212A44B1194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0"/>
            <a:ext cx="11430000" cy="6858000"/>
          </a:xfrm>
        </p:spPr>
      </p:pic>
    </p:spTree>
    <p:extLst>
      <p:ext uri="{BB962C8B-B14F-4D97-AF65-F5344CB8AC3E}">
        <p14:creationId xmlns:p14="http://schemas.microsoft.com/office/powerpoint/2010/main" val="2572140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16218296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28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17470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7E83A682-B614-3067-9D92-ABBBB43ED01A}"/>
              </a:ext>
            </a:extLst>
          </p:cNvPr>
          <p:cNvGrpSpPr/>
          <p:nvPr/>
        </p:nvGrpSpPr>
        <p:grpSpPr>
          <a:xfrm>
            <a:off x="3521382" y="2293200"/>
            <a:ext cx="5149236" cy="2271246"/>
            <a:chOff x="3520800" y="2293200"/>
            <a:chExt cx="5149236" cy="2271246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0800" y="2293200"/>
              <a:ext cx="5148071" cy="2271246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Have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ever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done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something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make 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situation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safer?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If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what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did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do?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2439681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710280" y="2293377"/>
              <a:ext cx="959756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>
                  <a:effectLst/>
                  <a:latin typeface="IBM Plex Sans Medium" panose="020F0502020204030204" pitchFamily="34" charset="0"/>
                </a:rPr>
                <a:t>Question</a:t>
              </a: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911377" y="5956919"/>
            <a:ext cx="4368080" cy="640515"/>
            <a:chOff x="2731477" y="3989642"/>
            <a:chExt cx="4368080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0" y="3989642"/>
              <a:ext cx="3269367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WAVE </a:t>
              </a:r>
              <a:r>
                <a:rPr lang="nl-NL" b="1" dirty="0" err="1">
                  <a:latin typeface="IBM Plex Sans" panose="020B0503050203000203" pitchFamily="34" charset="0"/>
                </a:rPr>
                <a:t>value</a:t>
              </a:r>
              <a:r>
                <a:rPr lang="nl-NL" b="1" dirty="0">
                  <a:latin typeface="IBM Plex Sans" panose="020B0503050203000203" pitchFamily="34" charset="0"/>
                </a:rPr>
                <a:t>: </a:t>
              </a:r>
              <a:r>
                <a:rPr lang="nl-NL" sz="1800" b="1" dirty="0" err="1">
                  <a:latin typeface="IBM Plex Sans" panose="020B0503050203000203" pitchFamily="34" charset="0"/>
                </a:rPr>
                <a:t>Responsible</a:t>
              </a:r>
              <a:endParaRPr lang="nl-NL" b="1" dirty="0">
                <a:effectLst/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918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2963138" y="3989642"/>
            <a:ext cx="6265724" cy="979069"/>
            <a:chOff x="2243469" y="3989642"/>
            <a:chExt cx="6265724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1" y="3989642"/>
              <a:ext cx="4679002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>
                  <a:latin typeface="IBM Plex Sans" panose="020B0503050203000203" pitchFamily="34" charset="0"/>
                </a:rPr>
                <a:t>WAVE </a:t>
              </a:r>
              <a:r>
                <a:rPr lang="nl-NL" sz="4000" b="1" dirty="0" err="1">
                  <a:latin typeface="IBM Plex Sans" panose="020B0503050203000203" pitchFamily="34" charset="0"/>
                </a:rPr>
                <a:t>value</a:t>
              </a:r>
              <a:r>
                <a:rPr lang="nl-NL" sz="4000" b="1" dirty="0">
                  <a:latin typeface="IBM Plex Sans" panose="020B0503050203000203" pitchFamily="34" charset="0"/>
                </a:rPr>
                <a:t>: Fair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0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1" y="1339"/>
            <a:ext cx="12192000" cy="685532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699" cy="3521375"/>
          </a:xfrm>
          <a:prstGeom prst="rect">
            <a:avLst/>
          </a:prstGeom>
        </p:spPr>
      </p:pic>
      <p:grpSp>
        <p:nvGrpSpPr>
          <p:cNvPr id="19" name="Groep 18">
            <a:extLst>
              <a:ext uri="{FF2B5EF4-FFF2-40B4-BE49-F238E27FC236}">
                <a16:creationId xmlns:a16="http://schemas.microsoft.com/office/drawing/2014/main" id="{54035C80-924D-0D0A-8351-272902889A57}"/>
              </a:ext>
            </a:extLst>
          </p:cNvPr>
          <p:cNvGrpSpPr/>
          <p:nvPr/>
        </p:nvGrpSpPr>
        <p:grpSpPr>
          <a:xfrm>
            <a:off x="349102" y="3540914"/>
            <a:ext cx="11696291" cy="3204733"/>
            <a:chOff x="349102" y="3540914"/>
            <a:chExt cx="11696291" cy="3204733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9138F5A1-78EB-2896-97F3-1450A7C0C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143693" y="6605947"/>
              <a:ext cx="901700" cy="139700"/>
            </a:xfrm>
            <a:prstGeom prst="rect">
              <a:avLst/>
            </a:prstGeom>
          </p:spPr>
        </p:pic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E31CB30C-437B-ADDF-9CE7-D83FA7343564}"/>
                </a:ext>
              </a:extLst>
            </p:cNvPr>
            <p:cNvSpPr txBox="1"/>
            <p:nvPr/>
          </p:nvSpPr>
          <p:spPr>
            <a:xfrm>
              <a:off x="349102" y="3540914"/>
              <a:ext cx="11493795" cy="2818943"/>
            </a:xfrm>
            <a:prstGeom prst="rect">
              <a:avLst/>
            </a:prstGeom>
            <a:blipFill dpi="0" rotWithShape="1"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tile tx="0" ty="0" sx="100000" sy="100000" flip="none" algn="bl"/>
            </a:blipFill>
          </p:spPr>
          <p:txBody>
            <a:bodyPr wrap="square" lIns="576000" tIns="1080000" rIns="576000" bIns="1188000" rtlCol="0">
              <a:spAutoFit/>
            </a:bodyPr>
            <a:lstStyle/>
            <a:p>
              <a:pPr algn="ctr"/>
              <a:r>
                <a:rPr lang="nl-NL" sz="3200" dirty="0" err="1">
                  <a:effectLst/>
                  <a:latin typeface="IBM Plex Sans" panose="020B0503050203000203" pitchFamily="34" charset="0"/>
                </a:rPr>
                <a:t>From</a:t>
              </a:r>
              <a:r>
                <a:rPr lang="nl-NL" sz="3200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sz="3200" i="1" dirty="0">
                  <a:effectLst/>
                  <a:latin typeface="IBM Plex Sans" panose="020B0503050203000203" pitchFamily="34" charset="0"/>
                </a:rPr>
                <a:t>bingo! </a:t>
              </a:r>
              <a:r>
                <a:rPr lang="nl-NL" sz="3200" dirty="0">
                  <a:effectLst/>
                  <a:latin typeface="IBM Plex Sans" panose="020B0503050203000203" pitchFamily="34" charset="0"/>
                </a:rPr>
                <a:t>An accident, </a:t>
              </a:r>
              <a:r>
                <a:rPr lang="nl-NL" sz="3200" dirty="0" err="1">
                  <a:effectLst/>
                  <a:latin typeface="IBM Plex Sans" panose="020B0503050203000203" pitchFamily="34" charset="0"/>
                </a:rPr>
                <a:t>to</a:t>
              </a:r>
              <a:r>
                <a:rPr lang="nl-NL" sz="3200" dirty="0">
                  <a:effectLst/>
                  <a:latin typeface="IBM Plex Sans" panose="020B0503050203000203" pitchFamily="34" charset="0"/>
                </a:rPr>
                <a:t>:</a:t>
              </a:r>
            </a:p>
          </p:txBody>
        </p:sp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3037A671-B415-04DC-DF95-F5AE2ED65D2F}"/>
                </a:ext>
              </a:extLst>
            </p:cNvPr>
            <p:cNvSpPr txBox="1"/>
            <p:nvPr/>
          </p:nvSpPr>
          <p:spPr>
            <a:xfrm>
              <a:off x="349102" y="3540914"/>
              <a:ext cx="11493795" cy="5481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tIns="180000" bIns="180000" rtlCol="0">
              <a:spAutoFit/>
            </a:bodyPr>
            <a:lstStyle/>
            <a:p>
              <a:pPr algn="ctr"/>
              <a:r>
                <a:rPr lang="nl-NL" sz="1200" spc="300" dirty="0">
                  <a:solidFill>
                    <a:schemeClr val="bg1"/>
                  </a:solidFill>
                  <a:effectLst/>
                  <a:latin typeface="IBM Plex Sans" panose="020B0503050203000203" pitchFamily="34" charset="0"/>
                </a:rPr>
                <a:t>WORKING SAFELY TOGETHER, YOU CAN MAKE THE DIFFERENCE</a:t>
              </a:r>
            </a:p>
          </p:txBody>
        </p:sp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799C43D2-53DC-B859-4329-14631540D691}"/>
                </a:ext>
              </a:extLst>
            </p:cNvPr>
            <p:cNvGrpSpPr/>
            <p:nvPr/>
          </p:nvGrpSpPr>
          <p:grpSpPr>
            <a:xfrm>
              <a:off x="751668" y="5144231"/>
              <a:ext cx="10678331" cy="615553"/>
              <a:chOff x="751668" y="5249738"/>
              <a:chExt cx="10678331" cy="615553"/>
            </a:xfrm>
          </p:grpSpPr>
          <p:cxnSp>
            <p:nvCxnSpPr>
              <p:cNvPr id="9" name="Rechte verbindingslijn 8">
                <a:extLst>
                  <a:ext uri="{FF2B5EF4-FFF2-40B4-BE49-F238E27FC236}">
                    <a16:creationId xmlns:a16="http://schemas.microsoft.com/office/drawing/2014/main" id="{C960BBE0-8D1D-F52E-F008-92DC57FFFD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17158" y="5758753"/>
                <a:ext cx="8718698" cy="0"/>
              </a:xfrm>
              <a:prstGeom prst="line">
                <a:avLst/>
              </a:prstGeom>
              <a:ln w="203200">
                <a:solidFill>
                  <a:srgbClr val="FFDD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D88AB78B-8C8D-2FF0-2B28-585C0CF346D6}"/>
                  </a:ext>
                </a:extLst>
              </p:cNvPr>
              <p:cNvSpPr txBox="1"/>
              <p:nvPr/>
            </p:nvSpPr>
            <p:spPr>
              <a:xfrm>
                <a:off x="751668" y="5249738"/>
                <a:ext cx="10678331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nl-NL" sz="4000" b="1" i="1" dirty="0">
                    <a:latin typeface="IBM Plex Sans" panose="020B0503050203000203" pitchFamily="34" charset="0"/>
                  </a:rPr>
                  <a:t>Bingo! </a:t>
                </a:r>
                <a:r>
                  <a:rPr lang="nl-NL" sz="4000" b="1" dirty="0" err="1">
                    <a:latin typeface="IBM Plex Sans" panose="020B0503050203000203" pitchFamily="34" charset="0"/>
                  </a:rPr>
                  <a:t>Now</a:t>
                </a:r>
                <a:r>
                  <a:rPr lang="nl-NL" sz="4000" b="1" dirty="0">
                    <a:latin typeface="IBM Plex Sans" panose="020B0503050203000203" pitchFamily="34" charset="0"/>
                  </a:rPr>
                  <a:t> I </a:t>
                </a:r>
                <a:r>
                  <a:rPr lang="nl-NL" sz="4000" b="1" dirty="0" err="1">
                    <a:latin typeface="IBM Plex Sans" panose="020B0503050203000203" pitchFamily="34" charset="0"/>
                  </a:rPr>
                  <a:t>can</a:t>
                </a:r>
                <a:r>
                  <a:rPr lang="nl-NL" sz="4000" b="1" dirty="0">
                    <a:latin typeface="IBM Plex Sans" panose="020B0503050203000203" pitchFamily="34" charset="0"/>
                  </a:rPr>
                  <a:t> make </a:t>
                </a:r>
                <a:r>
                  <a:rPr lang="nl-NL" sz="4000" b="1" dirty="0" err="1">
                    <a:latin typeface="IBM Plex Sans" panose="020B0503050203000203" pitchFamily="34" charset="0"/>
                  </a:rPr>
                  <a:t>the</a:t>
                </a:r>
                <a:r>
                  <a:rPr lang="nl-NL" sz="4000" b="1" dirty="0">
                    <a:latin typeface="IBM Plex Sans" panose="020B0503050203000203" pitchFamily="34" charset="0"/>
                  </a:rPr>
                  <a:t> </a:t>
                </a:r>
                <a:r>
                  <a:rPr lang="nl-NL" sz="4000" b="1" dirty="0" err="1">
                    <a:latin typeface="IBM Plex Sans" panose="020B0503050203000203" pitchFamily="34" charset="0"/>
                  </a:rPr>
                  <a:t>difference</a:t>
                </a:r>
                <a:endParaRPr lang="nl-NL" sz="4000" b="1" dirty="0">
                  <a:latin typeface="IBM Plex Sans" panose="020B050305020300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611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3DF8FFC-AA8A-7491-FCA9-1ECEF70F6C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81A7F2C-25F3-D471-86F6-F273EC70BF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23212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2756934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33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33628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2016378"/>
            <a:ext cx="5148072" cy="2825243"/>
            <a:chOff x="3521964" y="1233645"/>
            <a:chExt cx="5148072" cy="2825243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2825243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During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which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situations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would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consider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whether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or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not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report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something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not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harm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yourself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or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others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Please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explain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answer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711444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>
                  <a:effectLst/>
                  <a:latin typeface="IBM Plex Sans Medium" panose="020F0502020204030204" pitchFamily="34" charset="0"/>
                </a:rPr>
                <a:t>Question</a:t>
              </a: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4362817" y="5956919"/>
            <a:ext cx="3466363" cy="640515"/>
            <a:chOff x="2731477" y="3989642"/>
            <a:chExt cx="3466363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2367649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WAVE </a:t>
              </a:r>
              <a:r>
                <a:rPr lang="nl-NL" b="1" dirty="0" err="1">
                  <a:latin typeface="IBM Plex Sans" panose="020B0503050203000203" pitchFamily="34" charset="0"/>
                </a:rPr>
                <a:t>value</a:t>
              </a:r>
              <a:r>
                <a:rPr lang="nl-NL" b="1" dirty="0">
                  <a:latin typeface="IBM Plex Sans" panose="020B0503050203000203" pitchFamily="34" charset="0"/>
                </a:rPr>
                <a:t>: </a:t>
              </a:r>
              <a:r>
                <a:rPr lang="nl-NL" sz="1800" b="1" dirty="0">
                  <a:latin typeface="IBM Plex Sans" panose="020B0503050203000203" pitchFamily="34" charset="0"/>
                </a:rPr>
                <a:t>Fair</a:t>
              </a:r>
              <a:endParaRPr lang="nl-NL" b="1" dirty="0">
                <a:effectLst/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691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2788326" y="3989642"/>
            <a:ext cx="6615347" cy="979069"/>
            <a:chOff x="2243469" y="3989642"/>
            <a:chExt cx="6615347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1" y="3989642"/>
              <a:ext cx="5028625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>
                  <a:latin typeface="IBM Plex Sans" panose="020B0503050203000203" pitchFamily="34" charset="0"/>
                </a:rPr>
                <a:t>WAVE </a:t>
              </a:r>
              <a:r>
                <a:rPr lang="nl-NL" sz="4000" b="1" dirty="0" err="1">
                  <a:latin typeface="IBM Plex Sans" panose="020B0503050203000203" pitchFamily="34" charset="0"/>
                </a:rPr>
                <a:t>value</a:t>
              </a:r>
              <a:r>
                <a:rPr lang="nl-NL" sz="4000" b="1" dirty="0">
                  <a:latin typeface="IBM Plex Sans" panose="020B0503050203000203" pitchFamily="34" charset="0"/>
                </a:rPr>
                <a:t>: Open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1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PEN_VEILIGHEIDSDAG_EN.mp4">
            <a:hlinkClick r:id="" action="ppaction://media"/>
            <a:extLst>
              <a:ext uri="{FF2B5EF4-FFF2-40B4-BE49-F238E27FC236}">
                <a16:creationId xmlns:a16="http://schemas.microsoft.com/office/drawing/2014/main" id="{5678C18C-8F32-1D96-29C4-E2F650870A72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7700" y="0"/>
            <a:ext cx="10896600" cy="6858000"/>
          </a:xfrm>
        </p:spPr>
      </p:pic>
    </p:spTree>
    <p:extLst>
      <p:ext uri="{BB962C8B-B14F-4D97-AF65-F5344CB8AC3E}">
        <p14:creationId xmlns:p14="http://schemas.microsoft.com/office/powerpoint/2010/main" val="31902103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12090822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48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98551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4275391" y="5956919"/>
            <a:ext cx="3641217" cy="640515"/>
            <a:chOff x="2731477" y="3989642"/>
            <a:chExt cx="3641217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2542503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WAVE </a:t>
              </a:r>
              <a:r>
                <a:rPr lang="nl-NL" b="1" dirty="0" err="1">
                  <a:latin typeface="IBM Plex Sans" panose="020B0503050203000203" pitchFamily="34" charset="0"/>
                </a:rPr>
                <a:t>value</a:t>
              </a:r>
              <a:r>
                <a:rPr lang="nl-NL" b="1" dirty="0">
                  <a:latin typeface="IBM Plex Sans" panose="020B0503050203000203" pitchFamily="34" charset="0"/>
                </a:rPr>
                <a:t>: </a:t>
              </a:r>
              <a:r>
                <a:rPr lang="nl-NL" sz="1800" b="1" dirty="0">
                  <a:latin typeface="IBM Plex Sans" panose="020B0503050203000203" pitchFamily="34" charset="0"/>
                </a:rPr>
                <a:t>Open</a:t>
              </a:r>
              <a:endParaRPr lang="nl-NL" b="1" dirty="0">
                <a:effectLst/>
                <a:latin typeface="IBM Plex Sans" panose="020B0503050203000203" pitchFamily="34" charset="0"/>
              </a:endParaRPr>
            </a:p>
          </p:txBody>
        </p: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E56BC725-83EA-A4AA-B09A-D295DB77A6AC}"/>
              </a:ext>
            </a:extLst>
          </p:cNvPr>
          <p:cNvGrpSpPr/>
          <p:nvPr/>
        </p:nvGrpSpPr>
        <p:grpSpPr>
          <a:xfrm>
            <a:off x="3036000" y="1739379"/>
            <a:ext cx="6120001" cy="2548245"/>
            <a:chOff x="3521963" y="1233645"/>
            <a:chExt cx="6120001" cy="2548245"/>
          </a:xfrm>
        </p:grpSpPr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70283266-8592-6E42-8F21-5017C62B322C}"/>
                </a:ext>
              </a:extLst>
            </p:cNvPr>
            <p:cNvSpPr txBox="1"/>
            <p:nvPr/>
          </p:nvSpPr>
          <p:spPr>
            <a:xfrm>
              <a:off x="3521963" y="1233645"/>
              <a:ext cx="6120000" cy="2548245"/>
            </a:xfrm>
            <a:prstGeom prst="rect">
              <a:avLst/>
            </a:prstGeom>
            <a:blipFill dpi="0" rotWithShape="1"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During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transfer of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documents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from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client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contractor,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discover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that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plan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received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for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H&amp;S design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phase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is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too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general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(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especially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RI&amp;E).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mention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this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client.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They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brush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aside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</a:p>
          </p:txBody>
        </p:sp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5CD6BABE-26FC-2F05-A652-78C65C947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4D6E7AD0-0D3A-FAAF-772B-41C9D43DD8E6}"/>
                </a:ext>
              </a:extLst>
            </p:cNvPr>
            <p:cNvSpPr txBox="1"/>
            <p:nvPr/>
          </p:nvSpPr>
          <p:spPr>
            <a:xfrm>
              <a:off x="8683370" y="1233645"/>
              <a:ext cx="958594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>
                  <a:effectLst/>
                  <a:latin typeface="IBM Plex Sans Medium" panose="020F0502020204030204" pitchFamily="34" charset="0"/>
                </a:rPr>
                <a:t>Dilemma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47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3071656" y="3989642"/>
            <a:ext cx="6048688" cy="979069"/>
            <a:chOff x="2243469" y="3989642"/>
            <a:chExt cx="6048688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1" y="3989642"/>
              <a:ext cx="4461966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Safest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colleague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3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2469386" y="3989642"/>
            <a:ext cx="7253228" cy="979069"/>
            <a:chOff x="2243469" y="3989642"/>
            <a:chExt cx="7253228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5666507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>
                  <a:latin typeface="IBM Plex Sans" panose="020B0503050203000203" pitchFamily="34" charset="0"/>
                </a:rPr>
                <a:t>WAVE </a:t>
              </a:r>
              <a:r>
                <a:rPr lang="nl-NL" sz="4000" b="1" dirty="0" err="1">
                  <a:latin typeface="IBM Plex Sans" panose="020B0503050203000203" pitchFamily="34" charset="0"/>
                </a:rPr>
                <a:t>value</a:t>
              </a:r>
              <a:r>
                <a:rPr lang="nl-NL" sz="4000" b="1" dirty="0">
                  <a:latin typeface="IBM Plex Sans" panose="020B0503050203000203" pitchFamily="34" charset="0"/>
                </a:rPr>
                <a:t>: Respect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7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23361181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92798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1877879"/>
            <a:ext cx="5148071" cy="3379241"/>
            <a:chOff x="3511331" y="1233645"/>
            <a:chExt cx="5148071" cy="3379241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11331" y="1233645"/>
              <a:ext cx="5148071" cy="33792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Who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do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nominate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for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 Safe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Working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Compliment?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Please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explain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answer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By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way: Have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already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awarded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this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colleague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 Compliment in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WAVE app?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690177" y="1233645"/>
              <a:ext cx="969225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>
                  <a:effectLst/>
                  <a:latin typeface="IBM Plex Sans Medium" panose="020F0502020204030204" pitchFamily="34" charset="0"/>
                </a:rPr>
                <a:t>Question</a:t>
              </a: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4419059" y="5956919"/>
            <a:ext cx="3407129" cy="640515"/>
            <a:chOff x="2731477" y="3989642"/>
            <a:chExt cx="3407129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2308415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Safest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colleague</a:t>
              </a:r>
              <a:endParaRPr lang="nl-NL" b="1" dirty="0">
                <a:effectLst/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508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1360150" y="3989642"/>
            <a:ext cx="9471699" cy="979069"/>
            <a:chOff x="2243469" y="3989642"/>
            <a:chExt cx="9471699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89" y="3989642"/>
              <a:ext cx="7884979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Overestimating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your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abilities</a:t>
              </a:r>
              <a:r>
                <a:rPr lang="nl-NL" sz="4000" b="1" dirty="0">
                  <a:latin typeface="IBM Plex Sans" panose="020B0503050203000203" pitchFamily="34" charset="0"/>
                </a:rPr>
                <a:t>?!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9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BS ZELFOVERSCHATTING VEILIGHEIDSDAG EN.mp4">
            <a:hlinkClick r:id="" action="ppaction://media"/>
            <a:extLst>
              <a:ext uri="{FF2B5EF4-FFF2-40B4-BE49-F238E27FC236}">
                <a16:creationId xmlns:a16="http://schemas.microsoft.com/office/drawing/2014/main" id="{8F35DF02-EFFC-6A45-1EF8-1593397EFD15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950" y="0"/>
            <a:ext cx="11468100" cy="6858000"/>
          </a:xfrm>
        </p:spPr>
      </p:pic>
    </p:spTree>
    <p:extLst>
      <p:ext uri="{BB962C8B-B14F-4D97-AF65-F5344CB8AC3E}">
        <p14:creationId xmlns:p14="http://schemas.microsoft.com/office/powerpoint/2010/main" val="12685511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41944048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56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84904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1974866"/>
            <a:ext cx="5148071" cy="3102242"/>
            <a:chOff x="3521964" y="1233645"/>
            <a:chExt cx="5148071" cy="3102242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3102242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The most common form of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overestimation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is planning. Do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agree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or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disagree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What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risk does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this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entail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Do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ever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overestimate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abilities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620000" y="1233645"/>
              <a:ext cx="1050035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>
                  <a:effectLst/>
                  <a:latin typeface="IBM Plex Sans Medium" panose="020F0502020204030204" pitchFamily="34" charset="0"/>
                </a:rPr>
                <a:t>Statement</a:t>
              </a: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620750" y="5956919"/>
            <a:ext cx="4950498" cy="640515"/>
            <a:chOff x="2731477" y="3989642"/>
            <a:chExt cx="4950498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3851784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Overestimating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your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abilities</a:t>
              </a:r>
              <a:r>
                <a:rPr lang="nl-NL" b="1" dirty="0">
                  <a:latin typeface="IBM Plex Sans" panose="020B0503050203000203" pitchFamily="34" charset="0"/>
                </a:rPr>
                <a:t>?!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477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2626810" y="3989642"/>
            <a:ext cx="6938380" cy="979069"/>
            <a:chOff x="2243469" y="3989642"/>
            <a:chExt cx="6938380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5351659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What's</a:t>
              </a:r>
              <a:r>
                <a:rPr lang="nl-NL" sz="4000" b="1" dirty="0">
                  <a:latin typeface="IBM Plex Sans" panose="020B0503050203000203" pitchFamily="34" charset="0"/>
                </a:rPr>
                <a:t> in </a:t>
              </a:r>
              <a:r>
                <a:rPr lang="nl-NL" sz="4000" b="1" dirty="0" err="1">
                  <a:latin typeface="IBM Plex Sans" panose="020B0503050203000203" pitchFamily="34" charset="0"/>
                </a:rPr>
                <a:t>it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for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you</a:t>
              </a:r>
              <a:r>
                <a:rPr lang="nl-NL" sz="4000" b="1" dirty="0">
                  <a:latin typeface="IBM Plex Sans" panose="020B0503050203000203" pitchFamily="34" charset="0"/>
                </a:rPr>
                <a:t>?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5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13489966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PECT_VEILIGHEIDSDAG_EN.mp4">
            <a:hlinkClick r:id="" action="ppaction://media"/>
            <a:extLst>
              <a:ext uri="{FF2B5EF4-FFF2-40B4-BE49-F238E27FC236}">
                <a16:creationId xmlns:a16="http://schemas.microsoft.com/office/drawing/2014/main" id="{305D8F2F-177B-5006-3E12-5057DF20D952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9125" y="0"/>
            <a:ext cx="10953750" cy="6858000"/>
          </a:xfrm>
        </p:spPr>
      </p:pic>
    </p:spTree>
    <p:extLst>
      <p:ext uri="{BB962C8B-B14F-4D97-AF65-F5344CB8AC3E}">
        <p14:creationId xmlns:p14="http://schemas.microsoft.com/office/powerpoint/2010/main" val="34844348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59439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2667363"/>
            <a:ext cx="5148072" cy="1994247"/>
            <a:chOff x="3521964" y="1233645"/>
            <a:chExt cx="5148072" cy="1994247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1994247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What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is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personal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motivation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for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working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safely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yourself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and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enabling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others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work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safely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711444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>
                  <a:effectLst/>
                  <a:latin typeface="IBM Plex Sans Medium" panose="020F0502020204030204" pitchFamily="34" charset="0"/>
                </a:rPr>
                <a:t>Question</a:t>
              </a: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4204935" y="5956919"/>
            <a:ext cx="3782128" cy="640515"/>
            <a:chOff x="2731477" y="3989642"/>
            <a:chExt cx="3782128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0" y="3989642"/>
              <a:ext cx="2683415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What's</a:t>
              </a:r>
              <a:r>
                <a:rPr lang="nl-NL" b="1" dirty="0">
                  <a:latin typeface="IBM Plex Sans" panose="020B0503050203000203" pitchFamily="34" charset="0"/>
                </a:rPr>
                <a:t> in </a:t>
              </a:r>
              <a:r>
                <a:rPr lang="nl-NL" b="1" dirty="0" err="1">
                  <a:latin typeface="IBM Plex Sans" panose="020B0503050203000203" pitchFamily="34" charset="0"/>
                </a:rPr>
                <a:t>it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for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you</a:t>
              </a:r>
              <a:r>
                <a:rPr lang="nl-NL" b="1" dirty="0">
                  <a:latin typeface="IBM Plex Sans" panose="020B0503050203000203" pitchFamily="34" charset="0"/>
                </a:rPr>
                <a:t>?</a:t>
              </a:r>
              <a:endParaRPr lang="nl-NL" b="1" dirty="0">
                <a:effectLst/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323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3470372" y="3989642"/>
            <a:ext cx="5251256" cy="979069"/>
            <a:chOff x="2243469" y="3989642"/>
            <a:chExt cx="5251256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3664535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Warning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sign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8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BS GEVAARBESEF VEILIGHEIDSDAG EN.mp4">
            <a:hlinkClick r:id="" action="ppaction://media"/>
            <a:extLst>
              <a:ext uri="{FF2B5EF4-FFF2-40B4-BE49-F238E27FC236}">
                <a16:creationId xmlns:a16="http://schemas.microsoft.com/office/drawing/2014/main" id="{2EDB7E9A-462A-2387-0C22-F8954B09D171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4838" y="0"/>
            <a:ext cx="10982325" cy="6858000"/>
          </a:xfrm>
        </p:spPr>
      </p:pic>
    </p:spTree>
    <p:extLst>
      <p:ext uri="{BB962C8B-B14F-4D97-AF65-F5344CB8AC3E}">
        <p14:creationId xmlns:p14="http://schemas.microsoft.com/office/powerpoint/2010/main" val="18432214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39197574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97003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32597" y="2293377"/>
            <a:ext cx="5148072" cy="2271246"/>
            <a:chOff x="3521964" y="1233645"/>
            <a:chExt cx="5148072" cy="2271246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2271246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When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was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last time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ever had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doubts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about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situation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Why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And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what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did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do?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690178" y="1233645"/>
              <a:ext cx="979858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>
                  <a:effectLst/>
                  <a:latin typeface="IBM Plex Sans Medium" panose="020F0502020204030204" pitchFamily="34" charset="0"/>
                </a:rPr>
                <a:t>Question</a:t>
              </a: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4590192" y="5956919"/>
            <a:ext cx="3011615" cy="640515"/>
            <a:chOff x="2731477" y="3989642"/>
            <a:chExt cx="3011615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2" y="3989642"/>
              <a:ext cx="1912900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Warning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sign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909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3275290" y="3989642"/>
            <a:ext cx="5641420" cy="979069"/>
            <a:chOff x="2243469" y="3989642"/>
            <a:chExt cx="5641420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4054699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>
                  <a:latin typeface="IBM Plex Sans" panose="020B0503050203000203" pitchFamily="34" charset="0"/>
                </a:rPr>
                <a:t>The </a:t>
              </a:r>
              <a:r>
                <a:rPr lang="nl-NL" sz="4000" b="1" dirty="0" err="1">
                  <a:latin typeface="IBM Plex Sans" panose="020B0503050203000203" pitchFamily="34" charset="0"/>
                </a:rPr>
                <a:t>difference</a:t>
              </a:r>
              <a:endParaRPr lang="nl-NL" sz="4000" b="1" dirty="0"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>
                <a:effectLst/>
                <a:latin typeface="IBM Plex Sans" panose="020B0503050203000203" pitchFamily="34" charset="0"/>
              </a:rPr>
              <a:t>bingo card ready!</a:t>
            </a:r>
            <a:endParaRPr lang="nl-NL" sz="2800" i="1" dirty="0">
              <a:effectLst/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940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91002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40905551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32597" y="1739379"/>
            <a:ext cx="5148072" cy="3379241"/>
            <a:chOff x="3521964" y="1233645"/>
            <a:chExt cx="5148072" cy="3379241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33792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Do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have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feeling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that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can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make 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difference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in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terms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of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safety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within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this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organisation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Please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explain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answer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If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not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what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do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think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will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have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change? 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690178" y="1233645"/>
              <a:ext cx="979858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>
                  <a:effectLst/>
                  <a:latin typeface="IBM Plex Sans Medium" panose="020F0502020204030204" pitchFamily="34" charset="0"/>
                </a:rPr>
                <a:t>Question</a:t>
              </a: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4491192" y="5956919"/>
            <a:ext cx="3209610" cy="640515"/>
            <a:chOff x="2731477" y="3989642"/>
            <a:chExt cx="3209610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2110896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The </a:t>
              </a:r>
              <a:r>
                <a:rPr lang="nl-NL" b="1" dirty="0" err="1">
                  <a:latin typeface="IBM Plex Sans" panose="020B0503050203000203" pitchFamily="34" charset="0"/>
                </a:rPr>
                <a:t>difference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798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W -VEILIGHEIDSDAG 2024 OUTRO - EN.mp4">
            <a:hlinkClick r:id="" action="ppaction://media"/>
            <a:extLst>
              <a:ext uri="{FF2B5EF4-FFF2-40B4-BE49-F238E27FC236}">
                <a16:creationId xmlns:a16="http://schemas.microsoft.com/office/drawing/2014/main" id="{60D8A7D1-A96C-95F9-60CD-CCCB63381E7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863" y="0"/>
            <a:ext cx="11344275" cy="6858000"/>
          </a:xfrm>
        </p:spPr>
      </p:pic>
    </p:spTree>
    <p:extLst>
      <p:ext uri="{BB962C8B-B14F-4D97-AF65-F5344CB8AC3E}">
        <p14:creationId xmlns:p14="http://schemas.microsoft.com/office/powerpoint/2010/main" val="10462626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158A247-611D-2FF4-3841-B3F1D5BA22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507146" y="0"/>
            <a:ext cx="13193684" cy="6864560"/>
          </a:xfrm>
          <a:prstGeom prst="rect">
            <a:avLst/>
          </a:prstGeom>
        </p:spPr>
      </p:pic>
      <p:pic>
        <p:nvPicPr>
          <p:cNvPr id="2" name="Graphic 5">
            <a:extLst>
              <a:ext uri="{FF2B5EF4-FFF2-40B4-BE49-F238E27FC236}">
                <a16:creationId xmlns:a16="http://schemas.microsoft.com/office/drawing/2014/main" id="{6F6583D5-60F6-BBA0-BD28-F390F18237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699" cy="352137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64C6098-6FCC-608B-88DD-48BA65651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4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11756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32597" y="2201208"/>
            <a:ext cx="5148072" cy="2548245"/>
            <a:chOff x="3521964" y="1233645"/>
            <a:chExt cx="5148072" cy="2548245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2548245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During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alcohol-free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after-work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drink, 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colleague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speaks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in 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derogatory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tone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about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looks of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another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colleague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who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is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not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there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at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time.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What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do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do?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690178" y="1233645"/>
              <a:ext cx="979858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>
                  <a:effectLst/>
                  <a:latin typeface="IBM Plex Sans Medium" panose="020F0502020204030204" pitchFamily="34" charset="0"/>
                </a:rPr>
                <a:t>Question</a:t>
              </a: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995993" y="5956919"/>
            <a:ext cx="4200014" cy="640515"/>
            <a:chOff x="2731477" y="3989642"/>
            <a:chExt cx="4200014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3101300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WAVE </a:t>
              </a:r>
              <a:r>
                <a:rPr lang="nl-NL" b="1" dirty="0" err="1">
                  <a:latin typeface="IBM Plex Sans" panose="020B0503050203000203" pitchFamily="34" charset="0"/>
                </a:rPr>
                <a:t>value</a:t>
              </a:r>
              <a:r>
                <a:rPr lang="nl-NL" b="1" dirty="0">
                  <a:latin typeface="IBM Plex Sans" panose="020B0503050203000203" pitchFamily="34" charset="0"/>
                </a:rPr>
                <a:t>: Respect</a:t>
              </a:r>
              <a:endParaRPr lang="nl-NL" b="1" dirty="0">
                <a:effectLst/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062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1072409" y="3981097"/>
            <a:ext cx="10047181" cy="987614"/>
            <a:chOff x="2243469" y="3981097"/>
            <a:chExt cx="10047181" cy="987614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1069" y="3981097"/>
              <a:ext cx="8459581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>
                  <a:latin typeface="IBM Plex Sans" panose="020B0503050203000203" pitchFamily="34" charset="0"/>
                </a:rPr>
                <a:t>WAVE </a:t>
              </a:r>
              <a:r>
                <a:rPr lang="nl-NL" sz="4000" b="1" dirty="0" err="1">
                  <a:latin typeface="IBM Plex Sans" panose="020B0503050203000203" pitchFamily="34" charset="0"/>
                </a:rPr>
                <a:t>value</a:t>
              </a:r>
              <a:r>
                <a:rPr lang="nl-NL" sz="4000" b="1" dirty="0">
                  <a:latin typeface="IBM Plex Sans" panose="020B0503050203000203" pitchFamily="34" charset="0"/>
                </a:rPr>
                <a:t>: </a:t>
              </a:r>
              <a:r>
                <a:rPr lang="nl-NL" sz="4000" b="1" dirty="0" err="1">
                  <a:latin typeface="IBM Plex Sans" panose="020B0503050203000203" pitchFamily="34" charset="0"/>
                </a:rPr>
                <a:t>Willingness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to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learn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4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B685409C87DC4DA58F3DA56CFAB0F1" ma:contentTypeVersion="18" ma:contentTypeDescription="Een nieuw document maken." ma:contentTypeScope="" ma:versionID="c4758788fd27f61eae0e63cc74b85a17">
  <xsd:schema xmlns:xsd="http://www.w3.org/2001/XMLSchema" xmlns:xs="http://www.w3.org/2001/XMLSchema" xmlns:p="http://schemas.microsoft.com/office/2006/metadata/properties" xmlns:ns2="b46f7e7e-091b-45fc-b07a-14756525cbd9" xmlns:ns3="508e3145-0529-4d6a-a15f-862d6f4bb661" targetNamespace="http://schemas.microsoft.com/office/2006/metadata/properties" ma:root="true" ma:fieldsID="1f20732213a784d66468c9d3812d72f8" ns2:_="" ns3:_="">
    <xsd:import namespace="b46f7e7e-091b-45fc-b07a-14756525cbd9"/>
    <xsd:import namespace="508e3145-0529-4d6a-a15f-862d6f4bb6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6f7e7e-091b-45fc-b07a-14756525cb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1050673b-4c74-4831-8420-66cff89eac1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8e3145-0529-4d6a-a15f-862d6f4bb66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716b883-c908-44da-8e05-c6c47f0bb803}" ma:internalName="TaxCatchAll" ma:showField="CatchAllData" ma:web="508e3145-0529-4d6a-a15f-862d6f4bb6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8e3145-0529-4d6a-a15f-862d6f4bb661" xsi:nil="true"/>
    <lcf76f155ced4ddcb4097134ff3c332f xmlns="b46f7e7e-091b-45fc-b07a-14756525cbd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A6CB3BD-66E3-46EE-9D8F-543B8610D779}"/>
</file>

<file path=customXml/itemProps2.xml><?xml version="1.0" encoding="utf-8"?>
<ds:datastoreItem xmlns:ds="http://schemas.openxmlformats.org/officeDocument/2006/customXml" ds:itemID="{BD9AA024-6C21-401F-8F6F-E62421FE98DE}">
  <ds:schemaRefs>
    <ds:schemaRef ds:uri="http://schemas.microsoft.com/office/2006/metadata/properties"/>
    <ds:schemaRef ds:uri="http://schemas.microsoft.com/office/infopath/2007/PartnerControls"/>
    <ds:schemaRef ds:uri="508e3145-0529-4d6a-a15f-862d6f4bb661"/>
    <ds:schemaRef ds:uri="b46f7e7e-091b-45fc-b07a-14756525cbd9"/>
  </ds:schemaRefs>
</ds:datastoreItem>
</file>

<file path=customXml/itemProps3.xml><?xml version="1.0" encoding="utf-8"?>
<ds:datastoreItem xmlns:ds="http://schemas.openxmlformats.org/officeDocument/2006/customXml" ds:itemID="{6CB45DFA-CE7A-41B2-BABC-95ECC6AB57D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22788</TotalTime>
  <Words>632</Words>
  <Application>Microsoft Macintosh PowerPoint</Application>
  <PresentationFormat>Breedbeeld</PresentationFormat>
  <Paragraphs>134</Paragraphs>
  <Slides>62</Slides>
  <Notes>29</Notes>
  <HiddenSlides>0</HiddenSlides>
  <MMClips>33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62</vt:i4>
      </vt:variant>
    </vt:vector>
  </HeadingPairs>
  <TitlesOfParts>
    <vt:vector size="68" baseType="lpstr">
      <vt:lpstr>Arial</vt:lpstr>
      <vt:lpstr>IBM Plex Sans</vt:lpstr>
      <vt:lpstr>Calibri</vt:lpstr>
      <vt:lpstr>IBM Plex Sans Medium</vt:lpstr>
      <vt:lpstr>Calibri Light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Volkerwessels veiligheidsdag 2023</dc:title>
  <dc:creator>Coen Aukema</dc:creator>
  <cp:lastModifiedBy>Ton Oortgiesen</cp:lastModifiedBy>
  <cp:revision>63</cp:revision>
  <dcterms:created xsi:type="dcterms:W3CDTF">2022-11-23T12:58:52Z</dcterms:created>
  <dcterms:modified xsi:type="dcterms:W3CDTF">2024-03-04T16:10:00Z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0x0101008AB685409C87DC4DA58F3DA56CFAB0F1</vt:lpwstr>
  </property>
</Properties>
</file>