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67"/>
  </p:notesMasterIdLst>
  <p:sldIdLst>
    <p:sldId id="256" r:id="rId5"/>
    <p:sldId id="290" r:id="rId6"/>
    <p:sldId id="294" r:id="rId7"/>
    <p:sldId id="292" r:id="rId8"/>
    <p:sldId id="314" r:id="rId9"/>
    <p:sldId id="358" r:id="rId10"/>
    <p:sldId id="359" r:id="rId11"/>
    <p:sldId id="293" r:id="rId12"/>
    <p:sldId id="306" r:id="rId13"/>
    <p:sldId id="329" r:id="rId14"/>
    <p:sldId id="301" r:id="rId15"/>
    <p:sldId id="302" r:id="rId16"/>
    <p:sldId id="316" r:id="rId17"/>
    <p:sldId id="305" r:id="rId18"/>
    <p:sldId id="328" r:id="rId19"/>
    <p:sldId id="338" r:id="rId20"/>
    <p:sldId id="339" r:id="rId21"/>
    <p:sldId id="315" r:id="rId22"/>
    <p:sldId id="304" r:id="rId23"/>
    <p:sldId id="330" r:id="rId24"/>
    <p:sldId id="340" r:id="rId25"/>
    <p:sldId id="341" r:id="rId26"/>
    <p:sldId id="317" r:id="rId27"/>
    <p:sldId id="308" r:id="rId28"/>
    <p:sldId id="331" r:id="rId29"/>
    <p:sldId id="342" r:id="rId30"/>
    <p:sldId id="343" r:id="rId31"/>
    <p:sldId id="318" r:id="rId32"/>
    <p:sldId id="310" r:id="rId33"/>
    <p:sldId id="333" r:id="rId34"/>
    <p:sldId id="344" r:id="rId35"/>
    <p:sldId id="345" r:id="rId36"/>
    <p:sldId id="320" r:id="rId37"/>
    <p:sldId id="309" r:id="rId38"/>
    <p:sldId id="332" r:id="rId39"/>
    <p:sldId id="346" r:id="rId40"/>
    <p:sldId id="347" r:id="rId41"/>
    <p:sldId id="319" r:id="rId42"/>
    <p:sldId id="311" r:id="rId43"/>
    <p:sldId id="348" r:id="rId44"/>
    <p:sldId id="349" r:id="rId45"/>
    <p:sldId id="321" r:id="rId46"/>
    <p:sldId id="313" r:id="rId47"/>
    <p:sldId id="336" r:id="rId48"/>
    <p:sldId id="350" r:id="rId49"/>
    <p:sldId id="351" r:id="rId50"/>
    <p:sldId id="323" r:id="rId51"/>
    <p:sldId id="312" r:id="rId52"/>
    <p:sldId id="352" r:id="rId53"/>
    <p:sldId id="353" r:id="rId54"/>
    <p:sldId id="322" r:id="rId55"/>
    <p:sldId id="324" r:id="rId56"/>
    <p:sldId id="337" r:id="rId57"/>
    <p:sldId id="354" r:id="rId58"/>
    <p:sldId id="355" r:id="rId59"/>
    <p:sldId id="325" r:id="rId60"/>
    <p:sldId id="326" r:id="rId61"/>
    <p:sldId id="356" r:id="rId62"/>
    <p:sldId id="357" r:id="rId63"/>
    <p:sldId id="327" r:id="rId64"/>
    <p:sldId id="277" r:id="rId65"/>
    <p:sldId id="295" r:id="rId66"/>
  </p:sldIdLst>
  <p:sldSz cx="12192000" cy="6858000"/>
  <p:notesSz cx="6858000" cy="9144000"/>
  <p:embeddedFontLst>
    <p:embeddedFont>
      <p:font typeface="IBM Plex Sans" panose="020B0503050203000203" pitchFamily="34" charset="0"/>
      <p:regular r:id="rId68"/>
      <p:bold r:id="rId69"/>
      <p:italic r:id="rId70"/>
      <p:boldItalic r:id="rId71"/>
    </p:embeddedFont>
    <p:embeddedFont>
      <p:font typeface="IBM Plex Sans Medium" panose="020F0502020204030204" pitchFamily="34" charset="0"/>
      <p:regular r:id="rId72"/>
      <p:italic r:id="rId73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FFDD00"/>
    <a:srgbClr val="A38E01"/>
    <a:srgbClr val="FF9300"/>
    <a:srgbClr val="E3E3E3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1"/>
    <p:restoredTop sz="92475"/>
  </p:normalViewPr>
  <p:slideViewPr>
    <p:cSldViewPr snapToGrid="0">
      <p:cViewPr varScale="1">
        <p:scale>
          <a:sx n="165" d="100"/>
          <a:sy n="165" d="100"/>
        </p:scale>
        <p:origin x="5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1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2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3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82396-A128-4746-94B2-ED263D85F38F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45FD6-7169-7B47-8EDA-55FA51EA90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0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99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9203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43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974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725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211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567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37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778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831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938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005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678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39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6933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4477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873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950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32793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020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495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7545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9443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2756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5631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6274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4366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819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485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85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0C16-BAA2-E52D-F5D0-53CBEAF0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306CF-4835-CE74-04D8-95D37EA2F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2DF7-FE9A-6A66-4C10-99E0D55D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E799-E694-7659-29D0-42F51505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1E85F-8840-5230-8563-D495B66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98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D453-1E86-846C-2746-556D8185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22DA9-2B12-9C97-EB53-286CD657F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C9319-56E3-0856-83FD-1F4712D7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6500B-6894-5B3A-6A5C-1693851A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7E118-7D93-7EC2-D41D-A036B651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68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0AC36-95B8-EB00-F622-F456D66F4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561BE3-B901-A725-2D8D-611C35943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FEF7E-2235-8F73-1E56-7E75E7204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0CE3-DFC1-6EC4-4572-67663D082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15361-95F8-B1B9-132F-21B09859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84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media 2">
            <a:extLst>
              <a:ext uri="{FF2B5EF4-FFF2-40B4-BE49-F238E27FC236}">
                <a16:creationId xmlns:a16="http://schemas.microsoft.com/office/drawing/2014/main" id="{B6726AF9-5749-87A2-4D2C-6AD498F06E7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0" bIns="0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083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FAB7-508A-E913-3158-EB3C60DC8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9F68E-7B21-CEE0-3630-A20F548B5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95374-0F4B-20C9-2F70-77F38CC3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3795-C240-F7C7-77FE-EC92A6591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BBE80-AB84-5728-2262-8AEB280F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04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0378-CBBD-118E-EF6C-511C4B42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69FF7-F744-27A5-3A16-3CC934B1B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0CCCC-73F6-F312-36BC-0D77340A4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A862A-3A95-F0EB-2623-E4250ECD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4A8F1-15FA-8B65-3234-ECE44694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37543-2DBE-EA53-C56F-E4F80C16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59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9E39-A10C-FEF0-825C-995F220E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9AA0-F2EC-FF9F-DB74-6C172AE52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67805-6F57-6348-7909-85772F883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D4C5F-39D1-6161-1B0C-8AD0E209F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3907F-B8A9-90B2-686B-254DA4DE8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E255D-234C-4B5F-FC65-46074EC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63CE7E-D1A9-08D7-44AE-231A9A12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F0A19-4A6B-A173-A51C-D199D9CA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20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5B2E-EB17-6B2C-DF45-7F89762B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2E76B-4AC0-C94C-0B18-C7FFA741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B1494-E336-7254-14D2-BE7910D8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FE33-6773-F243-6B6B-64FA4824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91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E0155-4381-7C5E-09A2-87DF5758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6E846-47DD-235D-17EF-44118B20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1A78F-5223-4A7B-CBD3-E6E7AB10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360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33571-8DD5-CBA0-1F74-733FC2F8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B37C-D572-F2B9-E1F6-37795B8A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3B868-160C-A3BB-742F-354A66D63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DD060-FB22-4499-F992-F5DF050A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A008E-E8CF-F342-2B14-E5CF83EE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AC47E-71D0-4319-4099-72E30A9F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69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401A-28CB-03E8-EC2A-C5F967D4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FF1E1-E535-34A3-7303-277812A54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7F179-2673-D6A3-FD93-AE463A415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A3FF6-6DBC-3BAE-E9BB-E89B8707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EDA75-BC63-5AA6-BCA0-5ED351BE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3F263-44B1-4D48-DBDC-CC7C8658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80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45621-0001-E57C-B666-5B7B48A6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A5502-AEDA-D2F7-029A-E999EE7F0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9230F-2202-3D7C-C3C2-73C754CDF5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85761-B560-CB5E-479F-82BB7C182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609EC-C468-AA6E-6580-83398CB7D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26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8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31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4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6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40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7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0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18.sv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ening_animation (1)">
            <a:hlinkClick r:id="" action="ppaction://media"/>
            <a:extLst>
              <a:ext uri="{FF2B5EF4-FFF2-40B4-BE49-F238E27FC236}">
                <a16:creationId xmlns:a16="http://schemas.microsoft.com/office/drawing/2014/main" id="{9F597898-0C26-1654-F19D-BC0EE4567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4913" y="-2982454"/>
            <a:ext cx="19601463" cy="11025823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F4DFFED-155A-1103-AB6C-BE62466716C7}"/>
              </a:ext>
            </a:extLst>
          </p:cNvPr>
          <p:cNvSpPr/>
          <p:nvPr/>
        </p:nvSpPr>
        <p:spPr>
          <a:xfrm>
            <a:off x="-1383323" y="6858000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0FA089D-4E11-69E4-66EA-155F4A106FED}"/>
              </a:ext>
            </a:extLst>
          </p:cNvPr>
          <p:cNvSpPr/>
          <p:nvPr/>
        </p:nvSpPr>
        <p:spPr>
          <a:xfrm>
            <a:off x="12192000" y="-1596512"/>
            <a:ext cx="4452938" cy="10869100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34B6BBD-2A38-FB64-3409-7C2B36707F2E}"/>
              </a:ext>
            </a:extLst>
          </p:cNvPr>
          <p:cNvSpPr/>
          <p:nvPr/>
        </p:nvSpPr>
        <p:spPr>
          <a:xfrm>
            <a:off x="-559410" y="-2366603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7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F3626A-9E6B-9D36-FB80-488A6830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1035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97466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588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293377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würden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gerne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aus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WAVE-Bericht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lernen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Können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Beispiel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für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Bericht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nennen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aus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Lektion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gelernt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Frage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233206" y="5956919"/>
            <a:ext cx="5725585" cy="640515"/>
            <a:chOff x="2731477" y="3989642"/>
            <a:chExt cx="5725585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462687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WAVE-</a:t>
              </a:r>
              <a:r>
                <a:rPr lang="nl-NL" b="1" dirty="0" err="1">
                  <a:latin typeface="IBM Plex Sans" panose="020B0503050203000203" pitchFamily="34" charset="0"/>
                </a:rPr>
                <a:t>Wert</a:t>
              </a:r>
              <a:r>
                <a:rPr lang="nl-NL" b="1" dirty="0">
                  <a:latin typeface="IBM Plex Sans" panose="020B0503050203000203" pitchFamily="34" charset="0"/>
                </a:rPr>
                <a:t> : </a:t>
              </a:r>
              <a:r>
                <a:rPr lang="nl-NL" b="1" dirty="0" err="1">
                  <a:latin typeface="IBM Plex Sans" panose="020B0503050203000203" pitchFamily="34" charset="0"/>
                </a:rPr>
                <a:t>Bereitschaft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zum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Lernen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0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008141" y="3989642"/>
            <a:ext cx="8175717" cy="979069"/>
            <a:chOff x="2243469" y="3989642"/>
            <a:chExt cx="8175717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588996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WAVE-</a:t>
              </a:r>
              <a:r>
                <a:rPr lang="nl-NL" sz="4000" b="1" dirty="0" err="1">
                  <a:latin typeface="IBM Plex Sans" panose="020B0503050203000203" pitchFamily="34" charset="0"/>
                </a:rPr>
                <a:t>Wert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Konsequent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CEQUENT_VEILIGHEIDSDAG_DE.mp4">
            <a:hlinkClick r:id="" action="ppaction://media"/>
            <a:extLst>
              <a:ext uri="{FF2B5EF4-FFF2-40B4-BE49-F238E27FC236}">
                <a16:creationId xmlns:a16="http://schemas.microsoft.com/office/drawing/2014/main" id="{D370C169-9C4B-B21E-AC0F-F16C287E81F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175" y="0"/>
            <a:ext cx="10915650" cy="6858000"/>
          </a:xfrm>
        </p:spPr>
      </p:pic>
    </p:spTree>
    <p:extLst>
      <p:ext uri="{BB962C8B-B14F-4D97-AF65-F5344CB8AC3E}">
        <p14:creationId xmlns:p14="http://schemas.microsoft.com/office/powerpoint/2010/main" val="1255150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8287268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3987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293377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Sicherheit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Teil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allem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tun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letzter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Zeit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Verbesserung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Sicherheit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getan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hätten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noch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tun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können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Frage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27365" y="5956919"/>
            <a:ext cx="4337268" cy="640515"/>
            <a:chOff x="2731477" y="3989642"/>
            <a:chExt cx="433726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3238555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WAVE-</a:t>
              </a:r>
              <a:r>
                <a:rPr lang="nl-NL" b="1" dirty="0" err="1">
                  <a:latin typeface="IBM Plex Sans" panose="020B0503050203000203" pitchFamily="34" charset="0"/>
                </a:rPr>
                <a:t>Wert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Konsequent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2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466101" y="3989642"/>
            <a:ext cx="7259797" cy="979069"/>
            <a:chOff x="2243469" y="3989642"/>
            <a:chExt cx="7259797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673076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WAVE-</a:t>
              </a:r>
              <a:r>
                <a:rPr lang="nl-NL" sz="4000" b="1" dirty="0" err="1">
                  <a:latin typeface="IBM Plex Sans" panose="020B0503050203000203" pitchFamily="34" charset="0"/>
                </a:rPr>
                <a:t>Wert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Handeln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W -VEILIGHEIDSDAG 2024 INTRO -DE.mp4">
            <a:hlinkClick r:id="" action="ppaction://media"/>
            <a:extLst>
              <a:ext uri="{FF2B5EF4-FFF2-40B4-BE49-F238E27FC236}">
                <a16:creationId xmlns:a16="http://schemas.microsoft.com/office/drawing/2014/main" id="{6F1E3F2A-FDD3-D2D3-EF2B-D5679F14E06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491390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E5BA91E-8A99-1020-42DD-8700A32B0C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2332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350668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0161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110343" y="5956919"/>
            <a:ext cx="3971313" cy="640515"/>
            <a:chOff x="2731477" y="3989642"/>
            <a:chExt cx="3971313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872599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WAVE-</a:t>
              </a:r>
              <a:r>
                <a:rPr lang="nl-NL" b="1" dirty="0" err="1">
                  <a:latin typeface="IBM Plex Sans" panose="020B0503050203000203" pitchFamily="34" charset="0"/>
                </a:rPr>
                <a:t>Wert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Handeln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41176C29-C935-0B9D-CFE1-35EB63196D48}"/>
              </a:ext>
            </a:extLst>
          </p:cNvPr>
          <p:cNvGrpSpPr/>
          <p:nvPr/>
        </p:nvGrpSpPr>
        <p:grpSpPr>
          <a:xfrm>
            <a:off x="3036000" y="1323881"/>
            <a:ext cx="6120001" cy="4210238"/>
            <a:chOff x="3521963" y="1233645"/>
            <a:chExt cx="6120001" cy="4210238"/>
          </a:xfrm>
        </p:grpSpPr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9F2EAFEC-B989-953C-AE04-7A0D5B48FA95}"/>
                </a:ext>
              </a:extLst>
            </p:cNvPr>
            <p:cNvSpPr txBox="1"/>
            <p:nvPr/>
          </p:nvSpPr>
          <p:spPr>
            <a:xfrm>
              <a:off x="3521963" y="1233645"/>
              <a:ext cx="6120000" cy="4210238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Während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Risikositzung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der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Entwurfsphase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Gefühl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dass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Risiken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nicht ernst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genommen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wird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scheinen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Einzige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sein, der das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Risiko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ernsthaft in Betracht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zieht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erwähnen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Gefühl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dass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es nicht ernst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genommen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wird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die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Gruppe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erkennt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die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Gefahr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immer noch nicht.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erinnern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früheres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Projekt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bei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schweren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Unfall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kam.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tun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daraufhin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9A6DA6AF-0861-FE7D-4579-39E8425FA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0568F4E3-7795-6EFB-07AF-6782B46E1FA8}"/>
                </a:ext>
              </a:extLst>
            </p:cNvPr>
            <p:cNvSpPr txBox="1"/>
            <p:nvPr/>
          </p:nvSpPr>
          <p:spPr>
            <a:xfrm>
              <a:off x="8683370" y="1233645"/>
              <a:ext cx="958594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9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676654" y="3989642"/>
            <a:ext cx="8838691" cy="979069"/>
            <a:chOff x="2243469" y="3989642"/>
            <a:chExt cx="8838691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89" y="3989642"/>
              <a:ext cx="7251971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WAVE-</a:t>
              </a:r>
              <a:r>
                <a:rPr lang="nl-NL" sz="4000" b="1" dirty="0" err="1">
                  <a:latin typeface="IBM Plex Sans" panose="020B0503050203000203" pitchFamily="34" charset="0"/>
                </a:rPr>
                <a:t>Wert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Verantwortlich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RANTWOORDELIJK_VEILIGHEIDSDAG_DE.mp4">
            <a:hlinkClick r:id="" action="ppaction://media"/>
            <a:extLst>
              <a:ext uri="{FF2B5EF4-FFF2-40B4-BE49-F238E27FC236}">
                <a16:creationId xmlns:a16="http://schemas.microsoft.com/office/drawing/2014/main" id="{91B1487D-47A5-B905-7B44-D489CA23902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75" y="0"/>
            <a:ext cx="11449050" cy="6858000"/>
          </a:xfrm>
        </p:spPr>
      </p:pic>
    </p:spTree>
    <p:extLst>
      <p:ext uri="{BB962C8B-B14F-4D97-AF65-F5344CB8AC3E}">
        <p14:creationId xmlns:p14="http://schemas.microsoft.com/office/powerpoint/2010/main" val="25721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621829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1747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7E83A682-B614-3067-9D92-ABBBB43ED01A}"/>
              </a:ext>
            </a:extLst>
          </p:cNvPr>
          <p:cNvGrpSpPr/>
          <p:nvPr/>
        </p:nvGrpSpPr>
        <p:grpSpPr>
          <a:xfrm>
            <a:off x="3521382" y="2293200"/>
            <a:ext cx="5149236" cy="2548245"/>
            <a:chOff x="3520800" y="2293200"/>
            <a:chExt cx="5149236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0800" y="2293200"/>
              <a:ext cx="5148071" cy="2548245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schon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einmal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etwas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getan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sicherer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machen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Wenn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ja,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getan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2439681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0280" y="2293377"/>
              <a:ext cx="959756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Frage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765824" y="5956919"/>
            <a:ext cx="4659186" cy="640515"/>
            <a:chOff x="2731477" y="3989642"/>
            <a:chExt cx="4659186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3560473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WAVE-</a:t>
              </a:r>
              <a:r>
                <a:rPr lang="nl-NL" b="1" dirty="0" err="1">
                  <a:latin typeface="IBM Plex Sans" panose="020B0503050203000203" pitchFamily="34" charset="0"/>
                </a:rPr>
                <a:t>Wert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Verantwortlich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1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963138" y="3989642"/>
            <a:ext cx="6265724" cy="979069"/>
            <a:chOff x="2243469" y="3989642"/>
            <a:chExt cx="626572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4679002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WAVE-</a:t>
              </a:r>
              <a:r>
                <a:rPr lang="nl-NL" sz="4000" b="1" dirty="0" err="1">
                  <a:latin typeface="IBM Plex Sans" panose="020B0503050203000203" pitchFamily="34" charset="0"/>
                </a:rPr>
                <a:t>Wert</a:t>
              </a:r>
              <a:r>
                <a:rPr lang="nl-NL" sz="4000" b="1" dirty="0">
                  <a:latin typeface="IBM Plex Sans" panose="020B0503050203000203" pitchFamily="34" charset="0"/>
                </a:rPr>
                <a:t>: Fair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" y="1339"/>
            <a:ext cx="12192000" cy="68553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54035C80-924D-0D0A-8351-272902889A57}"/>
              </a:ext>
            </a:extLst>
          </p:cNvPr>
          <p:cNvGrpSpPr/>
          <p:nvPr/>
        </p:nvGrpSpPr>
        <p:grpSpPr>
          <a:xfrm>
            <a:off x="349102" y="3540914"/>
            <a:ext cx="11696291" cy="3204733"/>
            <a:chOff x="349102" y="3540914"/>
            <a:chExt cx="11696291" cy="320473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138F5A1-78EB-2896-97F3-1450A7C0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43693" y="6605947"/>
              <a:ext cx="901700" cy="139700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E31CB30C-437B-ADDF-9CE7-D83FA7343564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2818943"/>
            </a:xfrm>
            <a:prstGeom prst="rect">
              <a:avLst/>
            </a:prstGeom>
            <a:blipFill dpi="0"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0" sx="100000" sy="100000" flip="none" algn="bl"/>
            </a:blipFill>
          </p:spPr>
          <p:txBody>
            <a:bodyPr wrap="square" lIns="576000" tIns="1080000" rIns="576000" bIns="1188000" rtlCol="0">
              <a:spAutoFit/>
            </a:bodyPr>
            <a:lstStyle/>
            <a:p>
              <a:pPr algn="ctr"/>
              <a:r>
                <a:rPr lang="nl-NL" sz="3200" dirty="0">
                  <a:effectLst/>
                  <a:latin typeface="IBM Plex Sans" panose="020B0503050203000203" pitchFamily="34" charset="0"/>
                </a:rPr>
                <a:t>Von </a:t>
              </a:r>
              <a:r>
                <a:rPr lang="nl-NL" sz="3200" i="1" dirty="0">
                  <a:effectLst/>
                  <a:latin typeface="IBM Plex Sans" panose="020B0503050203000203" pitchFamily="34" charset="0"/>
                </a:rPr>
                <a:t>bingo!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Einem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Unfall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:</a:t>
              </a:r>
            </a:p>
          </p:txBody>
        </p: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3037A671-B415-04DC-DF95-F5AE2ED65D2F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5481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180000" bIns="180000" rtlCol="0">
              <a:spAutoFit/>
            </a:bodyPr>
            <a:lstStyle/>
            <a:p>
              <a:pPr algn="ctr"/>
              <a:r>
                <a:rPr lang="nl-NL" sz="1200" spc="300" dirty="0">
                  <a:solidFill>
                    <a:schemeClr val="bg1"/>
                  </a:solidFill>
                  <a:effectLst/>
                  <a:latin typeface="IBM Plex Sans" panose="020B0503050203000203" pitchFamily="34" charset="0"/>
                </a:rPr>
                <a:t>ZUSAMMEN SICHER ARBEITEN, SIE KÖNNEN DEN UNTERSCHIED MACHEN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799C43D2-53DC-B859-4329-14631540D691}"/>
                </a:ext>
              </a:extLst>
            </p:cNvPr>
            <p:cNvGrpSpPr/>
            <p:nvPr/>
          </p:nvGrpSpPr>
          <p:grpSpPr>
            <a:xfrm>
              <a:off x="349103" y="5144231"/>
              <a:ext cx="11493794" cy="1231106"/>
              <a:chOff x="349103" y="5249738"/>
              <a:chExt cx="11493794" cy="1231106"/>
            </a:xfrm>
          </p:grpSpPr>
          <p:cxnSp>
            <p:nvCxnSpPr>
              <p:cNvPr id="9" name="Rechte verbindingslijn 8">
                <a:extLst>
                  <a:ext uri="{FF2B5EF4-FFF2-40B4-BE49-F238E27FC236}">
                    <a16:creationId xmlns:a16="http://schemas.microsoft.com/office/drawing/2014/main" id="{C960BBE0-8D1D-F52E-F008-92DC57FFF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158" y="5758753"/>
                <a:ext cx="8718698" cy="0"/>
              </a:xfrm>
              <a:prstGeom prst="line">
                <a:avLst/>
              </a:prstGeom>
              <a:ln w="203200">
                <a:solidFill>
                  <a:srgbClr val="FFD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Rechte verbindingslijn 4">
                <a:extLst>
                  <a:ext uri="{FF2B5EF4-FFF2-40B4-BE49-F238E27FC236}">
                    <a16:creationId xmlns:a16="http://schemas.microsoft.com/office/drawing/2014/main" id="{7C008AC8-287E-72A6-E66D-4B867F5E3B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3736" y="6301193"/>
                <a:ext cx="2750949" cy="0"/>
              </a:xfrm>
              <a:prstGeom prst="line">
                <a:avLst/>
              </a:prstGeom>
              <a:ln w="203200">
                <a:solidFill>
                  <a:srgbClr val="FFD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D88AB78B-8C8D-2FF0-2B28-585C0CF346D6}"/>
                  </a:ext>
                </a:extLst>
              </p:cNvPr>
              <p:cNvSpPr txBox="1"/>
              <p:nvPr/>
            </p:nvSpPr>
            <p:spPr>
              <a:xfrm>
                <a:off x="349103" y="5249738"/>
                <a:ext cx="11493794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nl-NL" sz="4000" b="1" i="1" dirty="0">
                    <a:latin typeface="IBM Plex Sans" panose="020B0503050203000203" pitchFamily="34" charset="0"/>
                  </a:rPr>
                  <a:t>Bingo! </a:t>
                </a:r>
                <a:r>
                  <a:rPr lang="nl-NL" sz="4000" b="1" i="1" dirty="0" err="1">
                    <a:latin typeface="IBM Plex Sans" panose="020B0503050203000203" pitchFamily="34" charset="0"/>
                  </a:rPr>
                  <a:t>Jetzt</a:t>
                </a:r>
                <a:r>
                  <a:rPr lang="nl-NL" sz="4000" b="1" i="1" dirty="0">
                    <a:latin typeface="IBM Plex Sans" panose="020B0503050203000203" pitchFamily="34" charset="0"/>
                  </a:rPr>
                  <a:t> </a:t>
                </a:r>
                <a:r>
                  <a:rPr lang="nl-NL" sz="4000" b="1" i="1" dirty="0" err="1">
                    <a:latin typeface="IBM Plex Sans" panose="020B0503050203000203" pitchFamily="34" charset="0"/>
                  </a:rPr>
                  <a:t>kann</a:t>
                </a:r>
                <a:r>
                  <a:rPr lang="nl-NL" sz="4000" b="1" i="1" dirty="0">
                    <a:latin typeface="IBM Plex Sans" panose="020B0503050203000203" pitchFamily="34" charset="0"/>
                  </a:rPr>
                  <a:t> </a:t>
                </a:r>
                <a:r>
                  <a:rPr lang="nl-NL" sz="4000" b="1" i="1" dirty="0" err="1">
                    <a:latin typeface="IBM Plex Sans" panose="020B0503050203000203" pitchFamily="34" charset="0"/>
                  </a:rPr>
                  <a:t>ich</a:t>
                </a:r>
                <a:r>
                  <a:rPr lang="nl-NL" sz="4000" b="1" i="1" dirty="0">
                    <a:latin typeface="IBM Plex Sans" panose="020B0503050203000203" pitchFamily="34" charset="0"/>
                  </a:rPr>
                  <a:t> den </a:t>
                </a:r>
                <a:r>
                  <a:rPr lang="nl-NL" sz="4000" b="1" i="1" dirty="0" err="1">
                    <a:latin typeface="IBM Plex Sans" panose="020B0503050203000203" pitchFamily="34" charset="0"/>
                  </a:rPr>
                  <a:t>Unterschied</a:t>
                </a:r>
                <a:r>
                  <a:rPr lang="nl-NL" sz="4000" b="1" i="1" dirty="0">
                    <a:latin typeface="IBM Plex Sans" panose="020B0503050203000203" pitchFamily="34" charset="0"/>
                  </a:rPr>
                  <a:t> </a:t>
                </a:r>
                <a:r>
                  <a:rPr lang="nl-NL" sz="4000" b="1" i="1" dirty="0" err="1">
                    <a:latin typeface="IBM Plex Sans" panose="020B0503050203000203" pitchFamily="34" charset="0"/>
                  </a:rPr>
                  <a:t>ausmachen</a:t>
                </a:r>
                <a:endParaRPr lang="nl-NL" sz="4000" b="1" i="1" dirty="0">
                  <a:latin typeface="IBM Plex Sans" panose="020B050305020300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61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3DF8FFC-AA8A-7491-FCA9-1ECEF70F6C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81A7F2C-25F3-D471-86F6-F273EC70BF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2321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75693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3362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016378"/>
            <a:ext cx="5148072" cy="2825243"/>
            <a:chOff x="3521964" y="1233645"/>
            <a:chExt cx="5148072" cy="2825243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825243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welchen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Situationen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würden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abwägen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ob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etwas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melden sollen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nicht,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selbst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andere nicht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gefährden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Bitte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erläutern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Antwort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Frage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362817" y="5956919"/>
            <a:ext cx="3466363" cy="640515"/>
            <a:chOff x="2731477" y="3989642"/>
            <a:chExt cx="3466363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367649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WAVE-</a:t>
              </a:r>
              <a:r>
                <a:rPr lang="nl-NL" b="1" dirty="0" err="1">
                  <a:latin typeface="IBM Plex Sans" panose="020B0503050203000203" pitchFamily="34" charset="0"/>
                </a:rPr>
                <a:t>Wert</a:t>
              </a:r>
              <a:r>
                <a:rPr lang="nl-NL" b="1" dirty="0">
                  <a:latin typeface="IBM Plex Sans" panose="020B0503050203000203" pitchFamily="34" charset="0"/>
                </a:rPr>
                <a:t>: Fair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9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788326" y="3989642"/>
            <a:ext cx="6615347" cy="979069"/>
            <a:chOff x="2243469" y="3989642"/>
            <a:chExt cx="6615347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5028625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WAVE-</a:t>
              </a:r>
              <a:r>
                <a:rPr lang="nl-NL" sz="4000" b="1" dirty="0" err="1">
                  <a:latin typeface="IBM Plex Sans" panose="020B0503050203000203" pitchFamily="34" charset="0"/>
                </a:rPr>
                <a:t>Wert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Offen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PEN_VEILIGHEIDSDAG_DE.mp4">
            <a:hlinkClick r:id="" action="ppaction://media"/>
            <a:extLst>
              <a:ext uri="{FF2B5EF4-FFF2-40B4-BE49-F238E27FC236}">
                <a16:creationId xmlns:a16="http://schemas.microsoft.com/office/drawing/2014/main" id="{D8E7B8D9-0BA3-0F86-0AE3-2A41B5F7EC7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0"/>
            <a:ext cx="10896600" cy="6858000"/>
          </a:xfrm>
        </p:spPr>
      </p:pic>
    </p:spTree>
    <p:extLst>
      <p:ext uri="{BB962C8B-B14F-4D97-AF65-F5344CB8AC3E}">
        <p14:creationId xmlns:p14="http://schemas.microsoft.com/office/powerpoint/2010/main" val="3190210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209082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9855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275391" y="5956919"/>
            <a:ext cx="3641217" cy="640515"/>
            <a:chOff x="2731477" y="3989642"/>
            <a:chExt cx="3641217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542503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WAVE-</a:t>
              </a:r>
              <a:r>
                <a:rPr lang="nl-NL" b="1" dirty="0" err="1">
                  <a:latin typeface="IBM Plex Sans" panose="020B0503050203000203" pitchFamily="34" charset="0"/>
                </a:rPr>
                <a:t>Wert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Offen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E56BC725-83EA-A4AA-B09A-D295DB77A6AC}"/>
              </a:ext>
            </a:extLst>
          </p:cNvPr>
          <p:cNvGrpSpPr/>
          <p:nvPr/>
        </p:nvGrpSpPr>
        <p:grpSpPr>
          <a:xfrm>
            <a:off x="3036000" y="1739379"/>
            <a:ext cx="6120001" cy="3379241"/>
            <a:chOff x="3521963" y="1233645"/>
            <a:chExt cx="6120001" cy="3379241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70283266-8592-6E42-8F21-5017C62B322C}"/>
                </a:ext>
              </a:extLst>
            </p:cNvPr>
            <p:cNvSpPr txBox="1"/>
            <p:nvPr/>
          </p:nvSpPr>
          <p:spPr>
            <a:xfrm>
              <a:off x="3521963" y="1233645"/>
              <a:ext cx="6120000" cy="3379241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Bei der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Übergabe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Dokumente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vom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Kunden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Auftragnehmer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stellen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fest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dass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der Plan, den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für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die H&amp;S-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Designphase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erhalten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allgemein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gehalten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(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insbesondere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die RI&amp;E).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erwähnen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dies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gegenüber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Kunden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Er tut es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tun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daraufhin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5CD6BABE-26FC-2F05-A652-78C65C947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4D6E7AD0-0D3A-FAAF-772B-41C9D43DD8E6}"/>
                </a:ext>
              </a:extLst>
            </p:cNvPr>
            <p:cNvSpPr txBox="1"/>
            <p:nvPr/>
          </p:nvSpPr>
          <p:spPr>
            <a:xfrm>
              <a:off x="8683370" y="1233645"/>
              <a:ext cx="958594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846727" y="3989642"/>
            <a:ext cx="6498546" cy="979069"/>
            <a:chOff x="2243469" y="3989642"/>
            <a:chExt cx="6498546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4911825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Sicherster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Kollege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463629" y="3989642"/>
            <a:ext cx="7264742" cy="979069"/>
            <a:chOff x="2243469" y="3989642"/>
            <a:chExt cx="7264742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5678020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WAVE-</a:t>
              </a:r>
              <a:r>
                <a:rPr lang="nl-NL" sz="4000" b="1" dirty="0" err="1">
                  <a:latin typeface="IBM Plex Sans" panose="020B0503050203000203" pitchFamily="34" charset="0"/>
                </a:rPr>
                <a:t>Wert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Respekt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336118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9279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877879"/>
            <a:ext cx="5148071" cy="3379241"/>
            <a:chOff x="3511331" y="1233645"/>
            <a:chExt cx="5148071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11331" y="1233645"/>
              <a:ext cx="5148071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Wen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würden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für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Kompliment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für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sicheres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Arbeiten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vorschlagen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Bitte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erläutern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Antwort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Im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Übrigen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: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diesem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Kollegen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bereits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Kompliment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der WAVE-App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gemacht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7" y="1233645"/>
              <a:ext cx="969225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Frage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306966" y="5956919"/>
            <a:ext cx="3578066" cy="640515"/>
            <a:chOff x="2731477" y="3989642"/>
            <a:chExt cx="3578066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47935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Sicherster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Kollege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0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92431" y="3989642"/>
            <a:ext cx="12007138" cy="979069"/>
            <a:chOff x="2243469" y="3989642"/>
            <a:chExt cx="12007138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89" y="3989642"/>
              <a:ext cx="10420418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Überschätzung</a:t>
              </a:r>
              <a:r>
                <a:rPr lang="nl-NL" sz="4000" b="1" dirty="0">
                  <a:latin typeface="IBM Plex Sans" panose="020B0503050203000203" pitchFamily="34" charset="0"/>
                </a:rPr>
                <a:t> der eigenen </a:t>
              </a:r>
              <a:r>
                <a:rPr lang="nl-NL" sz="4000" b="1" dirty="0" err="1">
                  <a:latin typeface="IBM Plex Sans" panose="020B0503050203000203" pitchFamily="34" charset="0"/>
                </a:rPr>
                <a:t>Fähigkeiten</a:t>
              </a:r>
              <a:r>
                <a:rPr lang="nl-NL" sz="4000" b="1" dirty="0">
                  <a:latin typeface="IBM Plex Sans" panose="020B0503050203000203" pitchFamily="34" charset="0"/>
                </a:rPr>
                <a:t>?!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S ZELFOVERSCHATTING VEILIGHEIDSDAG DE.mp4">
            <a:hlinkClick r:id="" action="ppaction://media"/>
            <a:extLst>
              <a:ext uri="{FF2B5EF4-FFF2-40B4-BE49-F238E27FC236}">
                <a16:creationId xmlns:a16="http://schemas.microsoft.com/office/drawing/2014/main" id="{AD61C4B4-B1EE-686D-34BD-D1CEF9DAD69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" y="0"/>
            <a:ext cx="11468100" cy="6858000"/>
          </a:xfrm>
        </p:spPr>
      </p:pic>
    </p:spTree>
    <p:extLst>
      <p:ext uri="{BB962C8B-B14F-4D97-AF65-F5344CB8AC3E}">
        <p14:creationId xmlns:p14="http://schemas.microsoft.com/office/powerpoint/2010/main" val="1268551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194404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490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974866"/>
            <a:ext cx="5148071" cy="3102242"/>
            <a:chOff x="3521964" y="1233645"/>
            <a:chExt cx="5148071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Die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häufigste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Form der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Überschätzung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die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Planung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Stimmen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nicht?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Welches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Risiko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damit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verbunden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Überschätzen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manchmal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Fähigkeiten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516678" y="1233645"/>
              <a:ext cx="1153357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Aussage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059279" y="5956919"/>
            <a:ext cx="6073440" cy="640515"/>
            <a:chOff x="2731477" y="3989642"/>
            <a:chExt cx="6073440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4974726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Überschätzung</a:t>
              </a:r>
              <a:r>
                <a:rPr lang="nl-NL" b="1" dirty="0">
                  <a:latin typeface="IBM Plex Sans" panose="020B0503050203000203" pitchFamily="34" charset="0"/>
                </a:rPr>
                <a:t> der eigenen </a:t>
              </a:r>
              <a:r>
                <a:rPr lang="nl-NL" b="1" dirty="0" err="1">
                  <a:latin typeface="IBM Plex Sans" panose="020B0503050203000203" pitchFamily="34" charset="0"/>
                </a:rPr>
                <a:t>Fähigkeiten</a:t>
              </a:r>
              <a:r>
                <a:rPr lang="nl-NL" b="1" dirty="0">
                  <a:latin typeface="IBM Plex Sans" panose="020B0503050203000203" pitchFamily="34" charset="0"/>
                </a:rPr>
                <a:t>?!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7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626810" y="3989642"/>
            <a:ext cx="6938380" cy="979069"/>
            <a:chOff x="2243469" y="3989642"/>
            <a:chExt cx="6938380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351659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Was </a:t>
              </a:r>
              <a:r>
                <a:rPr lang="nl-NL" sz="4000" b="1" dirty="0" err="1">
                  <a:latin typeface="IBM Plex Sans" panose="020B0503050203000203" pitchFamily="34" charset="0"/>
                </a:rPr>
                <a:t>ist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für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Sie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drin</a:t>
              </a:r>
              <a:r>
                <a:rPr lang="nl-NL" sz="4000" b="1" dirty="0">
                  <a:latin typeface="IBM Plex Sans" panose="020B0503050203000203" pitchFamily="34" charset="0"/>
                </a:rPr>
                <a:t>?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348996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PECT_VEILIGHEIDSDAG_DE.mp4">
            <a:hlinkClick r:id="" action="ppaction://media"/>
            <a:extLst>
              <a:ext uri="{FF2B5EF4-FFF2-40B4-BE49-F238E27FC236}">
                <a16:creationId xmlns:a16="http://schemas.microsoft.com/office/drawing/2014/main" id="{32B1AB3E-6190-2207-7421-47AD47D8EE8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125" y="0"/>
            <a:ext cx="10953750" cy="6858000"/>
          </a:xfrm>
        </p:spPr>
      </p:pic>
    </p:spTree>
    <p:extLst>
      <p:ext uri="{BB962C8B-B14F-4D97-AF65-F5344CB8AC3E}">
        <p14:creationId xmlns:p14="http://schemas.microsoft.com/office/powerpoint/2010/main" val="3484434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5943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667363"/>
            <a:ext cx="5148072" cy="1994247"/>
            <a:chOff x="3521964" y="1233645"/>
            <a:chExt cx="5148072" cy="1994247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1994247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persönliche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Motivation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selbst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arbeiten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anderen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sicheres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Arbeiten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ermöglichen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Frage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204935" y="5956919"/>
            <a:ext cx="3782128" cy="640515"/>
            <a:chOff x="2731477" y="3989642"/>
            <a:chExt cx="378212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2683415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Was </a:t>
              </a:r>
              <a:r>
                <a:rPr lang="nl-NL" b="1" dirty="0" err="1">
                  <a:latin typeface="IBM Plex Sans" panose="020B0503050203000203" pitchFamily="34" charset="0"/>
                </a:rPr>
                <a:t>ist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für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Sie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drin</a:t>
              </a:r>
              <a:r>
                <a:rPr lang="nl-NL" b="1" dirty="0">
                  <a:latin typeface="IBM Plex Sans" panose="020B0503050203000203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32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470372" y="3989642"/>
            <a:ext cx="5251256" cy="979069"/>
            <a:chOff x="2243469" y="3989642"/>
            <a:chExt cx="5251256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3664535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Warnzeichen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S GEVAARBESEF VEILIGHEIDSDAG DE.mp4">
            <a:hlinkClick r:id="" action="ppaction://media"/>
            <a:extLst>
              <a:ext uri="{FF2B5EF4-FFF2-40B4-BE49-F238E27FC236}">
                <a16:creationId xmlns:a16="http://schemas.microsoft.com/office/drawing/2014/main" id="{97AFF5A8-EB09-0431-4759-3A6F6EE4E26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263" y="0"/>
            <a:ext cx="11039475" cy="6858000"/>
          </a:xfrm>
        </p:spPr>
      </p:pic>
    </p:spTree>
    <p:extLst>
      <p:ext uri="{BB962C8B-B14F-4D97-AF65-F5344CB8AC3E}">
        <p14:creationId xmlns:p14="http://schemas.microsoft.com/office/powerpoint/2010/main" val="1843221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3919757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9700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2293377"/>
            <a:ext cx="5148072" cy="2548245"/>
            <a:chOff x="3521964" y="1233645"/>
            <a:chExt cx="5148072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Wann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letzte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Mal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Zweifel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gehabt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Und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warum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dann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getan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Frage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590192" y="5956919"/>
            <a:ext cx="3019475" cy="640515"/>
            <a:chOff x="2731477" y="3989642"/>
            <a:chExt cx="3019475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1920761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Warnzeichen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0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111275" y="3989642"/>
            <a:ext cx="5969449" cy="979069"/>
            <a:chOff x="2243469" y="3989642"/>
            <a:chExt cx="596944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4382728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Der </a:t>
              </a:r>
              <a:r>
                <a:rPr lang="nl-NL" sz="4000" b="1" dirty="0" err="1">
                  <a:latin typeface="IBM Plex Sans" panose="020B0503050203000203" pitchFamily="34" charset="0"/>
                </a:rPr>
                <a:t>Unterschied</a:t>
              </a:r>
              <a:endParaRPr lang="nl-NL" sz="4000" b="1" dirty="0"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>
                <a:effectLst/>
                <a:latin typeface="IBM Plex Sans" panose="020B0503050203000203" pitchFamily="34" charset="0"/>
              </a:rPr>
              <a:t>bingo card ready!</a:t>
            </a:r>
            <a:endParaRPr lang="nl-NL" sz="2800" i="1" dirty="0">
              <a:effectLst/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0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9100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090555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1739379"/>
            <a:ext cx="5148072" cy="3379241"/>
            <a:chOff x="3521964" y="1233645"/>
            <a:chExt cx="5148072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Gefühl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dass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Unterschied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Bezug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auf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die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Sicherheit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dieser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Organisation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machen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können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Bitte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erläutern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Antwort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Wenn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nicht,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muss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Meinung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nach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ändern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Frage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419533" y="5956919"/>
            <a:ext cx="3374198" cy="640515"/>
            <a:chOff x="2731477" y="3989642"/>
            <a:chExt cx="337419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275484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Der </a:t>
              </a:r>
              <a:r>
                <a:rPr lang="nl-NL" b="1" dirty="0" err="1">
                  <a:latin typeface="IBM Plex Sans" panose="020B0503050203000203" pitchFamily="34" charset="0"/>
                </a:rPr>
                <a:t>Unterschied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9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W -VEILIGHEIDSDAG 2024 OUTRO - DE.mp4">
            <a:hlinkClick r:id="" action="ppaction://media"/>
            <a:extLst>
              <a:ext uri="{FF2B5EF4-FFF2-40B4-BE49-F238E27FC236}">
                <a16:creationId xmlns:a16="http://schemas.microsoft.com/office/drawing/2014/main" id="{90A8282B-7F25-5FD3-1410-6969B3244BB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1046262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158A247-611D-2FF4-3841-B3F1D5BA22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07146" y="0"/>
            <a:ext cx="13193684" cy="6864560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175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1836366"/>
            <a:ext cx="5148072" cy="3379241"/>
            <a:chOff x="3521964" y="1233645"/>
            <a:chExt cx="5148072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379241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Während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alkoholfreien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Feierabenddrinks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spricht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Kollege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abfälligen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Ton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über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Aussehen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anderen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Kollegen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der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diesem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Zeitpunkt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nicht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anwesend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tun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daraufhin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Frage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95993" y="5956919"/>
            <a:ext cx="4200014" cy="640515"/>
            <a:chOff x="2731477" y="3989642"/>
            <a:chExt cx="420001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101300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WAVE-</a:t>
              </a:r>
              <a:r>
                <a:rPr lang="nl-NL" b="1" dirty="0" err="1">
                  <a:latin typeface="IBM Plex Sans" panose="020B0503050203000203" pitchFamily="34" charset="0"/>
                </a:rPr>
                <a:t>Wert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Respekt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6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460776" y="3981097"/>
            <a:ext cx="11270447" cy="987614"/>
            <a:chOff x="2243469" y="3981097"/>
            <a:chExt cx="11270447" cy="987614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1069" y="3981097"/>
              <a:ext cx="9682847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WAVE-</a:t>
              </a:r>
              <a:r>
                <a:rPr lang="nl-NL" sz="4000" b="1" dirty="0" err="1">
                  <a:latin typeface="IBM Plex Sans" panose="020B0503050203000203" pitchFamily="34" charset="0"/>
                </a:rPr>
                <a:t>Wert</a:t>
              </a:r>
              <a:r>
                <a:rPr lang="nl-NL" sz="4000" b="1" dirty="0">
                  <a:latin typeface="IBM Plex Sans" panose="020B0503050203000203" pitchFamily="34" charset="0"/>
                </a:rPr>
                <a:t> 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Bereitschaft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zum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Lernen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B685409C87DC4DA58F3DA56CFAB0F1" ma:contentTypeVersion="18" ma:contentTypeDescription="Een nieuw document maken." ma:contentTypeScope="" ma:versionID="c4758788fd27f61eae0e63cc74b85a17">
  <xsd:schema xmlns:xsd="http://www.w3.org/2001/XMLSchema" xmlns:xs="http://www.w3.org/2001/XMLSchema" xmlns:p="http://schemas.microsoft.com/office/2006/metadata/properties" xmlns:ns2="b46f7e7e-091b-45fc-b07a-14756525cbd9" xmlns:ns3="508e3145-0529-4d6a-a15f-862d6f4bb661" targetNamespace="http://schemas.microsoft.com/office/2006/metadata/properties" ma:root="true" ma:fieldsID="1f20732213a784d66468c9d3812d72f8" ns2:_="" ns3:_="">
    <xsd:import namespace="b46f7e7e-091b-45fc-b07a-14756525cbd9"/>
    <xsd:import namespace="508e3145-0529-4d6a-a15f-862d6f4bb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f7e7e-091b-45fc-b07a-14756525cb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1050673b-4c74-4831-8420-66cff89eac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e3145-0529-4d6a-a15f-862d6f4bb66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716b883-c908-44da-8e05-c6c47f0bb803}" ma:internalName="TaxCatchAll" ma:showField="CatchAllData" ma:web="508e3145-0529-4d6a-a15f-862d6f4bb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8e3145-0529-4d6a-a15f-862d6f4bb661" xsi:nil="true"/>
    <lcf76f155ced4ddcb4097134ff3c332f xmlns="b46f7e7e-091b-45fc-b07a-14756525cb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B45DFA-CE7A-41B2-BABC-95ECC6AB57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12E724-963B-4D86-B8DE-E068C9D981BE}"/>
</file>

<file path=customXml/itemProps3.xml><?xml version="1.0" encoding="utf-8"?>
<ds:datastoreItem xmlns:ds="http://schemas.openxmlformats.org/officeDocument/2006/customXml" ds:itemID="{BD9AA024-6C21-401F-8F6F-E62421FE98DE}">
  <ds:schemaRefs>
    <ds:schemaRef ds:uri="http://schemas.microsoft.com/office/2006/metadata/properties"/>
    <ds:schemaRef ds:uri="http://schemas.microsoft.com/office/infopath/2007/PartnerControls"/>
    <ds:schemaRef ds:uri="508e3145-0529-4d6a-a15f-862d6f4bb661"/>
    <ds:schemaRef ds:uri="b46f7e7e-091b-45fc-b07a-14756525cbd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22826</TotalTime>
  <Words>639</Words>
  <Application>Microsoft Macintosh PowerPoint</Application>
  <PresentationFormat>Breedbeeld</PresentationFormat>
  <Paragraphs>137</Paragraphs>
  <Slides>62</Slides>
  <Notes>30</Notes>
  <HiddenSlides>0</HiddenSlides>
  <MMClips>33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8" baseType="lpstr">
      <vt:lpstr>Arial</vt:lpstr>
      <vt:lpstr>IBM Plex Sans</vt:lpstr>
      <vt:lpstr>Calibri</vt:lpstr>
      <vt:lpstr>IBM Plex Sans Medium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Volkerwessels veiligheidsdag 2023</dc:title>
  <dc:creator>Coen Aukema</dc:creator>
  <cp:lastModifiedBy>Ton Oortgiesen</cp:lastModifiedBy>
  <cp:revision>62</cp:revision>
  <dcterms:created xsi:type="dcterms:W3CDTF">2022-11-23T12:58:52Z</dcterms:created>
  <dcterms:modified xsi:type="dcterms:W3CDTF">2024-03-04T16:11:10Z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0x0101008AB685409C87DC4DA58F3DA56CFAB0F1</vt:lpwstr>
  </property>
</Properties>
</file>